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56" r:id="rId2"/>
    <p:sldId id="268" r:id="rId3"/>
    <p:sldId id="266" r:id="rId4"/>
    <p:sldId id="267" r:id="rId5"/>
    <p:sldId id="263" r:id="rId6"/>
    <p:sldId id="264" r:id="rId7"/>
    <p:sldId id="265" r:id="rId8"/>
    <p:sldId id="262" r:id="rId9"/>
    <p:sldId id="269" r:id="rId10"/>
    <p:sldId id="260" r:id="rId11"/>
    <p:sldId id="259" r:id="rId12"/>
    <p:sldId id="261" r:id="rId13"/>
    <p:sldId id="290" r:id="rId14"/>
    <p:sldId id="291" r:id="rId15"/>
    <p:sldId id="294" r:id="rId16"/>
    <p:sldId id="293" r:id="rId17"/>
    <p:sldId id="292" r:id="rId18"/>
    <p:sldId id="273" r:id="rId19"/>
    <p:sldId id="270" r:id="rId20"/>
    <p:sldId id="271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3" r:id="rId29"/>
    <p:sldId id="284" r:id="rId30"/>
    <p:sldId id="286" r:id="rId31"/>
    <p:sldId id="289" r:id="rId32"/>
    <p:sldId id="288" r:id="rId33"/>
    <p:sldId id="295" r:id="rId34"/>
    <p:sldId id="287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14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7B294A-7073-4124-8352-24A44948EE72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3017397-89DA-4425-9966-CFAB4CCF1DFE}">
      <dgm:prSet phldrT="[Text]"/>
      <dgm:spPr/>
      <dgm:t>
        <a:bodyPr/>
        <a:lstStyle/>
        <a:p>
          <a:r>
            <a:rPr lang="en-US" dirty="0" smtClean="0"/>
            <a:t>TARGETS </a:t>
          </a:r>
          <a:endParaRPr lang="en-US" dirty="0"/>
        </a:p>
      </dgm:t>
    </dgm:pt>
    <dgm:pt modelId="{943B865B-9CA4-4F1C-84F0-AE1ADFF5CFD2}" type="parTrans" cxnId="{2638EC01-E3E4-4E3C-903F-FE3F139B0911}">
      <dgm:prSet/>
      <dgm:spPr/>
      <dgm:t>
        <a:bodyPr/>
        <a:lstStyle/>
        <a:p>
          <a:endParaRPr lang="en-US"/>
        </a:p>
      </dgm:t>
    </dgm:pt>
    <dgm:pt modelId="{2382E8FB-85BB-464F-9A92-9EA51C8183D6}" type="sibTrans" cxnId="{2638EC01-E3E4-4E3C-903F-FE3F139B0911}">
      <dgm:prSet/>
      <dgm:spPr/>
      <dgm:t>
        <a:bodyPr/>
        <a:lstStyle/>
        <a:p>
          <a:endParaRPr lang="en-US"/>
        </a:p>
      </dgm:t>
    </dgm:pt>
    <dgm:pt modelId="{337FF8A2-70FE-4A23-AC33-DB6924A6FA60}">
      <dgm:prSet phldrT="[Text]"/>
      <dgm:spPr/>
      <dgm:t>
        <a:bodyPr/>
        <a:lstStyle/>
        <a:p>
          <a:r>
            <a:rPr lang="en-US" dirty="0" smtClean="0"/>
            <a:t>NO OF DEATHS</a:t>
          </a:r>
          <a:endParaRPr lang="en-US" dirty="0"/>
        </a:p>
      </dgm:t>
    </dgm:pt>
    <dgm:pt modelId="{4BC7F117-0043-4CBB-8938-B124538B73E5}" type="parTrans" cxnId="{632A315B-3616-4CCA-B590-B24F02FA173E}">
      <dgm:prSet/>
      <dgm:spPr/>
      <dgm:t>
        <a:bodyPr/>
        <a:lstStyle/>
        <a:p>
          <a:endParaRPr lang="en-US"/>
        </a:p>
      </dgm:t>
    </dgm:pt>
    <dgm:pt modelId="{48E96A97-A47E-4B91-8433-43D3F1A877D8}" type="sibTrans" cxnId="{632A315B-3616-4CCA-B590-B24F02FA173E}">
      <dgm:prSet/>
      <dgm:spPr/>
      <dgm:t>
        <a:bodyPr/>
        <a:lstStyle/>
        <a:p>
          <a:endParaRPr lang="en-US"/>
        </a:p>
      </dgm:t>
    </dgm:pt>
    <dgm:pt modelId="{D8CBDFF8-93FE-4090-9F47-9DDE78B279BA}">
      <dgm:prSet phldrT="[Text]"/>
      <dgm:spPr/>
      <dgm:t>
        <a:bodyPr/>
        <a:lstStyle/>
        <a:p>
          <a:r>
            <a:rPr lang="en-US" dirty="0" smtClean="0"/>
            <a:t>NO OF AFFECTED PEOPLE</a:t>
          </a:r>
          <a:endParaRPr lang="en-US" dirty="0"/>
        </a:p>
      </dgm:t>
    </dgm:pt>
    <dgm:pt modelId="{4E8D1ED2-D50E-48A0-8766-04C8A7AFB198}" type="parTrans" cxnId="{13D9CF1B-B161-4D4D-8124-124199DE1295}">
      <dgm:prSet/>
      <dgm:spPr/>
      <dgm:t>
        <a:bodyPr/>
        <a:lstStyle/>
        <a:p>
          <a:endParaRPr lang="en-US"/>
        </a:p>
      </dgm:t>
    </dgm:pt>
    <dgm:pt modelId="{151329AD-D6DA-4472-9723-801005E75F25}" type="sibTrans" cxnId="{13D9CF1B-B161-4D4D-8124-124199DE1295}">
      <dgm:prSet/>
      <dgm:spPr/>
      <dgm:t>
        <a:bodyPr/>
        <a:lstStyle/>
        <a:p>
          <a:endParaRPr lang="en-US"/>
        </a:p>
      </dgm:t>
    </dgm:pt>
    <dgm:pt modelId="{2E25A01B-FD0D-46B1-9D8B-3740D3F25101}">
      <dgm:prSet phldrT="[Text]"/>
      <dgm:spPr/>
      <dgm:t>
        <a:bodyPr/>
        <a:lstStyle/>
        <a:p>
          <a:r>
            <a:rPr lang="en-US" dirty="0" smtClean="0"/>
            <a:t>ECONOMIC LOSS </a:t>
          </a:r>
          <a:endParaRPr lang="en-US" dirty="0"/>
        </a:p>
      </dgm:t>
    </dgm:pt>
    <dgm:pt modelId="{0BC909D2-0B84-4D98-A108-7B85600A5851}" type="parTrans" cxnId="{69950032-20ED-4189-887F-E960E3A7A74A}">
      <dgm:prSet/>
      <dgm:spPr/>
      <dgm:t>
        <a:bodyPr/>
        <a:lstStyle/>
        <a:p>
          <a:endParaRPr lang="en-US"/>
        </a:p>
      </dgm:t>
    </dgm:pt>
    <dgm:pt modelId="{81D4B33F-F3DC-48DE-844D-32C884226DA2}" type="sibTrans" cxnId="{69950032-20ED-4189-887F-E960E3A7A74A}">
      <dgm:prSet/>
      <dgm:spPr/>
      <dgm:t>
        <a:bodyPr/>
        <a:lstStyle/>
        <a:p>
          <a:endParaRPr lang="en-US"/>
        </a:p>
      </dgm:t>
    </dgm:pt>
    <dgm:pt modelId="{BA41ACF3-BBE1-401E-8A8C-344BC9C71ED3}">
      <dgm:prSet/>
      <dgm:spPr/>
      <dgm:t>
        <a:bodyPr/>
        <a:lstStyle/>
        <a:p>
          <a:r>
            <a:rPr lang="en-US" dirty="0" smtClean="0"/>
            <a:t>DAMAGE TO EDUCATION AND MEDICAL  </a:t>
          </a:r>
          <a:endParaRPr lang="en-US" dirty="0"/>
        </a:p>
      </dgm:t>
    </dgm:pt>
    <dgm:pt modelId="{CE202625-6511-41D1-B9B5-88F95646EA27}" type="parTrans" cxnId="{495C36AE-6249-479D-A80A-97E24A1AB941}">
      <dgm:prSet/>
      <dgm:spPr/>
      <dgm:t>
        <a:bodyPr/>
        <a:lstStyle/>
        <a:p>
          <a:endParaRPr lang="en-US"/>
        </a:p>
      </dgm:t>
    </dgm:pt>
    <dgm:pt modelId="{5C39DF96-7838-4408-A2D9-EC1C0E7EFA7B}" type="sibTrans" cxnId="{495C36AE-6249-479D-A80A-97E24A1AB941}">
      <dgm:prSet/>
      <dgm:spPr/>
      <dgm:t>
        <a:bodyPr/>
        <a:lstStyle/>
        <a:p>
          <a:endParaRPr lang="en-US"/>
        </a:p>
      </dgm:t>
    </dgm:pt>
    <dgm:pt modelId="{14651982-1AC4-4A36-8E56-D81154AAD129}">
      <dgm:prSet/>
      <dgm:spPr/>
      <dgm:t>
        <a:bodyPr/>
        <a:lstStyle/>
        <a:p>
          <a:r>
            <a:rPr lang="en-US" dirty="0" smtClean="0"/>
            <a:t>NATIONAL AND LOCAL STRATEGIES </a:t>
          </a:r>
          <a:endParaRPr lang="en-US" dirty="0"/>
        </a:p>
      </dgm:t>
    </dgm:pt>
    <dgm:pt modelId="{34E7AD38-D7DC-48C6-8431-B60036144B44}" type="parTrans" cxnId="{6BC1BABA-E6D9-4C72-8F90-EDACA882799A}">
      <dgm:prSet/>
      <dgm:spPr/>
      <dgm:t>
        <a:bodyPr/>
        <a:lstStyle/>
        <a:p>
          <a:endParaRPr lang="en-US"/>
        </a:p>
      </dgm:t>
    </dgm:pt>
    <dgm:pt modelId="{C3FF8575-F86C-483C-8F14-3007E9B0FADD}" type="sibTrans" cxnId="{6BC1BABA-E6D9-4C72-8F90-EDACA882799A}">
      <dgm:prSet/>
      <dgm:spPr/>
      <dgm:t>
        <a:bodyPr/>
        <a:lstStyle/>
        <a:p>
          <a:endParaRPr lang="en-US"/>
        </a:p>
      </dgm:t>
    </dgm:pt>
    <dgm:pt modelId="{9812306E-0B9C-402B-898F-342B481631ED}">
      <dgm:prSet/>
      <dgm:spPr/>
      <dgm:t>
        <a:bodyPr/>
        <a:lstStyle/>
        <a:p>
          <a:r>
            <a:rPr lang="en-US" dirty="0" smtClean="0"/>
            <a:t>SUPPORT DEVELOPING COUNTRIES </a:t>
          </a:r>
          <a:endParaRPr lang="en-US" dirty="0"/>
        </a:p>
      </dgm:t>
    </dgm:pt>
    <dgm:pt modelId="{2F3A6EA1-8F43-4CA1-9480-729A52D55525}" type="parTrans" cxnId="{15542200-93DD-470B-96E9-01D2BEEB79A2}">
      <dgm:prSet/>
      <dgm:spPr/>
      <dgm:t>
        <a:bodyPr/>
        <a:lstStyle/>
        <a:p>
          <a:endParaRPr lang="en-US"/>
        </a:p>
      </dgm:t>
    </dgm:pt>
    <dgm:pt modelId="{4ABF5185-C2DB-4ADC-8B56-94CD7145D334}" type="sibTrans" cxnId="{15542200-93DD-470B-96E9-01D2BEEB79A2}">
      <dgm:prSet/>
      <dgm:spPr/>
      <dgm:t>
        <a:bodyPr/>
        <a:lstStyle/>
        <a:p>
          <a:endParaRPr lang="en-US"/>
        </a:p>
      </dgm:t>
    </dgm:pt>
    <dgm:pt modelId="{3E7DDA38-EB04-4B6F-A3C9-666F68092AFB}">
      <dgm:prSet/>
      <dgm:spPr/>
      <dgm:t>
        <a:bodyPr/>
        <a:lstStyle/>
        <a:p>
          <a:r>
            <a:rPr lang="en-US" dirty="0" smtClean="0"/>
            <a:t>EARLY WARNING AND INFORMATION </a:t>
          </a:r>
          <a:endParaRPr lang="en-US" dirty="0"/>
        </a:p>
      </dgm:t>
    </dgm:pt>
    <dgm:pt modelId="{9650A9DC-2B9C-46D5-9684-457D747ED3E4}" type="parTrans" cxnId="{1B9F9681-EAFF-4411-A78C-46C257EC048E}">
      <dgm:prSet/>
      <dgm:spPr/>
      <dgm:t>
        <a:bodyPr/>
        <a:lstStyle/>
        <a:p>
          <a:endParaRPr lang="en-US"/>
        </a:p>
      </dgm:t>
    </dgm:pt>
    <dgm:pt modelId="{901A2173-E8E6-4957-A174-B4EBFF8ED2FE}" type="sibTrans" cxnId="{1B9F9681-EAFF-4411-A78C-46C257EC048E}">
      <dgm:prSet/>
      <dgm:spPr/>
      <dgm:t>
        <a:bodyPr/>
        <a:lstStyle/>
        <a:p>
          <a:endParaRPr lang="en-US"/>
        </a:p>
      </dgm:t>
    </dgm:pt>
    <dgm:pt modelId="{07F4D2A1-4B93-4A2D-B643-F96BB3086C0D}" type="pres">
      <dgm:prSet presAssocID="{E57B294A-7073-4124-8352-24A44948EE7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0722847-A6B7-42C1-B84B-0630FE66B875}" type="pres">
      <dgm:prSet presAssocID="{C3017397-89DA-4425-9966-CFAB4CCF1DFE}" presName="centerShape" presStyleLbl="node0" presStyleIdx="0" presStyleCnt="1"/>
      <dgm:spPr/>
      <dgm:t>
        <a:bodyPr/>
        <a:lstStyle/>
        <a:p>
          <a:endParaRPr lang="en-US"/>
        </a:p>
      </dgm:t>
    </dgm:pt>
    <dgm:pt modelId="{F5E52C2B-5CB2-4F4C-B7C6-2028AB467C97}" type="pres">
      <dgm:prSet presAssocID="{4BC7F117-0043-4CBB-8938-B124538B73E5}" presName="parTrans" presStyleLbl="bgSibTrans2D1" presStyleIdx="0" presStyleCnt="7"/>
      <dgm:spPr/>
      <dgm:t>
        <a:bodyPr/>
        <a:lstStyle/>
        <a:p>
          <a:endParaRPr lang="en-US"/>
        </a:p>
      </dgm:t>
    </dgm:pt>
    <dgm:pt modelId="{6B5DD4DE-4D8C-462E-85A9-6E2B2953F5D2}" type="pres">
      <dgm:prSet presAssocID="{337FF8A2-70FE-4A23-AC33-DB6924A6FA60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435D2F-5997-4804-9FC7-8545C88F2F14}" type="pres">
      <dgm:prSet presAssocID="{4E8D1ED2-D50E-48A0-8766-04C8A7AFB198}" presName="parTrans" presStyleLbl="bgSibTrans2D1" presStyleIdx="1" presStyleCnt="7"/>
      <dgm:spPr/>
      <dgm:t>
        <a:bodyPr/>
        <a:lstStyle/>
        <a:p>
          <a:endParaRPr lang="en-US"/>
        </a:p>
      </dgm:t>
    </dgm:pt>
    <dgm:pt modelId="{4EDFF58D-5E8D-40D8-8687-25504481ACA0}" type="pres">
      <dgm:prSet presAssocID="{D8CBDFF8-93FE-4090-9F47-9DDE78B279BA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BC24EE-354A-4C30-B528-DCD73AB9CD98}" type="pres">
      <dgm:prSet presAssocID="{0BC909D2-0B84-4D98-A108-7B85600A5851}" presName="parTrans" presStyleLbl="bgSibTrans2D1" presStyleIdx="2" presStyleCnt="7"/>
      <dgm:spPr/>
      <dgm:t>
        <a:bodyPr/>
        <a:lstStyle/>
        <a:p>
          <a:endParaRPr lang="en-US"/>
        </a:p>
      </dgm:t>
    </dgm:pt>
    <dgm:pt modelId="{996B03C1-EFBF-455A-A6DD-FCB235C754BF}" type="pres">
      <dgm:prSet presAssocID="{2E25A01B-FD0D-46B1-9D8B-3740D3F25101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1C9AED-7295-4F04-959B-4F0B0AEC1E2C}" type="pres">
      <dgm:prSet presAssocID="{CE202625-6511-41D1-B9B5-88F95646EA27}" presName="parTrans" presStyleLbl="bgSibTrans2D1" presStyleIdx="3" presStyleCnt="7"/>
      <dgm:spPr/>
      <dgm:t>
        <a:bodyPr/>
        <a:lstStyle/>
        <a:p>
          <a:endParaRPr lang="en-US"/>
        </a:p>
      </dgm:t>
    </dgm:pt>
    <dgm:pt modelId="{8089387D-111D-4CBB-82D0-77CE771DD25C}" type="pres">
      <dgm:prSet presAssocID="{BA41ACF3-BBE1-401E-8A8C-344BC9C71ED3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B48028-148F-4BC3-A84C-50775E79215D}" type="pres">
      <dgm:prSet presAssocID="{34E7AD38-D7DC-48C6-8431-B60036144B44}" presName="parTrans" presStyleLbl="bgSibTrans2D1" presStyleIdx="4" presStyleCnt="7"/>
      <dgm:spPr/>
      <dgm:t>
        <a:bodyPr/>
        <a:lstStyle/>
        <a:p>
          <a:endParaRPr lang="en-US"/>
        </a:p>
      </dgm:t>
    </dgm:pt>
    <dgm:pt modelId="{E275AAA1-54CA-44FA-8C3F-C2862A5B0CCD}" type="pres">
      <dgm:prSet presAssocID="{14651982-1AC4-4A36-8E56-D81154AAD129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1A6EE7-75A2-4BA6-B066-0ECB39A75271}" type="pres">
      <dgm:prSet presAssocID="{2F3A6EA1-8F43-4CA1-9480-729A52D55525}" presName="parTrans" presStyleLbl="bgSibTrans2D1" presStyleIdx="5" presStyleCnt="7"/>
      <dgm:spPr/>
      <dgm:t>
        <a:bodyPr/>
        <a:lstStyle/>
        <a:p>
          <a:endParaRPr lang="en-US"/>
        </a:p>
      </dgm:t>
    </dgm:pt>
    <dgm:pt modelId="{6D9B3903-28D4-4944-8243-31F7017BCE38}" type="pres">
      <dgm:prSet presAssocID="{9812306E-0B9C-402B-898F-342B481631ED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E399C3-5C10-4570-B7C8-C85D420B7B36}" type="pres">
      <dgm:prSet presAssocID="{9650A9DC-2B9C-46D5-9684-457D747ED3E4}" presName="parTrans" presStyleLbl="bgSibTrans2D1" presStyleIdx="6" presStyleCnt="7"/>
      <dgm:spPr/>
      <dgm:t>
        <a:bodyPr/>
        <a:lstStyle/>
        <a:p>
          <a:endParaRPr lang="en-US"/>
        </a:p>
      </dgm:t>
    </dgm:pt>
    <dgm:pt modelId="{2818C780-4FEE-439E-95F3-B36A85D74EA6}" type="pres">
      <dgm:prSet presAssocID="{3E7DDA38-EB04-4B6F-A3C9-666F68092AFB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89AA0F6-3946-4C90-BCD6-5413FAA09B11}" type="presOf" srcId="{2F3A6EA1-8F43-4CA1-9480-729A52D55525}" destId="{031A6EE7-75A2-4BA6-B066-0ECB39A75271}" srcOrd="0" destOrd="0" presId="urn:microsoft.com/office/officeart/2005/8/layout/radial4"/>
    <dgm:cxn modelId="{2638EC01-E3E4-4E3C-903F-FE3F139B0911}" srcId="{E57B294A-7073-4124-8352-24A44948EE72}" destId="{C3017397-89DA-4425-9966-CFAB4CCF1DFE}" srcOrd="0" destOrd="0" parTransId="{943B865B-9CA4-4F1C-84F0-AE1ADFF5CFD2}" sibTransId="{2382E8FB-85BB-464F-9A92-9EA51C8183D6}"/>
    <dgm:cxn modelId="{69B80EE3-13EE-44B6-9C76-8735558582B2}" type="presOf" srcId="{4BC7F117-0043-4CBB-8938-B124538B73E5}" destId="{F5E52C2B-5CB2-4F4C-B7C6-2028AB467C97}" srcOrd="0" destOrd="0" presId="urn:microsoft.com/office/officeart/2005/8/layout/radial4"/>
    <dgm:cxn modelId="{91C37440-F6DF-4396-9557-30A00BF80FE5}" type="presOf" srcId="{CE202625-6511-41D1-B9B5-88F95646EA27}" destId="{351C9AED-7295-4F04-959B-4F0B0AEC1E2C}" srcOrd="0" destOrd="0" presId="urn:microsoft.com/office/officeart/2005/8/layout/radial4"/>
    <dgm:cxn modelId="{7A8EF22C-5D28-43BA-B8E4-EA9CE11D2F4C}" type="presOf" srcId="{9650A9DC-2B9C-46D5-9684-457D747ED3E4}" destId="{26E399C3-5C10-4570-B7C8-C85D420B7B36}" srcOrd="0" destOrd="0" presId="urn:microsoft.com/office/officeart/2005/8/layout/radial4"/>
    <dgm:cxn modelId="{15542200-93DD-470B-96E9-01D2BEEB79A2}" srcId="{C3017397-89DA-4425-9966-CFAB4CCF1DFE}" destId="{9812306E-0B9C-402B-898F-342B481631ED}" srcOrd="5" destOrd="0" parTransId="{2F3A6EA1-8F43-4CA1-9480-729A52D55525}" sibTransId="{4ABF5185-C2DB-4ADC-8B56-94CD7145D334}"/>
    <dgm:cxn modelId="{0C600550-1A8C-414B-ACF0-E05A6C186E18}" type="presOf" srcId="{C3017397-89DA-4425-9966-CFAB4CCF1DFE}" destId="{B0722847-A6B7-42C1-B84B-0630FE66B875}" srcOrd="0" destOrd="0" presId="urn:microsoft.com/office/officeart/2005/8/layout/radial4"/>
    <dgm:cxn modelId="{632A315B-3616-4CCA-B590-B24F02FA173E}" srcId="{C3017397-89DA-4425-9966-CFAB4CCF1DFE}" destId="{337FF8A2-70FE-4A23-AC33-DB6924A6FA60}" srcOrd="0" destOrd="0" parTransId="{4BC7F117-0043-4CBB-8938-B124538B73E5}" sibTransId="{48E96A97-A47E-4B91-8433-43D3F1A877D8}"/>
    <dgm:cxn modelId="{69950032-20ED-4189-887F-E960E3A7A74A}" srcId="{C3017397-89DA-4425-9966-CFAB4CCF1DFE}" destId="{2E25A01B-FD0D-46B1-9D8B-3740D3F25101}" srcOrd="2" destOrd="0" parTransId="{0BC909D2-0B84-4D98-A108-7B85600A5851}" sibTransId="{81D4B33F-F3DC-48DE-844D-32C884226DA2}"/>
    <dgm:cxn modelId="{495C36AE-6249-479D-A80A-97E24A1AB941}" srcId="{C3017397-89DA-4425-9966-CFAB4CCF1DFE}" destId="{BA41ACF3-BBE1-401E-8A8C-344BC9C71ED3}" srcOrd="3" destOrd="0" parTransId="{CE202625-6511-41D1-B9B5-88F95646EA27}" sibTransId="{5C39DF96-7838-4408-A2D9-EC1C0E7EFA7B}"/>
    <dgm:cxn modelId="{DA96C5E4-94F2-43D5-9718-8945AC666582}" type="presOf" srcId="{337FF8A2-70FE-4A23-AC33-DB6924A6FA60}" destId="{6B5DD4DE-4D8C-462E-85A9-6E2B2953F5D2}" srcOrd="0" destOrd="0" presId="urn:microsoft.com/office/officeart/2005/8/layout/radial4"/>
    <dgm:cxn modelId="{275CBBD7-E7E9-498E-BC8D-0AB79832206C}" type="presOf" srcId="{2E25A01B-FD0D-46B1-9D8B-3740D3F25101}" destId="{996B03C1-EFBF-455A-A6DD-FCB235C754BF}" srcOrd="0" destOrd="0" presId="urn:microsoft.com/office/officeart/2005/8/layout/radial4"/>
    <dgm:cxn modelId="{D4BDA965-5094-405E-8471-EF24ACDFF4E2}" type="presOf" srcId="{3E7DDA38-EB04-4B6F-A3C9-666F68092AFB}" destId="{2818C780-4FEE-439E-95F3-B36A85D74EA6}" srcOrd="0" destOrd="0" presId="urn:microsoft.com/office/officeart/2005/8/layout/radial4"/>
    <dgm:cxn modelId="{CF27A763-63CB-45E1-83B8-92BECBA13B7B}" type="presOf" srcId="{4E8D1ED2-D50E-48A0-8766-04C8A7AFB198}" destId="{DF435D2F-5997-4804-9FC7-8545C88F2F14}" srcOrd="0" destOrd="0" presId="urn:microsoft.com/office/officeart/2005/8/layout/radial4"/>
    <dgm:cxn modelId="{13D9CF1B-B161-4D4D-8124-124199DE1295}" srcId="{C3017397-89DA-4425-9966-CFAB4CCF1DFE}" destId="{D8CBDFF8-93FE-4090-9F47-9DDE78B279BA}" srcOrd="1" destOrd="0" parTransId="{4E8D1ED2-D50E-48A0-8766-04C8A7AFB198}" sibTransId="{151329AD-D6DA-4472-9723-801005E75F25}"/>
    <dgm:cxn modelId="{F42759C4-5329-4B30-A30E-632ED0212EBE}" type="presOf" srcId="{34E7AD38-D7DC-48C6-8431-B60036144B44}" destId="{9EB48028-148F-4BC3-A84C-50775E79215D}" srcOrd="0" destOrd="0" presId="urn:microsoft.com/office/officeart/2005/8/layout/radial4"/>
    <dgm:cxn modelId="{04D4E2DF-79B5-4140-A5E4-DDCFEB6203A4}" type="presOf" srcId="{BA41ACF3-BBE1-401E-8A8C-344BC9C71ED3}" destId="{8089387D-111D-4CBB-82D0-77CE771DD25C}" srcOrd="0" destOrd="0" presId="urn:microsoft.com/office/officeart/2005/8/layout/radial4"/>
    <dgm:cxn modelId="{6BC1BABA-E6D9-4C72-8F90-EDACA882799A}" srcId="{C3017397-89DA-4425-9966-CFAB4CCF1DFE}" destId="{14651982-1AC4-4A36-8E56-D81154AAD129}" srcOrd="4" destOrd="0" parTransId="{34E7AD38-D7DC-48C6-8431-B60036144B44}" sibTransId="{C3FF8575-F86C-483C-8F14-3007E9B0FADD}"/>
    <dgm:cxn modelId="{5E817069-4C43-4724-B8BC-7C95B3ED00A7}" type="presOf" srcId="{0BC909D2-0B84-4D98-A108-7B85600A5851}" destId="{6DBC24EE-354A-4C30-B528-DCD73AB9CD98}" srcOrd="0" destOrd="0" presId="urn:microsoft.com/office/officeart/2005/8/layout/radial4"/>
    <dgm:cxn modelId="{1B9F9681-EAFF-4411-A78C-46C257EC048E}" srcId="{C3017397-89DA-4425-9966-CFAB4CCF1DFE}" destId="{3E7DDA38-EB04-4B6F-A3C9-666F68092AFB}" srcOrd="6" destOrd="0" parTransId="{9650A9DC-2B9C-46D5-9684-457D747ED3E4}" sibTransId="{901A2173-E8E6-4957-A174-B4EBFF8ED2FE}"/>
    <dgm:cxn modelId="{B1B9D008-1C31-4FCA-90A9-A5118D54B11F}" type="presOf" srcId="{E57B294A-7073-4124-8352-24A44948EE72}" destId="{07F4D2A1-4B93-4A2D-B643-F96BB3086C0D}" srcOrd="0" destOrd="0" presId="urn:microsoft.com/office/officeart/2005/8/layout/radial4"/>
    <dgm:cxn modelId="{3D1E1917-2C63-4A92-9C69-340F58BBA113}" type="presOf" srcId="{9812306E-0B9C-402B-898F-342B481631ED}" destId="{6D9B3903-28D4-4944-8243-31F7017BCE38}" srcOrd="0" destOrd="0" presId="urn:microsoft.com/office/officeart/2005/8/layout/radial4"/>
    <dgm:cxn modelId="{EC707273-FE65-41E4-B01A-E30126286C52}" type="presOf" srcId="{14651982-1AC4-4A36-8E56-D81154AAD129}" destId="{E275AAA1-54CA-44FA-8C3F-C2862A5B0CCD}" srcOrd="0" destOrd="0" presId="urn:microsoft.com/office/officeart/2005/8/layout/radial4"/>
    <dgm:cxn modelId="{87C17AA4-B05B-477B-A546-AC47598964B0}" type="presOf" srcId="{D8CBDFF8-93FE-4090-9F47-9DDE78B279BA}" destId="{4EDFF58D-5E8D-40D8-8687-25504481ACA0}" srcOrd="0" destOrd="0" presId="urn:microsoft.com/office/officeart/2005/8/layout/radial4"/>
    <dgm:cxn modelId="{CDC0287A-4C8B-4834-B778-B6FB660BBFCD}" type="presParOf" srcId="{07F4D2A1-4B93-4A2D-B643-F96BB3086C0D}" destId="{B0722847-A6B7-42C1-B84B-0630FE66B875}" srcOrd="0" destOrd="0" presId="urn:microsoft.com/office/officeart/2005/8/layout/radial4"/>
    <dgm:cxn modelId="{5E3BB600-5697-4211-8128-F7FBCAF7979B}" type="presParOf" srcId="{07F4D2A1-4B93-4A2D-B643-F96BB3086C0D}" destId="{F5E52C2B-5CB2-4F4C-B7C6-2028AB467C97}" srcOrd="1" destOrd="0" presId="urn:microsoft.com/office/officeart/2005/8/layout/radial4"/>
    <dgm:cxn modelId="{47F60898-9CA0-443C-A77C-A763DABF6594}" type="presParOf" srcId="{07F4D2A1-4B93-4A2D-B643-F96BB3086C0D}" destId="{6B5DD4DE-4D8C-462E-85A9-6E2B2953F5D2}" srcOrd="2" destOrd="0" presId="urn:microsoft.com/office/officeart/2005/8/layout/radial4"/>
    <dgm:cxn modelId="{EFFB1FD6-DE72-43C7-B05E-EAC0E73201D3}" type="presParOf" srcId="{07F4D2A1-4B93-4A2D-B643-F96BB3086C0D}" destId="{DF435D2F-5997-4804-9FC7-8545C88F2F14}" srcOrd="3" destOrd="0" presId="urn:microsoft.com/office/officeart/2005/8/layout/radial4"/>
    <dgm:cxn modelId="{74951323-A801-4720-A245-F7E7B0D478FF}" type="presParOf" srcId="{07F4D2A1-4B93-4A2D-B643-F96BB3086C0D}" destId="{4EDFF58D-5E8D-40D8-8687-25504481ACA0}" srcOrd="4" destOrd="0" presId="urn:microsoft.com/office/officeart/2005/8/layout/radial4"/>
    <dgm:cxn modelId="{118850C5-79D4-489B-B8EC-95CF27E64FCD}" type="presParOf" srcId="{07F4D2A1-4B93-4A2D-B643-F96BB3086C0D}" destId="{6DBC24EE-354A-4C30-B528-DCD73AB9CD98}" srcOrd="5" destOrd="0" presId="urn:microsoft.com/office/officeart/2005/8/layout/radial4"/>
    <dgm:cxn modelId="{B5896328-EB8B-4B5B-8094-060FAA5A23B5}" type="presParOf" srcId="{07F4D2A1-4B93-4A2D-B643-F96BB3086C0D}" destId="{996B03C1-EFBF-455A-A6DD-FCB235C754BF}" srcOrd="6" destOrd="0" presId="urn:microsoft.com/office/officeart/2005/8/layout/radial4"/>
    <dgm:cxn modelId="{B6D3EF0A-1383-4C49-8DCA-29586FDA4563}" type="presParOf" srcId="{07F4D2A1-4B93-4A2D-B643-F96BB3086C0D}" destId="{351C9AED-7295-4F04-959B-4F0B0AEC1E2C}" srcOrd="7" destOrd="0" presId="urn:microsoft.com/office/officeart/2005/8/layout/radial4"/>
    <dgm:cxn modelId="{0102C7A0-BF20-43BF-8C72-EB1EFB3E01F1}" type="presParOf" srcId="{07F4D2A1-4B93-4A2D-B643-F96BB3086C0D}" destId="{8089387D-111D-4CBB-82D0-77CE771DD25C}" srcOrd="8" destOrd="0" presId="urn:microsoft.com/office/officeart/2005/8/layout/radial4"/>
    <dgm:cxn modelId="{0C6F9146-3C62-4EC2-8077-4B039BDE6059}" type="presParOf" srcId="{07F4D2A1-4B93-4A2D-B643-F96BB3086C0D}" destId="{9EB48028-148F-4BC3-A84C-50775E79215D}" srcOrd="9" destOrd="0" presId="urn:microsoft.com/office/officeart/2005/8/layout/radial4"/>
    <dgm:cxn modelId="{10F7A0DF-151E-4CF4-84B0-2011D2B7F934}" type="presParOf" srcId="{07F4D2A1-4B93-4A2D-B643-F96BB3086C0D}" destId="{E275AAA1-54CA-44FA-8C3F-C2862A5B0CCD}" srcOrd="10" destOrd="0" presId="urn:microsoft.com/office/officeart/2005/8/layout/radial4"/>
    <dgm:cxn modelId="{A73D94CA-0B8F-4E49-A9B9-4B7B2DFF13E3}" type="presParOf" srcId="{07F4D2A1-4B93-4A2D-B643-F96BB3086C0D}" destId="{031A6EE7-75A2-4BA6-B066-0ECB39A75271}" srcOrd="11" destOrd="0" presId="urn:microsoft.com/office/officeart/2005/8/layout/radial4"/>
    <dgm:cxn modelId="{FD18B2B4-21BC-4F3B-822F-271DD7193AC7}" type="presParOf" srcId="{07F4D2A1-4B93-4A2D-B643-F96BB3086C0D}" destId="{6D9B3903-28D4-4944-8243-31F7017BCE38}" srcOrd="12" destOrd="0" presId="urn:microsoft.com/office/officeart/2005/8/layout/radial4"/>
    <dgm:cxn modelId="{94A6C77E-03F1-4F6D-9F99-336713FCDC3B}" type="presParOf" srcId="{07F4D2A1-4B93-4A2D-B643-F96BB3086C0D}" destId="{26E399C3-5C10-4570-B7C8-C85D420B7B36}" srcOrd="13" destOrd="0" presId="urn:microsoft.com/office/officeart/2005/8/layout/radial4"/>
    <dgm:cxn modelId="{7A5A4E47-15D4-42A5-A94C-B8AB78FC0B17}" type="presParOf" srcId="{07F4D2A1-4B93-4A2D-B643-F96BB3086C0D}" destId="{2818C780-4FEE-439E-95F3-B36A85D74EA6}" srcOrd="14" destOrd="0" presId="urn:microsoft.com/office/officeart/2005/8/layout/radial4"/>
  </dgm:cxnLst>
  <dgm:bg/>
  <dgm:whole>
    <a:ln>
      <a:solidFill>
        <a:schemeClr val="accent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722847-A6B7-42C1-B84B-0630FE66B875}">
      <dsp:nvSpPr>
        <dsp:cNvPr id="0" name=""/>
        <dsp:cNvSpPr/>
      </dsp:nvSpPr>
      <dsp:spPr>
        <a:xfrm>
          <a:off x="3258768" y="2477018"/>
          <a:ext cx="1712062" cy="17120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TARGETS </a:t>
          </a:r>
          <a:endParaRPr lang="en-US" sz="2500" kern="1200" dirty="0"/>
        </a:p>
      </dsp:txBody>
      <dsp:txXfrm>
        <a:off x="3509494" y="2727744"/>
        <a:ext cx="1210610" cy="1210610"/>
      </dsp:txXfrm>
    </dsp:sp>
    <dsp:sp modelId="{F5E52C2B-5CB2-4F4C-B7C6-2028AB467C97}">
      <dsp:nvSpPr>
        <dsp:cNvPr id="0" name=""/>
        <dsp:cNvSpPr/>
      </dsp:nvSpPr>
      <dsp:spPr>
        <a:xfrm rot="10800000">
          <a:off x="1263047" y="3089080"/>
          <a:ext cx="1885957" cy="487937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5DD4DE-4D8C-462E-85A9-6E2B2953F5D2}">
      <dsp:nvSpPr>
        <dsp:cNvPr id="0" name=""/>
        <dsp:cNvSpPr/>
      </dsp:nvSpPr>
      <dsp:spPr>
        <a:xfrm>
          <a:off x="663825" y="2853672"/>
          <a:ext cx="1198443" cy="95875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NO OF DEATHS</a:t>
          </a:r>
          <a:endParaRPr lang="en-US" sz="1400" kern="1200" dirty="0"/>
        </a:p>
      </dsp:txBody>
      <dsp:txXfrm>
        <a:off x="691906" y="2881753"/>
        <a:ext cx="1142281" cy="902592"/>
      </dsp:txXfrm>
    </dsp:sp>
    <dsp:sp modelId="{DF435D2F-5997-4804-9FC7-8545C88F2F14}">
      <dsp:nvSpPr>
        <dsp:cNvPr id="0" name=""/>
        <dsp:cNvSpPr/>
      </dsp:nvSpPr>
      <dsp:spPr>
        <a:xfrm rot="12600000">
          <a:off x="1518774" y="2134693"/>
          <a:ext cx="1885957" cy="487937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DFF58D-5E8D-40D8-8687-25504481ACA0}">
      <dsp:nvSpPr>
        <dsp:cNvPr id="0" name=""/>
        <dsp:cNvSpPr/>
      </dsp:nvSpPr>
      <dsp:spPr>
        <a:xfrm>
          <a:off x="1045887" y="1427795"/>
          <a:ext cx="1198443" cy="95875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NO OF AFFECTED PEOPLE</a:t>
          </a:r>
          <a:endParaRPr lang="en-US" sz="1400" kern="1200" dirty="0"/>
        </a:p>
      </dsp:txBody>
      <dsp:txXfrm>
        <a:off x="1073968" y="1455876"/>
        <a:ext cx="1142281" cy="902592"/>
      </dsp:txXfrm>
    </dsp:sp>
    <dsp:sp modelId="{6DBC24EE-354A-4C30-B528-DCD73AB9CD98}">
      <dsp:nvSpPr>
        <dsp:cNvPr id="0" name=""/>
        <dsp:cNvSpPr/>
      </dsp:nvSpPr>
      <dsp:spPr>
        <a:xfrm rot="14400000">
          <a:off x="2217434" y="1436033"/>
          <a:ext cx="1885957" cy="487937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6B03C1-EFBF-455A-A6DD-FCB235C754BF}">
      <dsp:nvSpPr>
        <dsp:cNvPr id="0" name=""/>
        <dsp:cNvSpPr/>
      </dsp:nvSpPr>
      <dsp:spPr>
        <a:xfrm>
          <a:off x="2089701" y="383981"/>
          <a:ext cx="1198443" cy="95875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ECONOMIC LOSS </a:t>
          </a:r>
          <a:endParaRPr lang="en-US" sz="1400" kern="1200" dirty="0"/>
        </a:p>
      </dsp:txBody>
      <dsp:txXfrm>
        <a:off x="2117782" y="412062"/>
        <a:ext cx="1142281" cy="902592"/>
      </dsp:txXfrm>
    </dsp:sp>
    <dsp:sp modelId="{351C9AED-7295-4F04-959B-4F0B0AEC1E2C}">
      <dsp:nvSpPr>
        <dsp:cNvPr id="0" name=""/>
        <dsp:cNvSpPr/>
      </dsp:nvSpPr>
      <dsp:spPr>
        <a:xfrm rot="16200000">
          <a:off x="3171821" y="1180306"/>
          <a:ext cx="1885957" cy="487937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89387D-111D-4CBB-82D0-77CE771DD25C}">
      <dsp:nvSpPr>
        <dsp:cNvPr id="0" name=""/>
        <dsp:cNvSpPr/>
      </dsp:nvSpPr>
      <dsp:spPr>
        <a:xfrm>
          <a:off x="3515578" y="1919"/>
          <a:ext cx="1198443" cy="95875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DAMAGE TO EDUCATION AND MEDICAL  </a:t>
          </a:r>
          <a:endParaRPr lang="en-US" sz="1400" kern="1200" dirty="0"/>
        </a:p>
      </dsp:txBody>
      <dsp:txXfrm>
        <a:off x="3543659" y="30000"/>
        <a:ext cx="1142281" cy="902592"/>
      </dsp:txXfrm>
    </dsp:sp>
    <dsp:sp modelId="{9EB48028-148F-4BC3-A84C-50775E79215D}">
      <dsp:nvSpPr>
        <dsp:cNvPr id="0" name=""/>
        <dsp:cNvSpPr/>
      </dsp:nvSpPr>
      <dsp:spPr>
        <a:xfrm rot="18000000">
          <a:off x="4126208" y="1436033"/>
          <a:ext cx="1885957" cy="487937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75AAA1-54CA-44FA-8C3F-C2862A5B0CCD}">
      <dsp:nvSpPr>
        <dsp:cNvPr id="0" name=""/>
        <dsp:cNvSpPr/>
      </dsp:nvSpPr>
      <dsp:spPr>
        <a:xfrm>
          <a:off x="4941454" y="383981"/>
          <a:ext cx="1198443" cy="95875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NATIONAL AND LOCAL STRATEGIES </a:t>
          </a:r>
          <a:endParaRPr lang="en-US" sz="1400" kern="1200" dirty="0"/>
        </a:p>
      </dsp:txBody>
      <dsp:txXfrm>
        <a:off x="4969535" y="412062"/>
        <a:ext cx="1142281" cy="902592"/>
      </dsp:txXfrm>
    </dsp:sp>
    <dsp:sp modelId="{031A6EE7-75A2-4BA6-B066-0ECB39A75271}">
      <dsp:nvSpPr>
        <dsp:cNvPr id="0" name=""/>
        <dsp:cNvSpPr/>
      </dsp:nvSpPr>
      <dsp:spPr>
        <a:xfrm rot="19800000">
          <a:off x="4824868" y="2134693"/>
          <a:ext cx="1885957" cy="487937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9B3903-28D4-4944-8243-31F7017BCE38}">
      <dsp:nvSpPr>
        <dsp:cNvPr id="0" name=""/>
        <dsp:cNvSpPr/>
      </dsp:nvSpPr>
      <dsp:spPr>
        <a:xfrm>
          <a:off x="5985268" y="1427795"/>
          <a:ext cx="1198443" cy="95875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SUPPORT DEVELOPING COUNTRIES </a:t>
          </a:r>
          <a:endParaRPr lang="en-US" sz="1400" kern="1200" dirty="0"/>
        </a:p>
      </dsp:txBody>
      <dsp:txXfrm>
        <a:off x="6013349" y="1455876"/>
        <a:ext cx="1142281" cy="902592"/>
      </dsp:txXfrm>
    </dsp:sp>
    <dsp:sp modelId="{26E399C3-5C10-4570-B7C8-C85D420B7B36}">
      <dsp:nvSpPr>
        <dsp:cNvPr id="0" name=""/>
        <dsp:cNvSpPr/>
      </dsp:nvSpPr>
      <dsp:spPr>
        <a:xfrm>
          <a:off x="5080595" y="3089080"/>
          <a:ext cx="1885957" cy="487937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18C780-4FEE-439E-95F3-B36A85D74EA6}">
      <dsp:nvSpPr>
        <dsp:cNvPr id="0" name=""/>
        <dsp:cNvSpPr/>
      </dsp:nvSpPr>
      <dsp:spPr>
        <a:xfrm>
          <a:off x="6367331" y="2853672"/>
          <a:ext cx="1198443" cy="95875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EARLY WARNING AND INFORMATION </a:t>
          </a:r>
          <a:endParaRPr lang="en-US" sz="1400" kern="1200" dirty="0"/>
        </a:p>
      </dsp:txBody>
      <dsp:txXfrm>
        <a:off x="6395412" y="2881753"/>
        <a:ext cx="1142281" cy="9025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4C13C5-80C2-42D2-B902-6203E5EA8B78}" type="datetimeFigureOut">
              <a:rPr lang="en-US" smtClean="0"/>
              <a:t>7/8/2018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BC374E-A3DA-4352-918B-9649ECBAA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727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International Disaster Response Law (IDRL) in Afghanistan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1BA6F-A37E-4C7A-AB94-D61F9914CEB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866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International Disaster Response Law (IDRL) in Afghanistan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1BA6F-A37E-4C7A-AB94-D61F9914CEB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002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World</a:t>
            </a:r>
            <a:r>
              <a:rPr lang="en-US" baseline="0" dirty="0" smtClean="0"/>
              <a:t> Risk Report 2016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314CF1-80EE-480B-A713-0D56565E53C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467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World</a:t>
            </a:r>
            <a:r>
              <a:rPr lang="en-US" baseline="0" dirty="0" smtClean="0"/>
              <a:t> Risk Report 2016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314CF1-80EE-480B-A713-0D56565E53C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740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Asia</a:t>
            </a:r>
            <a:r>
              <a:rPr lang="en-US" baseline="0" dirty="0" smtClean="0"/>
              <a:t> Pacific Disaster Report 2017, page 24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1BA6F-A37E-4C7A-AB94-D61F9914CEB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328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Geonode</a:t>
            </a:r>
            <a:r>
              <a:rPr lang="en-US" dirty="0" smtClean="0"/>
              <a:t> website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1BA6F-A37E-4C7A-AB94-D61F9914CEB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9621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International Disaster Response Law (IDRL) in Afghanistan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1BA6F-A37E-4C7A-AB94-D61F9914CEB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6967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FAO</a:t>
            </a:r>
            <a:r>
              <a:rPr lang="en-US" baseline="0" dirty="0" smtClean="0"/>
              <a:t> Drought Rapid Assessment, 2018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C374E-A3DA-4352-918B-9649ECBAA7B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8643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International Disaster Response Law (IDRL) in Afghanistan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1BA6F-A37E-4C7A-AB94-D61F9914CEB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410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1BA6F-A37E-4C7A-AB94-D61F9914CEB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6835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1BA6F-A37E-4C7A-AB94-D61F9914CEB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311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185A5-006A-4093-8975-73C60CD1A0F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05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C2E78-8E6D-43C3-921F-B47069508F7D}" type="datetimeFigureOut">
              <a:rPr lang="en-US" smtClean="0"/>
              <a:t>7/8/2018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F6632-780E-4347-88C0-EF0E34F8F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939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C2E78-8E6D-43C3-921F-B47069508F7D}" type="datetimeFigureOut">
              <a:rPr lang="en-US" smtClean="0"/>
              <a:t>7/8/2018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F6632-780E-4347-88C0-EF0E34F8F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098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C2E78-8E6D-43C3-921F-B47069508F7D}" type="datetimeFigureOut">
              <a:rPr lang="en-US" smtClean="0"/>
              <a:t>7/8/2018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F6632-780E-4347-88C0-EF0E34F8F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638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C2E78-8E6D-43C3-921F-B47069508F7D}" type="datetimeFigureOut">
              <a:rPr lang="en-US" smtClean="0"/>
              <a:t>7/8/2018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F6632-780E-4347-88C0-EF0E34F8F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243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C2E78-8E6D-43C3-921F-B47069508F7D}" type="datetimeFigureOut">
              <a:rPr lang="en-US" smtClean="0"/>
              <a:t>7/8/2018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F6632-780E-4347-88C0-EF0E34F8F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573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C2E78-8E6D-43C3-921F-B47069508F7D}" type="datetimeFigureOut">
              <a:rPr lang="en-US" smtClean="0"/>
              <a:t>7/8/2018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F6632-780E-4347-88C0-EF0E34F8F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24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C2E78-8E6D-43C3-921F-B47069508F7D}" type="datetimeFigureOut">
              <a:rPr lang="en-US" smtClean="0"/>
              <a:t>7/8/2018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F6632-780E-4347-88C0-EF0E34F8F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006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C2E78-8E6D-43C3-921F-B47069508F7D}" type="datetimeFigureOut">
              <a:rPr lang="en-US" smtClean="0"/>
              <a:t>7/8/2018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F6632-780E-4347-88C0-EF0E34F8F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951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C2E78-8E6D-43C3-921F-B47069508F7D}" type="datetimeFigureOut">
              <a:rPr lang="en-US" smtClean="0"/>
              <a:t>7/8/2018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F6632-780E-4347-88C0-EF0E34F8F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348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C2E78-8E6D-43C3-921F-B47069508F7D}" type="datetimeFigureOut">
              <a:rPr lang="en-US" smtClean="0"/>
              <a:t>7/8/2018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F6632-780E-4347-88C0-EF0E34F8F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05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C2E78-8E6D-43C3-921F-B47069508F7D}" type="datetimeFigureOut">
              <a:rPr lang="en-US" smtClean="0"/>
              <a:t>7/8/2018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F6632-780E-4347-88C0-EF0E34F8F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139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C2E78-8E6D-43C3-921F-B47069508F7D}" type="datetimeFigureOut">
              <a:rPr lang="en-US" smtClean="0"/>
              <a:t>7/8/2018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F6632-780E-4347-88C0-EF0E34F8F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732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069" y="893821"/>
            <a:ext cx="8720729" cy="177290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1" dirty="0">
                <a:latin typeface="+mn-lt"/>
              </a:rPr>
              <a:t>National Consultation </a:t>
            </a:r>
            <a:br>
              <a:rPr lang="en-US" sz="3600" b="1" dirty="0">
                <a:latin typeface="+mn-lt"/>
              </a:rPr>
            </a:br>
            <a:r>
              <a:rPr lang="en-US" sz="3600" b="1" dirty="0">
                <a:latin typeface="+mn-lt"/>
              </a:rPr>
              <a:t>Framing Climate Agenda Towards Climate Resilient and Carbon Neutral </a:t>
            </a:r>
            <a:r>
              <a:rPr lang="en-US" sz="3600" b="1" dirty="0" smtClean="0">
                <a:latin typeface="+mn-lt"/>
              </a:rPr>
              <a:t>Afghanistan</a:t>
            </a:r>
            <a:endParaRPr lang="en-US" sz="3600" b="1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5383" y="3273946"/>
            <a:ext cx="7912100" cy="1117600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Case Study 1: </a:t>
            </a:r>
            <a:r>
              <a:rPr lang="en-US" sz="4000" b="1" dirty="0" smtClean="0">
                <a:solidFill>
                  <a:srgbClr val="FF0000"/>
                </a:solidFill>
              </a:rPr>
              <a:t>Climate-Induced Disasters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95533" y="5278438"/>
            <a:ext cx="8952931" cy="8630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 smtClean="0"/>
              <a:t>Ezattullah</a:t>
            </a:r>
            <a:r>
              <a:rPr lang="en-US" b="1" dirty="0" smtClean="0"/>
              <a:t> </a:t>
            </a:r>
            <a:r>
              <a:rPr lang="en-US" b="1" dirty="0" err="1" smtClean="0"/>
              <a:t>Sediqi</a:t>
            </a:r>
            <a:r>
              <a:rPr lang="en-US" b="1" dirty="0" smtClean="0"/>
              <a:t>, Advisor to the State Minister, SMDM/ANDMA</a:t>
            </a:r>
          </a:p>
          <a:p>
            <a:r>
              <a:rPr lang="en-US" b="1" dirty="0" smtClean="0"/>
              <a:t>Date: 9 July 2018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9550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750" y="2486025"/>
            <a:ext cx="7886700" cy="1276351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 smtClean="0">
                <a:solidFill>
                  <a:srgbClr val="FF0000"/>
                </a:solidFill>
              </a:rPr>
              <a:t>Country Risk Profile</a:t>
            </a:r>
            <a:endParaRPr lang="en-US"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02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72103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Country Risk Profile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14651"/>
            <a:ext cx="7886700" cy="4962312"/>
          </a:xfrm>
          <a:ln>
            <a:solidFill>
              <a:schemeClr val="accent1"/>
            </a:solidFill>
          </a:ln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b="1" dirty="0"/>
              <a:t>Located in an area of high-seismic activity, </a:t>
            </a:r>
          </a:p>
          <a:p>
            <a:pPr>
              <a:lnSpc>
                <a:spcPct val="150000"/>
              </a:lnSpc>
            </a:pPr>
            <a:r>
              <a:rPr lang="en-US" b="1" dirty="0"/>
              <a:t>Extreme climate and harsh geo-physical </a:t>
            </a:r>
            <a:r>
              <a:rPr lang="en-US" b="1" dirty="0" smtClean="0"/>
              <a:t>conditions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Climate change and Environmental Degradation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More </a:t>
            </a:r>
            <a:r>
              <a:rPr lang="en-US" b="1" dirty="0"/>
              <a:t>than </a:t>
            </a:r>
            <a:r>
              <a:rPr lang="en-US" b="1" dirty="0" smtClean="0"/>
              <a:t>three decades </a:t>
            </a:r>
            <a:r>
              <a:rPr lang="en-US" b="1" dirty="0"/>
              <a:t>of conflict has caused huge human loss, </a:t>
            </a:r>
            <a:r>
              <a:rPr lang="en-US" b="1" dirty="0" smtClean="0"/>
              <a:t>resulted in:</a:t>
            </a:r>
          </a:p>
          <a:p>
            <a:pPr lvl="1">
              <a:lnSpc>
                <a:spcPct val="150000"/>
              </a:lnSpc>
            </a:pPr>
            <a:r>
              <a:rPr lang="en-US" sz="2600" b="1" dirty="0" smtClean="0"/>
              <a:t>Millions of refugees, </a:t>
            </a:r>
          </a:p>
          <a:p>
            <a:pPr lvl="1">
              <a:lnSpc>
                <a:spcPct val="150000"/>
              </a:lnSpc>
            </a:pPr>
            <a:r>
              <a:rPr lang="en-US" sz="2600" b="1" dirty="0" smtClean="0"/>
              <a:t>Infrastructure </a:t>
            </a:r>
            <a:r>
              <a:rPr lang="en-US" sz="2600" b="1" dirty="0"/>
              <a:t>damage, and </a:t>
            </a:r>
            <a:endParaRPr lang="en-US" sz="2600" b="1" dirty="0" smtClean="0"/>
          </a:p>
          <a:p>
            <a:pPr lvl="1">
              <a:lnSpc>
                <a:spcPct val="150000"/>
              </a:lnSpc>
            </a:pPr>
            <a:r>
              <a:rPr lang="en-US" sz="2600" b="1" dirty="0" smtClean="0"/>
              <a:t>Slow </a:t>
            </a:r>
            <a:r>
              <a:rPr lang="en-US" sz="2600" b="1" dirty="0"/>
              <a:t>developmental </a:t>
            </a:r>
            <a:r>
              <a:rPr lang="en-US" sz="2600" b="1" dirty="0" smtClean="0"/>
              <a:t>progress</a:t>
            </a: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63581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241542" cy="931411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en-US" b="1" dirty="0" smtClean="0"/>
              <a:t>Country Risk Profile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73958"/>
            <a:ext cx="3970645" cy="4703005"/>
          </a:xfrm>
          <a:ln>
            <a:solidFill>
              <a:schemeClr val="accent1"/>
            </a:solidFill>
          </a:ln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US" b="1" dirty="0"/>
              <a:t>Afghanistan is prone to natural </a:t>
            </a:r>
            <a:r>
              <a:rPr lang="en-US" b="1" dirty="0" smtClean="0"/>
              <a:t>disasters:</a:t>
            </a:r>
          </a:p>
          <a:p>
            <a:pPr lvl="2">
              <a:lnSpc>
                <a:spcPct val="150000"/>
              </a:lnSpc>
            </a:pPr>
            <a:r>
              <a:rPr lang="en-US" sz="3200" b="1" dirty="0" smtClean="0">
                <a:solidFill>
                  <a:srgbClr val="C00000"/>
                </a:solidFill>
              </a:rPr>
              <a:t>Earthquakes</a:t>
            </a:r>
          </a:p>
          <a:p>
            <a:pPr lvl="2">
              <a:lnSpc>
                <a:spcPct val="150000"/>
              </a:lnSpc>
            </a:pPr>
            <a:r>
              <a:rPr lang="en-US" sz="3200" b="1" dirty="0" smtClean="0">
                <a:solidFill>
                  <a:srgbClr val="C00000"/>
                </a:solidFill>
              </a:rPr>
              <a:t>Flooding</a:t>
            </a:r>
          </a:p>
          <a:p>
            <a:pPr lvl="2">
              <a:lnSpc>
                <a:spcPct val="150000"/>
              </a:lnSpc>
            </a:pPr>
            <a:r>
              <a:rPr lang="en-US" sz="3200" b="1" dirty="0" smtClean="0">
                <a:solidFill>
                  <a:srgbClr val="C00000"/>
                </a:solidFill>
              </a:rPr>
              <a:t>Droughts</a:t>
            </a:r>
          </a:p>
          <a:p>
            <a:pPr lvl="2">
              <a:lnSpc>
                <a:spcPct val="150000"/>
              </a:lnSpc>
            </a:pPr>
            <a:r>
              <a:rPr lang="en-US" sz="3200" b="1" dirty="0" smtClean="0">
                <a:solidFill>
                  <a:srgbClr val="C00000"/>
                </a:solidFill>
              </a:rPr>
              <a:t>Landslides</a:t>
            </a:r>
          </a:p>
          <a:p>
            <a:pPr lvl="2">
              <a:lnSpc>
                <a:spcPct val="150000"/>
              </a:lnSpc>
            </a:pPr>
            <a:r>
              <a:rPr lang="en-US" sz="3200" b="1" dirty="0" smtClean="0">
                <a:solidFill>
                  <a:srgbClr val="C00000"/>
                </a:solidFill>
              </a:rPr>
              <a:t>Avalanches </a:t>
            </a:r>
            <a:r>
              <a:rPr lang="en-US" sz="3200" b="1" dirty="0">
                <a:solidFill>
                  <a:srgbClr val="C00000"/>
                </a:solidFill>
              </a:rPr>
              <a:t>and </a:t>
            </a:r>
            <a:endParaRPr lang="en-US" sz="3200" b="1" dirty="0" smtClean="0">
              <a:solidFill>
                <a:srgbClr val="C0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en-US" sz="3200" b="1" dirty="0" smtClean="0">
                <a:solidFill>
                  <a:srgbClr val="C00000"/>
                </a:solidFill>
              </a:rPr>
              <a:t>Sandstorms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749421" y="1473957"/>
            <a:ext cx="4120771" cy="470300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b="1" dirty="0" smtClean="0"/>
              <a:t>Afghanistan is prone to Man-made disasters:</a:t>
            </a:r>
          </a:p>
          <a:p>
            <a:pPr lvl="1">
              <a:lnSpc>
                <a:spcPct val="150000"/>
              </a:lnSpc>
            </a:pPr>
            <a:r>
              <a:rPr lang="en-US" sz="3600" b="1" dirty="0" smtClean="0">
                <a:solidFill>
                  <a:srgbClr val="C00000"/>
                </a:solidFill>
              </a:rPr>
              <a:t>conflicts</a:t>
            </a:r>
          </a:p>
          <a:p>
            <a:pPr lvl="1">
              <a:lnSpc>
                <a:spcPct val="150000"/>
              </a:lnSpc>
            </a:pPr>
            <a:r>
              <a:rPr lang="en-US" sz="3600" b="1" dirty="0" smtClean="0">
                <a:solidFill>
                  <a:srgbClr val="C00000"/>
                </a:solidFill>
              </a:rPr>
              <a:t>IDPs</a:t>
            </a:r>
          </a:p>
          <a:p>
            <a:pPr lvl="1">
              <a:lnSpc>
                <a:spcPct val="150000"/>
              </a:lnSpc>
            </a:pPr>
            <a:r>
              <a:rPr lang="en-US" sz="3600" b="1" dirty="0" smtClean="0">
                <a:solidFill>
                  <a:srgbClr val="C00000"/>
                </a:solidFill>
              </a:rPr>
              <a:t>Plane crash</a:t>
            </a:r>
          </a:p>
          <a:p>
            <a:pPr lvl="1">
              <a:lnSpc>
                <a:spcPct val="150000"/>
              </a:lnSpc>
            </a:pPr>
            <a:r>
              <a:rPr lang="en-US" sz="3600" b="1" dirty="0" smtClean="0">
                <a:solidFill>
                  <a:srgbClr val="C00000"/>
                </a:solidFill>
              </a:rPr>
              <a:t>Traffic incidence</a:t>
            </a:r>
          </a:p>
          <a:p>
            <a:pPr lvl="1">
              <a:lnSpc>
                <a:spcPct val="150000"/>
              </a:lnSpc>
            </a:pPr>
            <a:r>
              <a:rPr lang="en-US" sz="3600" b="1" dirty="0" smtClean="0">
                <a:solidFill>
                  <a:srgbClr val="C00000"/>
                </a:solidFill>
              </a:rPr>
              <a:t>Fires</a:t>
            </a:r>
          </a:p>
          <a:p>
            <a:pPr lvl="1">
              <a:lnSpc>
                <a:spcPct val="150000"/>
              </a:lnSpc>
            </a:pPr>
            <a:r>
              <a:rPr lang="en-US" sz="3600" b="1" dirty="0" smtClean="0">
                <a:solidFill>
                  <a:srgbClr val="C00000"/>
                </a:solidFill>
              </a:rPr>
              <a:t>Attacks, war…</a:t>
            </a:r>
          </a:p>
          <a:p>
            <a:pPr lvl="1">
              <a:lnSpc>
                <a:spcPct val="150000"/>
              </a:lnSpc>
            </a:pPr>
            <a:endParaRPr lang="en-US" sz="3600" b="1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48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88" y="633414"/>
            <a:ext cx="8913880" cy="39338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204" y="1047749"/>
            <a:ext cx="8749619" cy="41528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204" y="1504943"/>
            <a:ext cx="8614334" cy="39100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155" y="1862140"/>
            <a:ext cx="8715383" cy="353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510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b="3626"/>
          <a:stretch/>
        </p:blipFill>
        <p:spPr>
          <a:xfrm>
            <a:off x="423081" y="1700213"/>
            <a:ext cx="2434420" cy="41137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b="3927"/>
          <a:stretch/>
        </p:blipFill>
        <p:spPr>
          <a:xfrm>
            <a:off x="3337256" y="1700211"/>
            <a:ext cx="2468097" cy="41137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b="3626"/>
          <a:stretch/>
        </p:blipFill>
        <p:spPr>
          <a:xfrm>
            <a:off x="6284376" y="1700212"/>
            <a:ext cx="2402854" cy="4113733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52401" y="357206"/>
            <a:ext cx="8848727" cy="92868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rs-AF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World Risk Report 2016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21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3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l="-235" t="478" r="-171" b="9492"/>
          <a:stretch/>
        </p:blipFill>
        <p:spPr>
          <a:xfrm>
            <a:off x="464024" y="1285894"/>
            <a:ext cx="8325133" cy="5390306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64024" y="398149"/>
            <a:ext cx="8325134" cy="74826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rs-AF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Asia Pacific Disaster Report 2017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23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0" y="139811"/>
            <a:ext cx="8972550" cy="664674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3188" y="1285876"/>
            <a:ext cx="4257675" cy="372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934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750" y="2486025"/>
            <a:ext cx="7886700" cy="1280757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</a:rPr>
              <a:t>Climate Induced Disasters</a:t>
            </a:r>
            <a:endParaRPr lang="en-US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02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9518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</a:rPr>
              <a:t>Environment and Human</a:t>
            </a:r>
            <a:endParaRPr lang="en-US" sz="5400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2" t="2794" r="3878" b="2552"/>
          <a:stretch/>
        </p:blipFill>
        <p:spPr>
          <a:xfrm>
            <a:off x="628651" y="1637731"/>
            <a:ext cx="7886700" cy="494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95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13298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Climate Change Scenarios 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15" y="1378425"/>
            <a:ext cx="8134066" cy="530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06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968" y="339726"/>
            <a:ext cx="8455546" cy="1082673"/>
          </a:xfrm>
          <a:noFill/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</a:rPr>
              <a:t>Types of Disasters</a:t>
            </a:r>
            <a:endParaRPr lang="en-US" sz="5400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16" y="1536700"/>
            <a:ext cx="8531746" cy="490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4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72103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3600" b="1" dirty="0" smtClean="0"/>
              <a:t>Recent Case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14651"/>
            <a:ext cx="7886700" cy="4962312"/>
          </a:xfrm>
          <a:ln>
            <a:solidFill>
              <a:schemeClr val="accent1"/>
            </a:solidFill>
          </a:ln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b="1" dirty="0" smtClean="0"/>
              <a:t>Severe Drought</a:t>
            </a:r>
          </a:p>
          <a:p>
            <a:pPr lvl="1">
              <a:lnSpc>
                <a:spcPct val="150000"/>
              </a:lnSpc>
            </a:pPr>
            <a:r>
              <a:rPr lang="en-US" b="1" dirty="0" smtClean="0"/>
              <a:t>20 Provinces, affected mainly rain-fed agriculture and irrigation agriculture</a:t>
            </a:r>
          </a:p>
          <a:p>
            <a:pPr lvl="1">
              <a:lnSpc>
                <a:spcPct val="150000"/>
              </a:lnSpc>
            </a:pPr>
            <a:r>
              <a:rPr lang="en-US" b="1" dirty="0" smtClean="0"/>
              <a:t>13 million people live in the 20 provinces</a:t>
            </a:r>
          </a:p>
          <a:p>
            <a:pPr lvl="1">
              <a:lnSpc>
                <a:spcPct val="150000"/>
              </a:lnSpc>
            </a:pPr>
            <a:r>
              <a:rPr lang="en-US" b="1" dirty="0" smtClean="0"/>
              <a:t>3.5 million livestock is affected</a:t>
            </a:r>
          </a:p>
          <a:p>
            <a:pPr lvl="1">
              <a:lnSpc>
                <a:spcPct val="150000"/>
              </a:lnSpc>
            </a:pPr>
            <a:r>
              <a:rPr lang="en-US" b="1" dirty="0" smtClean="0"/>
              <a:t>1.4 million people needs humanitarian assistances</a:t>
            </a:r>
          </a:p>
          <a:p>
            <a:pPr lvl="1">
              <a:lnSpc>
                <a:spcPct val="150000"/>
              </a:lnSpc>
            </a:pPr>
            <a:r>
              <a:rPr lang="en-US" b="1" dirty="0" smtClean="0"/>
              <a:t>Drinking water, diseases, poverty, security…challenges</a:t>
            </a:r>
          </a:p>
          <a:p>
            <a:pPr>
              <a:lnSpc>
                <a:spcPct val="150000"/>
              </a:lnSpc>
            </a:pPr>
            <a:r>
              <a:rPr lang="en-US" sz="2600" b="1" dirty="0" smtClean="0"/>
              <a:t>Floods – happened in the same time in the same provinces</a:t>
            </a: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405534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49525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20 Drought Affected Provinces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1473958"/>
            <a:ext cx="7886699" cy="4996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38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49525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2800" b="1" dirty="0"/>
              <a:t>Population Affected by Drought and Floods </a:t>
            </a:r>
            <a:r>
              <a:rPr lang="en-US" sz="2800" b="1" dirty="0" smtClean="0"/>
              <a:t>in 20  </a:t>
            </a:r>
            <a:r>
              <a:rPr lang="en-US" sz="2800" b="1" dirty="0"/>
              <a:t>Provinces of Afghanistan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378424"/>
            <a:ext cx="7886700" cy="527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790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DE7B090-C85B-4DE0-848D-5E698C30A7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219200"/>
            <a:ext cx="6858000" cy="5191125"/>
          </a:xfrm>
          <a:prstGeom prst="rect">
            <a:avLst/>
          </a:prstGeom>
        </p:spPr>
      </p:pic>
      <p:sp>
        <p:nvSpPr>
          <p:cNvPr id="3" name="Title 4">
            <a:extLst>
              <a:ext uri="{FF2B5EF4-FFF2-40B4-BE49-F238E27FC236}">
                <a16:creationId xmlns:a16="http://schemas.microsoft.com/office/drawing/2014/main" id="{C4F5DF4E-5439-47AC-B1D8-5A4A2D74B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600075"/>
            <a:ext cx="8229600" cy="505570"/>
          </a:xfrm>
        </p:spPr>
        <p:txBody>
          <a:bodyPr/>
          <a:lstStyle/>
          <a:p>
            <a:pPr algn="ctr"/>
            <a:r>
              <a:rPr lang="en-US" sz="2400" cap="none" dirty="0"/>
              <a:t>Land Surface Temperature</a:t>
            </a:r>
          </a:p>
        </p:txBody>
      </p:sp>
    </p:spTree>
    <p:extLst>
      <p:ext uri="{BB962C8B-B14F-4D97-AF65-F5344CB8AC3E}">
        <p14:creationId xmlns:p14="http://schemas.microsoft.com/office/powerpoint/2010/main" val="1078180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17764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Precipitation Reduction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264" y="1392072"/>
            <a:ext cx="8106770" cy="484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27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750" y="1856096"/>
            <a:ext cx="7886700" cy="2770495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Afghanistan 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SMDM/ANDMA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03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72103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3600" b="1" dirty="0" smtClean="0"/>
              <a:t>Scope of Work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14651"/>
            <a:ext cx="7886700" cy="4962312"/>
          </a:xfrm>
          <a:ln>
            <a:solidFill>
              <a:schemeClr val="accent1"/>
            </a:solidFill>
          </a:ln>
        </p:spPr>
        <p:txBody>
          <a:bodyPr>
            <a:normAutofit fontScale="85000" lnSpcReduction="10000"/>
          </a:bodyPr>
          <a:lstStyle/>
          <a:p>
            <a:pPr lvl="0" algn="just">
              <a:lnSpc>
                <a:spcPct val="150000"/>
              </a:lnSpc>
            </a:pPr>
            <a:r>
              <a:rPr lang="en-GB" b="1" dirty="0"/>
              <a:t>Providing strategic leadership, policy direction covering all aspects of disaster preparedness, mitigation and response on behalf of the Afghan </a:t>
            </a:r>
            <a:r>
              <a:rPr lang="en-GB" b="1" dirty="0" smtClean="0"/>
              <a:t>Government</a:t>
            </a:r>
            <a:r>
              <a:rPr lang="en-GB" b="1" dirty="0"/>
              <a:t>.</a:t>
            </a:r>
            <a:endParaRPr lang="en-GB" b="1" dirty="0" smtClean="0"/>
          </a:p>
          <a:p>
            <a:pPr marL="0" lvl="0" indent="0">
              <a:lnSpc>
                <a:spcPct val="150000"/>
              </a:lnSpc>
              <a:buNone/>
            </a:pPr>
            <a:endParaRPr lang="en-US" b="1" dirty="0"/>
          </a:p>
          <a:p>
            <a:pPr lvl="0" algn="just">
              <a:lnSpc>
                <a:spcPct val="150000"/>
              </a:lnSpc>
            </a:pPr>
            <a:r>
              <a:rPr lang="en-GB" b="1" dirty="0"/>
              <a:t>Coordinating donor-funded interventions by the international community and UN agencies in support of disaster preparedness, mitigation and emergency response, including mine clearance.</a:t>
            </a:r>
            <a:endParaRPr lang="en-US" b="1" dirty="0"/>
          </a:p>
          <a:p>
            <a:pPr>
              <a:lnSpc>
                <a:spcPct val="150000"/>
              </a:lnSpc>
            </a:pP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299384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229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4000" b="1" dirty="0" smtClean="0"/>
              <a:t>DMS in Afghanistan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4776"/>
            <a:ext cx="7886700" cy="4921731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/>
              <a:t>Institutional Arrangement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lphaLcParenR"/>
            </a:pPr>
            <a:r>
              <a:rPr lang="en-US" b="1" dirty="0" smtClean="0"/>
              <a:t>Afghanistan National Disaster Management Authority (ANDMA)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lphaLcParenR"/>
            </a:pPr>
            <a:r>
              <a:rPr lang="en-US" b="1" dirty="0" smtClean="0"/>
              <a:t>National Disaster Management Commission (NDMC)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lphaLcParenR"/>
            </a:pPr>
            <a:r>
              <a:rPr lang="en-US" b="1" dirty="0" smtClean="0"/>
              <a:t>Provincial Disaster Management Commission (PDMC)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lphaLcParenR"/>
            </a:pPr>
            <a:r>
              <a:rPr lang="en-US" b="1" dirty="0" smtClean="0"/>
              <a:t>District Level Disaster Management Commission (DDMC)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lphaLcParenR"/>
            </a:pPr>
            <a:r>
              <a:rPr lang="en-US" b="1" dirty="0" smtClean="0"/>
              <a:t>Local – CDCs, NGOs, CSOs,..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42809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7686" y="2660073"/>
            <a:ext cx="7772400" cy="221217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8000" b="1" dirty="0" smtClean="0"/>
              <a:t>Achievements  and Way Forward</a:t>
            </a:r>
            <a:endParaRPr lang="en-US" sz="8000" b="1" dirty="0"/>
          </a:p>
        </p:txBody>
      </p:sp>
    </p:spTree>
    <p:extLst>
      <p:ext uri="{BB962C8B-B14F-4D97-AF65-F5344CB8AC3E}">
        <p14:creationId xmlns:p14="http://schemas.microsoft.com/office/powerpoint/2010/main" val="227121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3" y="365126"/>
            <a:ext cx="8829675" cy="692149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4000" b="1" i="1" dirty="0" smtClean="0">
                <a:solidFill>
                  <a:srgbClr val="FF0000"/>
                </a:solidFill>
              </a:rPr>
              <a:t>Sendai Framework</a:t>
            </a:r>
            <a:endParaRPr lang="en-US" sz="4000" b="1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86125" y="1214438"/>
            <a:ext cx="5657853" cy="5300662"/>
          </a:xfrm>
          <a:ln>
            <a:solidFill>
              <a:schemeClr val="accent1"/>
            </a:solidFill>
          </a:ln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sz="3400" b="1" dirty="0" smtClean="0"/>
              <a:t>Sendai Framework – 2015 – 2030</a:t>
            </a:r>
          </a:p>
          <a:p>
            <a:pPr>
              <a:lnSpc>
                <a:spcPct val="150000"/>
              </a:lnSpc>
            </a:pPr>
            <a:r>
              <a:rPr lang="en-US" sz="3400" b="1" dirty="0" smtClean="0"/>
              <a:t>Country Status Report</a:t>
            </a:r>
          </a:p>
          <a:p>
            <a:pPr>
              <a:lnSpc>
                <a:spcPct val="150000"/>
              </a:lnSpc>
            </a:pPr>
            <a:r>
              <a:rPr lang="en-US" sz="3400" b="1" dirty="0" smtClean="0"/>
              <a:t>Implementation Roadmap for SFDRR</a:t>
            </a:r>
          </a:p>
          <a:p>
            <a:pPr>
              <a:lnSpc>
                <a:spcPct val="150000"/>
              </a:lnSpc>
            </a:pPr>
            <a:r>
              <a:rPr lang="en-US" sz="3400" b="1" dirty="0" smtClean="0"/>
              <a:t>National Consultation Workshops – February, August, November 2017</a:t>
            </a:r>
          </a:p>
          <a:p>
            <a:pPr>
              <a:lnSpc>
                <a:spcPct val="150000"/>
              </a:lnSpc>
            </a:pPr>
            <a:r>
              <a:rPr lang="en-US" sz="3400" b="1" dirty="0" smtClean="0"/>
              <a:t>Orientation and Capacity building Programs</a:t>
            </a:r>
          </a:p>
          <a:p>
            <a:pPr>
              <a:lnSpc>
                <a:spcPct val="150000"/>
              </a:lnSpc>
            </a:pPr>
            <a:r>
              <a:rPr lang="en-US" sz="3400" b="1" dirty="0" smtClean="0"/>
              <a:t>Translation </a:t>
            </a:r>
            <a:r>
              <a:rPr lang="en-US" sz="3200" b="1" dirty="0" smtClean="0"/>
              <a:t>of SFDRR</a:t>
            </a:r>
            <a:endParaRPr lang="prs-AF" sz="3200" b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3" y="1214438"/>
            <a:ext cx="3014660" cy="5300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9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944561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Seven Targets of SFDRR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/>
          </p:nvPr>
        </p:nvGraphicFramePr>
        <p:xfrm>
          <a:off x="485775" y="1367632"/>
          <a:ext cx="82296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3400" y="5753103"/>
            <a:ext cx="815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OUTCOME-”The </a:t>
            </a:r>
            <a:r>
              <a:rPr lang="en-US" b="1" dirty="0">
                <a:solidFill>
                  <a:srgbClr val="0070C0"/>
                </a:solidFill>
              </a:rPr>
              <a:t>Substantial reduction in disaster risk and losses in lives, livelihood and health and in the economic physical, social, cultural and environmental assets of persons business, communities and </a:t>
            </a:r>
            <a:r>
              <a:rPr lang="en-US" b="1" dirty="0" smtClean="0">
                <a:solidFill>
                  <a:srgbClr val="0070C0"/>
                </a:solidFill>
              </a:rPr>
              <a:t>countries.”</a:t>
            </a:r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39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28588"/>
            <a:ext cx="7886700" cy="1085850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ctr" rtl="1"/>
            <a:r>
              <a:rPr lang="en-US" sz="4000" b="1" i="1" dirty="0" smtClean="0">
                <a:solidFill>
                  <a:srgbClr val="FF0000"/>
                </a:solidFill>
              </a:rPr>
              <a:t>WB – DRM Project</a:t>
            </a:r>
            <a:endParaRPr lang="en-US" sz="4000" b="1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85894"/>
            <a:ext cx="7886700" cy="5086350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3600" b="1" dirty="0" smtClean="0"/>
              <a:t>Funded by World Bank – 2015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200" b="1" dirty="0" smtClean="0"/>
              <a:t>Country Risk Proline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200" b="1" dirty="0" err="1" smtClean="0"/>
              <a:t>Hydrometeorological</a:t>
            </a:r>
            <a:r>
              <a:rPr lang="en-US" sz="3200" b="1" dirty="0" smtClean="0"/>
              <a:t> Services and EWS 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200" b="1" dirty="0" smtClean="0"/>
              <a:t>Capacity Assessment – Strategic Framework</a:t>
            </a:r>
            <a:endParaRPr lang="prs-AF" sz="3600" b="1" dirty="0" smtClean="0"/>
          </a:p>
          <a:p>
            <a:pPr marL="457200" lvl="1" indent="0" algn="r" rtl="1">
              <a:lnSpc>
                <a:spcPct val="150000"/>
              </a:lnSpc>
              <a:buNone/>
            </a:pPr>
            <a:endParaRPr lang="prs-AF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341691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36" y="414336"/>
            <a:ext cx="8653214" cy="60150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50" y="421636"/>
            <a:ext cx="7572375" cy="632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284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r" rtl="1">
              <a:lnSpc>
                <a:spcPct val="150000"/>
              </a:lnSpc>
            </a:pPr>
            <a:r>
              <a:rPr lang="en-US" sz="3200" b="1" dirty="0" smtClean="0">
                <a:solidFill>
                  <a:srgbClr val="FF0000"/>
                </a:solidFill>
              </a:rPr>
              <a:t>Nat. Disaster Management Information System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b="1" dirty="0" smtClean="0"/>
              <a:t>Funded by Japan and implemented by – IOM</a:t>
            </a:r>
          </a:p>
          <a:p>
            <a:pPr algn="l">
              <a:lnSpc>
                <a:spcPct val="150000"/>
              </a:lnSpc>
            </a:pPr>
            <a:r>
              <a:rPr lang="en-US" b="1" dirty="0" smtClean="0"/>
              <a:t>Development and installation of the database in 10 Provinces</a:t>
            </a:r>
          </a:p>
          <a:p>
            <a:pPr algn="l">
              <a:lnSpc>
                <a:spcPct val="150000"/>
              </a:lnSpc>
            </a:pPr>
            <a:r>
              <a:rPr lang="en-US" b="1" dirty="0" smtClean="0"/>
              <a:t>ANDMA Website is developed</a:t>
            </a:r>
          </a:p>
          <a:p>
            <a:pPr algn="l">
              <a:lnSpc>
                <a:spcPct val="150000"/>
              </a:lnSpc>
            </a:pPr>
            <a:r>
              <a:rPr lang="en-US" b="1" dirty="0" smtClean="0"/>
              <a:t>Capacity building </a:t>
            </a:r>
            <a:r>
              <a:rPr lang="en-US" b="1" dirty="0" err="1" smtClean="0"/>
              <a:t>programmes</a:t>
            </a:r>
            <a:r>
              <a:rPr lang="en-US" b="1" dirty="0" smtClean="0"/>
              <a:t> ongoing</a:t>
            </a:r>
            <a:endParaRPr lang="prs-AF" b="1" dirty="0" smtClean="0"/>
          </a:p>
        </p:txBody>
      </p:sp>
    </p:spTree>
    <p:extLst>
      <p:ext uri="{BB962C8B-B14F-4D97-AF65-F5344CB8AC3E}">
        <p14:creationId xmlns:p14="http://schemas.microsoft.com/office/powerpoint/2010/main" val="176516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387" y="147631"/>
            <a:ext cx="6910388" cy="655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734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750" y="2486025"/>
            <a:ext cx="7886700" cy="1276351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Ongoing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10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90468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 smtClean="0">
                <a:solidFill>
                  <a:srgbClr val="FF0000"/>
                </a:solidFill>
              </a:rPr>
              <a:t>Needs and Requirements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92072"/>
            <a:ext cx="7886700" cy="5022376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/>
              <a:t>Capacity building </a:t>
            </a:r>
            <a:r>
              <a:rPr lang="en-US" b="1" dirty="0" err="1" smtClean="0"/>
              <a:t>programmes</a:t>
            </a:r>
            <a:r>
              <a:rPr lang="en-US" b="1" dirty="0" smtClean="0"/>
              <a:t> </a:t>
            </a:r>
          </a:p>
          <a:p>
            <a:pPr lvl="1">
              <a:lnSpc>
                <a:spcPct val="150000"/>
              </a:lnSpc>
            </a:pPr>
            <a:r>
              <a:rPr lang="en-US" b="1" dirty="0" smtClean="0"/>
              <a:t>Training </a:t>
            </a:r>
            <a:r>
              <a:rPr lang="en-US" b="1" dirty="0" err="1" smtClean="0"/>
              <a:t>programmes</a:t>
            </a:r>
            <a:endParaRPr lang="en-US" b="1" dirty="0" smtClean="0"/>
          </a:p>
          <a:p>
            <a:pPr lvl="1">
              <a:lnSpc>
                <a:spcPct val="150000"/>
              </a:lnSpc>
            </a:pPr>
            <a:r>
              <a:rPr lang="en-US" b="1" dirty="0" smtClean="0"/>
              <a:t>Orientation visits</a:t>
            </a:r>
          </a:p>
          <a:p>
            <a:pPr lvl="1">
              <a:lnSpc>
                <a:spcPct val="150000"/>
              </a:lnSpc>
            </a:pPr>
            <a:r>
              <a:rPr lang="en-US" b="1" dirty="0" smtClean="0"/>
              <a:t>Exchange of experts</a:t>
            </a:r>
          </a:p>
          <a:p>
            <a:pPr>
              <a:lnSpc>
                <a:spcPct val="150000"/>
              </a:lnSpc>
            </a:pPr>
            <a:r>
              <a:rPr lang="en-US" b="1" dirty="0"/>
              <a:t>Transfer of technology</a:t>
            </a:r>
          </a:p>
          <a:p>
            <a:pPr lvl="1">
              <a:lnSpc>
                <a:spcPct val="150000"/>
              </a:lnSpc>
            </a:pPr>
            <a:r>
              <a:rPr lang="en-US" b="1" dirty="0"/>
              <a:t>Search and Rescue </a:t>
            </a:r>
          </a:p>
          <a:p>
            <a:pPr lvl="1">
              <a:lnSpc>
                <a:spcPct val="150000"/>
              </a:lnSpc>
            </a:pPr>
            <a:r>
              <a:rPr lang="en-US" b="1" dirty="0"/>
              <a:t>Mapping, GIS, RS, risk assessment methods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420219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90468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 smtClean="0">
                <a:solidFill>
                  <a:srgbClr val="FF0000"/>
                </a:solidFill>
              </a:rPr>
              <a:t>Needs and Requirements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92072"/>
            <a:ext cx="7886700" cy="4784891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000" b="1" dirty="0" smtClean="0"/>
              <a:t>Standard Emergency Operation Centers</a:t>
            </a:r>
          </a:p>
          <a:p>
            <a:pPr>
              <a:lnSpc>
                <a:spcPct val="150000"/>
              </a:lnSpc>
            </a:pPr>
            <a:r>
              <a:rPr lang="en-US" sz="3000" b="1" dirty="0" smtClean="0"/>
              <a:t>Standard Early warning system</a:t>
            </a:r>
          </a:p>
          <a:p>
            <a:pPr>
              <a:lnSpc>
                <a:spcPct val="150000"/>
              </a:lnSpc>
            </a:pPr>
            <a:r>
              <a:rPr lang="en-US" sz="3000" b="1" dirty="0" smtClean="0"/>
              <a:t>Establishment of Database</a:t>
            </a:r>
          </a:p>
          <a:p>
            <a:pPr>
              <a:lnSpc>
                <a:spcPct val="150000"/>
              </a:lnSpc>
            </a:pPr>
            <a:r>
              <a:rPr lang="en-US" sz="3000" b="1" dirty="0" smtClean="0"/>
              <a:t>Support along the Sendai Framework implementation</a:t>
            </a:r>
          </a:p>
          <a:p>
            <a:pPr lvl="1">
              <a:lnSpc>
                <a:spcPct val="150000"/>
              </a:lnSpc>
            </a:pPr>
            <a:r>
              <a:rPr lang="en-US" sz="2800" b="1" dirty="0" smtClean="0"/>
              <a:t>Policies, strategies and plans development</a:t>
            </a:r>
          </a:p>
          <a:p>
            <a:pPr>
              <a:lnSpc>
                <a:spcPct val="150000"/>
              </a:lnSpc>
            </a:pP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6461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750" y="2486025"/>
            <a:ext cx="7886700" cy="1276351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Recommendations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16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602" y="152382"/>
            <a:ext cx="8585002" cy="1126505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ctr" rtl="1"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</a:rPr>
              <a:t>Stakeholders - Coordination</a:t>
            </a:r>
            <a:endParaRPr lang="prs-AF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602" y="1427827"/>
            <a:ext cx="3020867" cy="1879166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>
            <a:normAutofit fontScale="92500"/>
          </a:bodyPr>
          <a:lstStyle/>
          <a:p>
            <a:pPr marL="0" indent="0" algn="ctr" rtl="1">
              <a:lnSpc>
                <a:spcPct val="150000"/>
              </a:lnSpc>
              <a:buNone/>
            </a:pPr>
            <a:r>
              <a:rPr lang="en-US" b="1" dirty="0" smtClean="0"/>
              <a:t>Government – Ministries and Agencies</a:t>
            </a:r>
            <a:endParaRPr lang="prs-AF" b="1" dirty="0" smtClean="0"/>
          </a:p>
          <a:p>
            <a:pPr algn="r" rtl="1">
              <a:lnSpc>
                <a:spcPct val="150000"/>
              </a:lnSpc>
            </a:pPr>
            <a:endParaRPr lang="en-US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718640" y="1428829"/>
            <a:ext cx="3152964" cy="188755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50000"/>
              </a:lnSpc>
              <a:buNone/>
            </a:pPr>
            <a:r>
              <a:rPr lang="en-US" b="1" dirty="0" smtClean="0"/>
              <a:t>Academic Institutions - Research</a:t>
            </a:r>
            <a:endParaRPr lang="prs-AF" b="1" dirty="0" smtClean="0"/>
          </a:p>
          <a:p>
            <a:pPr marL="0" indent="0" algn="r" rtl="1">
              <a:lnSpc>
                <a:spcPct val="150000"/>
              </a:lnSpc>
              <a:buNone/>
            </a:pPr>
            <a:endParaRPr lang="en-US" b="1" dirty="0" smtClean="0"/>
          </a:p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86602" y="3650659"/>
            <a:ext cx="2992292" cy="1638466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50000"/>
              </a:lnSpc>
              <a:buNone/>
            </a:pPr>
            <a:r>
              <a:rPr lang="en-US" b="1" dirty="0" smtClean="0"/>
              <a:t>CSOs – NGOs – DRR, Public Awareness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b="1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725131" y="3660049"/>
            <a:ext cx="3146474" cy="16196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50000"/>
              </a:lnSpc>
              <a:buNone/>
            </a:pPr>
            <a:r>
              <a:rPr lang="en-US" b="1" dirty="0" smtClean="0"/>
              <a:t>UN Agencies – Technical Support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b="1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140908" y="5545514"/>
            <a:ext cx="4859951" cy="11981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 smtClean="0"/>
              <a:t>International and Regional Organizations</a:t>
            </a:r>
          </a:p>
          <a:p>
            <a:pPr marL="0" indent="0" algn="ctr" rtl="1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 smtClean="0"/>
              <a:t>(C.C, SF, SDGs…)</a:t>
            </a:r>
            <a:endParaRPr lang="prs-AF" sz="2400" b="1" dirty="0" smtClean="0"/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sz="2400" b="1" dirty="0"/>
          </a:p>
        </p:txBody>
      </p:sp>
      <p:sp>
        <p:nvSpPr>
          <p:cNvPr id="8" name="Oval 7"/>
          <p:cNvSpPr/>
          <p:nvPr/>
        </p:nvSpPr>
        <p:spPr>
          <a:xfrm>
            <a:off x="3236200" y="2378108"/>
            <a:ext cx="2531625" cy="2041252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DRM</a:t>
            </a:r>
            <a:endParaRPr lang="en-US" sz="4400" b="1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278894" y="2010253"/>
            <a:ext cx="698089" cy="4858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5146635" y="4249871"/>
            <a:ext cx="580020" cy="56270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3278894" y="4176759"/>
            <a:ext cx="501445" cy="58626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5055450" y="1913821"/>
            <a:ext cx="663190" cy="60634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endCxn id="8" idx="4"/>
          </p:cNvCxnSpPr>
          <p:nvPr/>
        </p:nvCxnSpPr>
        <p:spPr>
          <a:xfrm flipH="1" flipV="1">
            <a:off x="4502013" y="4419360"/>
            <a:ext cx="83160" cy="1126154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378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630" y="152400"/>
            <a:ext cx="8382003" cy="533400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Relationships</a:t>
            </a:r>
            <a:endParaRPr lang="en-US" b="1" dirty="0">
              <a:solidFill>
                <a:srgbClr val="FF0000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42728" y="1700925"/>
            <a:ext cx="6842159" cy="4860675"/>
            <a:chOff x="228448" y="1527014"/>
            <a:chExt cx="4983692" cy="4424987"/>
          </a:xfrm>
        </p:grpSpPr>
        <p:cxnSp>
          <p:nvCxnSpPr>
            <p:cNvPr id="24" name="Straight Arrow Connector 23"/>
            <p:cNvCxnSpPr>
              <a:endCxn id="28" idx="5"/>
            </p:cNvCxnSpPr>
            <p:nvPr/>
          </p:nvCxnSpPr>
          <p:spPr>
            <a:xfrm>
              <a:off x="900135" y="2322830"/>
              <a:ext cx="3941033" cy="99812"/>
            </a:xfrm>
            <a:prstGeom prst="straightConnector1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  <a:tailEnd type="arrow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  <p:sp>
          <p:nvSpPr>
            <p:cNvPr id="25" name="Oval 24"/>
            <p:cNvSpPr/>
            <p:nvPr/>
          </p:nvSpPr>
          <p:spPr>
            <a:xfrm>
              <a:off x="283780" y="1777438"/>
              <a:ext cx="979959" cy="889151"/>
            </a:xfrm>
            <a:prstGeom prst="ellipse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chemeClr val="accen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IDNDR</a:t>
              </a:r>
            </a:p>
          </p:txBody>
        </p:sp>
        <p:sp>
          <p:nvSpPr>
            <p:cNvPr id="26" name="Oval 25"/>
            <p:cNvSpPr/>
            <p:nvPr/>
          </p:nvSpPr>
          <p:spPr>
            <a:xfrm>
              <a:off x="1523010" y="1527014"/>
              <a:ext cx="1086920" cy="888709"/>
            </a:xfrm>
            <a:prstGeom prst="ellipse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chemeClr val="accen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YAKOHAMA STRATEGY</a:t>
              </a:r>
            </a:p>
          </p:txBody>
        </p:sp>
        <p:sp>
          <p:nvSpPr>
            <p:cNvPr id="27" name="Oval 26"/>
            <p:cNvSpPr/>
            <p:nvPr/>
          </p:nvSpPr>
          <p:spPr>
            <a:xfrm>
              <a:off x="3025609" y="2051449"/>
              <a:ext cx="979502" cy="888709"/>
            </a:xfrm>
            <a:prstGeom prst="ellipse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chemeClr val="accen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ISDR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4005110" y="1664082"/>
              <a:ext cx="979502" cy="888709"/>
            </a:xfrm>
            <a:prstGeom prst="ellipse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chemeClr val="accen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HYOGO FRAMEWORK</a:t>
              </a:r>
            </a:p>
          </p:txBody>
        </p:sp>
        <p:sp>
          <p:nvSpPr>
            <p:cNvPr id="29" name="Smiley Face 28"/>
            <p:cNvSpPr/>
            <p:nvPr/>
          </p:nvSpPr>
          <p:spPr>
            <a:xfrm>
              <a:off x="1909730" y="2348617"/>
              <a:ext cx="1095489" cy="997919"/>
            </a:xfrm>
            <a:prstGeom prst="smileyFace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chemeClr val="accen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SENDAI FRAMEWORK</a:t>
              </a:r>
              <a:endPara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endParaRP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213" b="14107"/>
            <a:stretch/>
          </p:blipFill>
          <p:spPr bwMode="auto">
            <a:xfrm>
              <a:off x="228448" y="4691095"/>
              <a:ext cx="1165550" cy="906415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cxnSp>
          <p:nvCxnSpPr>
            <p:cNvPr id="31" name="Straight Arrow Connector 30"/>
            <p:cNvCxnSpPr>
              <a:endCxn id="32" idx="1"/>
            </p:cNvCxnSpPr>
            <p:nvPr/>
          </p:nvCxnSpPr>
          <p:spPr>
            <a:xfrm>
              <a:off x="1393997" y="5067687"/>
              <a:ext cx="688333" cy="35866"/>
            </a:xfrm>
            <a:prstGeom prst="straightConnector1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  <a:tailEnd type="arrow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2330" y="4514477"/>
              <a:ext cx="926564" cy="1178151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3573086" y="4312947"/>
              <a:ext cx="2536165" cy="741943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sp>
        <p:nvSpPr>
          <p:cNvPr id="22" name="TextBox 21"/>
          <p:cNvSpPr txBox="1"/>
          <p:nvPr/>
        </p:nvSpPr>
        <p:spPr>
          <a:xfrm>
            <a:off x="396630" y="745449"/>
            <a:ext cx="8382003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Together, the Sendai Framework on Disaster Risk Reduction, Sustainable Development Goals, Paris Agreement on </a:t>
            </a:r>
            <a:r>
              <a:rPr lang="en-US" sz="1400" b="1" dirty="0" smtClean="0"/>
              <a:t>Climate Change</a:t>
            </a:r>
            <a:r>
              <a:rPr lang="en-US" sz="1400" b="1" dirty="0"/>
              <a:t>, cover a spectrum of risks. In a significant shift, they even acknowledge and cross-reference each other, looking at underlying vulnerabilities and cross-cutting </a:t>
            </a:r>
            <a:r>
              <a:rPr lang="en-US" sz="1400" b="1" dirty="0" smtClean="0"/>
              <a:t>issues</a:t>
            </a:r>
            <a:r>
              <a:rPr lang="en-US" sz="1400" dirty="0" smtClean="0"/>
              <a:t>.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502980" y="3699599"/>
            <a:ext cx="78142" cy="1282937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9" idx="5"/>
          </p:cNvCxnSpPr>
          <p:nvPr/>
        </p:nvCxnSpPr>
        <p:spPr>
          <a:xfrm>
            <a:off x="4034726" y="3539068"/>
            <a:ext cx="2226493" cy="119485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32" idx="3"/>
          </p:cNvCxnSpPr>
          <p:nvPr/>
        </p:nvCxnSpPr>
        <p:spPr>
          <a:xfrm flipH="1">
            <a:off x="4260030" y="5590216"/>
            <a:ext cx="1977660" cy="39397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Picture 2" descr="17 icons of the Sustainable Development Goals (SDGs)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t="11011" r="3519" b="13378"/>
          <a:stretch/>
        </p:blipFill>
        <p:spPr bwMode="auto">
          <a:xfrm rot="5400000">
            <a:off x="6503151" y="4586038"/>
            <a:ext cx="2785878" cy="116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549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4859" y="1405719"/>
            <a:ext cx="7772400" cy="3698543"/>
          </a:xfrm>
        </p:spPr>
        <p:txBody>
          <a:bodyPr>
            <a:normAutofit fontScale="90000"/>
          </a:bodyPr>
          <a:lstStyle/>
          <a:p>
            <a:r>
              <a:rPr lang="en-US" sz="8800" b="1" dirty="0" smtClean="0">
                <a:solidFill>
                  <a:srgbClr val="C00000"/>
                </a:solidFill>
              </a:rPr>
              <a:t>Thank you</a:t>
            </a:r>
            <a:br>
              <a:rPr lang="en-US" sz="8800" b="1" dirty="0" smtClean="0">
                <a:solidFill>
                  <a:srgbClr val="C00000"/>
                </a:solidFill>
              </a:rPr>
            </a:br>
            <a:r>
              <a:rPr lang="en-US" sz="8800" b="1" dirty="0" smtClean="0">
                <a:solidFill>
                  <a:srgbClr val="C00000"/>
                </a:solidFill>
              </a:rPr>
              <a:t>Q&amp;A</a:t>
            </a:r>
            <a:r>
              <a:rPr lang="ps-AF" sz="8800" b="1" dirty="0" smtClean="0">
                <a:solidFill>
                  <a:srgbClr val="C00000"/>
                </a:solidFill>
              </a:rPr>
              <a:t/>
            </a:r>
            <a:br>
              <a:rPr lang="ps-AF" sz="8800" b="1" dirty="0" smtClean="0">
                <a:solidFill>
                  <a:srgbClr val="C00000"/>
                </a:solidFill>
              </a:rPr>
            </a:br>
            <a:endParaRPr lang="en-US" sz="8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65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</TotalTime>
  <Words>678</Words>
  <Application>Microsoft Office PowerPoint</Application>
  <PresentationFormat>On-screen Show (4:3)</PresentationFormat>
  <Paragraphs>139</Paragraphs>
  <Slides>34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Times New Roman</vt:lpstr>
      <vt:lpstr>Office Theme</vt:lpstr>
      <vt:lpstr>National Consultation  Framing Climate Agenda Towards Climate Resilient and Carbon Neutral Afghanistan</vt:lpstr>
      <vt:lpstr>Country Risk Profile</vt:lpstr>
      <vt:lpstr>Country Risk Profile</vt:lpstr>
      <vt:lpstr>Country Risk Profile</vt:lpstr>
      <vt:lpstr>PowerPoint Presentation</vt:lpstr>
      <vt:lpstr>PowerPoint Presentation</vt:lpstr>
      <vt:lpstr>PowerPoint Presentation</vt:lpstr>
      <vt:lpstr>PowerPoint Presentation</vt:lpstr>
      <vt:lpstr>Climate Induced Disasters</vt:lpstr>
      <vt:lpstr>Environment and Human</vt:lpstr>
      <vt:lpstr>Climate Change Scenarios </vt:lpstr>
      <vt:lpstr>Types of Disasters</vt:lpstr>
      <vt:lpstr>Recent Case</vt:lpstr>
      <vt:lpstr>20 Drought Affected Provinces</vt:lpstr>
      <vt:lpstr>Population Affected by Drought and Floods in 20  Provinces of Afghanistan</vt:lpstr>
      <vt:lpstr>Land Surface Temperature</vt:lpstr>
      <vt:lpstr>Precipitation Reduction</vt:lpstr>
      <vt:lpstr>Afghanistan   SMDM/ANDMA</vt:lpstr>
      <vt:lpstr>Scope of Work</vt:lpstr>
      <vt:lpstr>DMS in Afghanistan</vt:lpstr>
      <vt:lpstr>Achievements  and Way Forward</vt:lpstr>
      <vt:lpstr>Sendai Framework</vt:lpstr>
      <vt:lpstr>Seven Targets of SFDRR</vt:lpstr>
      <vt:lpstr>WB – DRM Project</vt:lpstr>
      <vt:lpstr>PowerPoint Presentation</vt:lpstr>
      <vt:lpstr>Nat. Disaster Management Information System</vt:lpstr>
      <vt:lpstr>PowerPoint Presentation</vt:lpstr>
      <vt:lpstr>Ongoing </vt:lpstr>
      <vt:lpstr>Needs and Requirements</vt:lpstr>
      <vt:lpstr>Needs and Requirements</vt:lpstr>
      <vt:lpstr>Recommendations</vt:lpstr>
      <vt:lpstr>Stakeholders - Coordination</vt:lpstr>
      <vt:lpstr>Relationships</vt:lpstr>
      <vt:lpstr>Thank you Q&amp;A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19</cp:revision>
  <dcterms:created xsi:type="dcterms:W3CDTF">2018-07-07T06:10:30Z</dcterms:created>
  <dcterms:modified xsi:type="dcterms:W3CDTF">2018-07-08T18:51:02Z</dcterms:modified>
</cp:coreProperties>
</file>