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8" r:id="rId2"/>
    <p:sldId id="281" r:id="rId3"/>
    <p:sldId id="268" r:id="rId4"/>
    <p:sldId id="299" r:id="rId5"/>
    <p:sldId id="269" r:id="rId6"/>
    <p:sldId id="270" r:id="rId7"/>
    <p:sldId id="271" r:id="rId8"/>
    <p:sldId id="272" r:id="rId9"/>
    <p:sldId id="273" r:id="rId10"/>
    <p:sldId id="275" r:id="rId11"/>
    <p:sldId id="274" r:id="rId12"/>
    <p:sldId id="300"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276" r:id="rId26"/>
    <p:sldId id="277" r:id="rId27"/>
    <p:sldId id="280" r:id="rId28"/>
    <p:sldId id="283" r:id="rId29"/>
    <p:sldId id="282" r:id="rId30"/>
    <p:sldId id="284" r:id="rId31"/>
    <p:sldId id="265" r:id="rId32"/>
  </p:sldIdLst>
  <p:sldSz cx="12192000" cy="6858000"/>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B126FCE-C03C-46A4-8947-203A8FED6E9D}">
          <p14:sldIdLst>
            <p14:sldId id="258"/>
            <p14:sldId id="281"/>
            <p14:sldId id="268"/>
            <p14:sldId id="299"/>
            <p14:sldId id="269"/>
            <p14:sldId id="270"/>
            <p14:sldId id="271"/>
            <p14:sldId id="272"/>
            <p14:sldId id="273"/>
            <p14:sldId id="275"/>
            <p14:sldId id="274"/>
            <p14:sldId id="300"/>
            <p14:sldId id="304"/>
            <p14:sldId id="305"/>
            <p14:sldId id="306"/>
            <p14:sldId id="307"/>
            <p14:sldId id="308"/>
            <p14:sldId id="309"/>
            <p14:sldId id="310"/>
            <p14:sldId id="311"/>
            <p14:sldId id="312"/>
            <p14:sldId id="313"/>
            <p14:sldId id="314"/>
            <p14:sldId id="315"/>
            <p14:sldId id="276"/>
            <p14:sldId id="277"/>
            <p14:sldId id="280"/>
            <p14:sldId id="283"/>
            <p14:sldId id="282"/>
            <p14:sldId id="28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79"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smtClean="0"/>
              <a:t>تولید</a:t>
            </a:r>
            <a:r>
              <a:rPr lang="fa-IR" baseline="0" dirty="0" smtClean="0"/>
              <a:t> آب در سطح زون های ششگانه</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تولید آب</c:v>
                </c:pt>
              </c:strCache>
            </c:strRef>
          </c:tx>
          <c:spPr>
            <a:solidFill>
              <a:srgbClr val="0070C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c:v>
                </c:pt>
                <c:pt idx="3">
                  <c:v>کندهار</c:v>
                </c:pt>
                <c:pt idx="4">
                  <c:v>جلال آباد</c:v>
                </c:pt>
                <c:pt idx="5">
                  <c:v>کندز</c:v>
                </c:pt>
                <c:pt idx="6">
                  <c:v>مجموع کل تولید آب در سطح زون های ششګانه</c:v>
                </c:pt>
              </c:strCache>
            </c:strRef>
          </c:cat>
          <c:val>
            <c:numRef>
              <c:f>Sheet1!$B$2:$B$8</c:f>
              <c:numCache>
                <c:formatCode>#,##0</c:formatCode>
                <c:ptCount val="7"/>
                <c:pt idx="0">
                  <c:v>21221592.199999999</c:v>
                </c:pt>
                <c:pt idx="1">
                  <c:v>16708361.1</c:v>
                </c:pt>
                <c:pt idx="2">
                  <c:v>3643744</c:v>
                </c:pt>
                <c:pt idx="3">
                  <c:v>2023378.5499999998</c:v>
                </c:pt>
                <c:pt idx="4">
                  <c:v>2607850.2000000002</c:v>
                </c:pt>
                <c:pt idx="5">
                  <c:v>3227131.88</c:v>
                </c:pt>
                <c:pt idx="6">
                  <c:v>49432058</c:v>
                </c:pt>
              </c:numCache>
            </c:numRef>
          </c:val>
          <c:shape val="cylinder"/>
        </c:ser>
        <c:ser>
          <c:idx val="1"/>
          <c:order val="1"/>
          <c:tx>
            <c:strRef>
              <c:f>Sheet1!$C$1</c:f>
              <c:strCache>
                <c:ptCount val="1"/>
                <c:pt idx="0">
                  <c:v>توزیع آب</c:v>
                </c:pt>
              </c:strCache>
            </c:strRef>
          </c:tx>
          <c:spPr>
            <a:solidFill>
              <a:srgbClr val="00B05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c:v>
                </c:pt>
                <c:pt idx="3">
                  <c:v>کندهار</c:v>
                </c:pt>
                <c:pt idx="4">
                  <c:v>جلال آباد</c:v>
                </c:pt>
                <c:pt idx="5">
                  <c:v>کندز</c:v>
                </c:pt>
                <c:pt idx="6">
                  <c:v>مجموع کل تولید آب در سطح زون های ششګانه</c:v>
                </c:pt>
              </c:strCache>
            </c:strRef>
          </c:cat>
          <c:val>
            <c:numRef>
              <c:f>Sheet1!$C$2:$C$8</c:f>
              <c:numCache>
                <c:formatCode>#,##0</c:formatCode>
                <c:ptCount val="7"/>
                <c:pt idx="0">
                  <c:v>14288870.199999999</c:v>
                </c:pt>
                <c:pt idx="1">
                  <c:v>10406110.9</c:v>
                </c:pt>
                <c:pt idx="2">
                  <c:v>2723593</c:v>
                </c:pt>
                <c:pt idx="3">
                  <c:v>1161830.3500000001</c:v>
                </c:pt>
                <c:pt idx="4">
                  <c:v>1474444.2</c:v>
                </c:pt>
                <c:pt idx="5">
                  <c:v>2006633.88</c:v>
                </c:pt>
                <c:pt idx="6">
                  <c:v>32061483</c:v>
                </c:pt>
              </c:numCache>
            </c:numRef>
          </c:val>
          <c:shape val="cylinder"/>
        </c:ser>
        <c:ser>
          <c:idx val="2"/>
          <c:order val="2"/>
          <c:tx>
            <c:strRef>
              <c:f>Sheet1!$D$1</c:f>
              <c:strCache>
                <c:ptCount val="1"/>
                <c:pt idx="0">
                  <c:v>مجموع ضاعات آب</c:v>
                </c:pt>
              </c:strCache>
            </c:strRef>
          </c:tx>
          <c:spPr>
            <a:solidFill>
              <a:srgbClr val="FF000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c:v>
                </c:pt>
                <c:pt idx="3">
                  <c:v>کندهار</c:v>
                </c:pt>
                <c:pt idx="4">
                  <c:v>جلال آباد</c:v>
                </c:pt>
                <c:pt idx="5">
                  <c:v>کندز</c:v>
                </c:pt>
                <c:pt idx="6">
                  <c:v>مجموع کل تولید آب در سطح زون های ششګانه</c:v>
                </c:pt>
              </c:strCache>
            </c:strRef>
          </c:cat>
          <c:val>
            <c:numRef>
              <c:f>Sheet1!$D$2:$D$8</c:f>
              <c:numCache>
                <c:formatCode>#,##0</c:formatCode>
                <c:ptCount val="7"/>
                <c:pt idx="0">
                  <c:v>6932722.5999999996</c:v>
                </c:pt>
                <c:pt idx="1">
                  <c:v>6302250.2000000002</c:v>
                </c:pt>
                <c:pt idx="2">
                  <c:v>920151</c:v>
                </c:pt>
                <c:pt idx="3">
                  <c:v>861548.2</c:v>
                </c:pt>
                <c:pt idx="4">
                  <c:v>1133406</c:v>
                </c:pt>
                <c:pt idx="5">
                  <c:v>1220498</c:v>
                </c:pt>
                <c:pt idx="6">
                  <c:v>17370576</c:v>
                </c:pt>
              </c:numCache>
            </c:numRef>
          </c:val>
          <c:shape val="cone"/>
        </c:ser>
        <c:dLbls>
          <c:showLegendKey val="0"/>
          <c:showVal val="0"/>
          <c:showCatName val="0"/>
          <c:showSerName val="0"/>
          <c:showPercent val="0"/>
          <c:showBubbleSize val="0"/>
        </c:dLbls>
        <c:gapWidth val="150"/>
        <c:shape val="box"/>
        <c:axId val="139976616"/>
        <c:axId val="107091168"/>
        <c:axId val="141452808"/>
      </c:bar3DChart>
      <c:catAx>
        <c:axId val="13997661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7091168"/>
        <c:crosses val="autoZero"/>
        <c:auto val="1"/>
        <c:lblAlgn val="ctr"/>
        <c:lblOffset val="100"/>
        <c:noMultiLvlLbl val="0"/>
      </c:catAx>
      <c:valAx>
        <c:axId val="10709116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39976616"/>
        <c:crosses val="autoZero"/>
        <c:crossBetween val="between"/>
      </c:valAx>
      <c:serAx>
        <c:axId val="141452808"/>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7091168"/>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smtClean="0"/>
              <a:t>طول</a:t>
            </a:r>
            <a:r>
              <a:rPr lang="fa-IR" baseline="0" dirty="0" smtClean="0"/>
              <a:t> شبکه انتقالی و توزیعی در سطح زون های ششگانه</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طول شبکه انتقالی</c:v>
                </c:pt>
              </c:strCache>
            </c:strRef>
          </c:tx>
          <c:spPr>
            <a:solidFill>
              <a:srgbClr val="0070C0"/>
            </a:solidFill>
            <a:ln>
              <a:noFill/>
            </a:ln>
            <a:effectLst>
              <a:outerShdw blurRad="38100" dist="25400" dir="5400000" rotWithShape="0">
                <a:srgbClr val="000000">
                  <a:alpha val="45000"/>
                </a:srgbClr>
              </a:outerShdw>
            </a:effectLst>
            <a:sp3d/>
          </c:spPr>
          <c:invertIfNegative val="0"/>
          <c:cat>
            <c:strRef>
              <c:f>Sheet1!$A$2:$A$9</c:f>
              <c:strCache>
                <c:ptCount val="8"/>
                <c:pt idx="0">
                  <c:v>کابل</c:v>
                </c:pt>
                <c:pt idx="1">
                  <c:v>هرات</c:v>
                </c:pt>
                <c:pt idx="2">
                  <c:v>مزار</c:v>
                </c:pt>
                <c:pt idx="3">
                  <c:v>کندهار</c:v>
                </c:pt>
                <c:pt idx="4">
                  <c:v>جلال آباد</c:v>
                </c:pt>
                <c:pt idx="5">
                  <c:v>کندز</c:v>
                </c:pt>
                <c:pt idx="6">
                  <c:v>مجموع کل </c:v>
                </c:pt>
                <c:pt idx="7">
                  <c:v>مجموع پوشش شبکه</c:v>
                </c:pt>
              </c:strCache>
            </c:strRef>
          </c:cat>
          <c:val>
            <c:numRef>
              <c:f>Sheet1!$B$2:$B$9</c:f>
              <c:numCache>
                <c:formatCode>General</c:formatCode>
                <c:ptCount val="8"/>
                <c:pt idx="0">
                  <c:v>111</c:v>
                </c:pt>
                <c:pt idx="1">
                  <c:v>148.08000000000001</c:v>
                </c:pt>
                <c:pt idx="2">
                  <c:v>49.8</c:v>
                </c:pt>
                <c:pt idx="3">
                  <c:v>87.314999999999998</c:v>
                </c:pt>
                <c:pt idx="4">
                  <c:v>23.26</c:v>
                </c:pt>
                <c:pt idx="5">
                  <c:v>53.712000000000003</c:v>
                </c:pt>
                <c:pt idx="6">
                  <c:v>473.16700000000003</c:v>
                </c:pt>
              </c:numCache>
            </c:numRef>
          </c:val>
          <c:shape val="cylinder"/>
        </c:ser>
        <c:ser>
          <c:idx val="1"/>
          <c:order val="1"/>
          <c:tx>
            <c:strRef>
              <c:f>Sheet1!$C$1</c:f>
              <c:strCache>
                <c:ptCount val="1"/>
                <c:pt idx="0">
                  <c:v>طول شبکه توزیعی</c:v>
                </c:pt>
              </c:strCache>
            </c:strRef>
          </c:tx>
          <c:spPr>
            <a:solidFill>
              <a:srgbClr val="00B050"/>
            </a:solidFill>
            <a:ln>
              <a:noFill/>
            </a:ln>
            <a:effectLst>
              <a:outerShdw blurRad="38100" dist="25400" dir="5400000" rotWithShape="0">
                <a:srgbClr val="000000">
                  <a:alpha val="45000"/>
                </a:srgbClr>
              </a:outerShdw>
            </a:effectLst>
            <a:sp3d/>
          </c:spPr>
          <c:invertIfNegative val="0"/>
          <c:cat>
            <c:strRef>
              <c:f>Sheet1!$A$2:$A$9</c:f>
              <c:strCache>
                <c:ptCount val="8"/>
                <c:pt idx="0">
                  <c:v>کابل</c:v>
                </c:pt>
                <c:pt idx="1">
                  <c:v>هرات</c:v>
                </c:pt>
                <c:pt idx="2">
                  <c:v>مزار</c:v>
                </c:pt>
                <c:pt idx="3">
                  <c:v>کندهار</c:v>
                </c:pt>
                <c:pt idx="4">
                  <c:v>جلال آباد</c:v>
                </c:pt>
                <c:pt idx="5">
                  <c:v>کندز</c:v>
                </c:pt>
                <c:pt idx="6">
                  <c:v>مجموع کل </c:v>
                </c:pt>
                <c:pt idx="7">
                  <c:v>مجموع پوشش شبکه</c:v>
                </c:pt>
              </c:strCache>
            </c:strRef>
          </c:cat>
          <c:val>
            <c:numRef>
              <c:f>Sheet1!$C$2:$C$9</c:f>
              <c:numCache>
                <c:formatCode>General</c:formatCode>
                <c:ptCount val="8"/>
                <c:pt idx="0">
                  <c:v>1243</c:v>
                </c:pt>
                <c:pt idx="1">
                  <c:v>754.822</c:v>
                </c:pt>
                <c:pt idx="2">
                  <c:v>517.4</c:v>
                </c:pt>
                <c:pt idx="3">
                  <c:v>538.21</c:v>
                </c:pt>
                <c:pt idx="4">
                  <c:v>190.15299999999999</c:v>
                </c:pt>
                <c:pt idx="5">
                  <c:v>423.11599999999999</c:v>
                </c:pt>
                <c:pt idx="6">
                  <c:v>3666.701</c:v>
                </c:pt>
              </c:numCache>
            </c:numRef>
          </c:val>
          <c:shape val="cylinder"/>
        </c:ser>
        <c:ser>
          <c:idx val="2"/>
          <c:order val="2"/>
          <c:tx>
            <c:strRef>
              <c:f>Sheet1!$D$1</c:f>
              <c:strCache>
                <c:ptCount val="1"/>
                <c:pt idx="0">
                  <c:v>مجموع طول شبکه</c:v>
                </c:pt>
              </c:strCache>
            </c:strRef>
          </c:tx>
          <c:spPr>
            <a:solidFill>
              <a:srgbClr val="FF0000"/>
            </a:solidFill>
            <a:ln>
              <a:noFill/>
            </a:ln>
            <a:effectLst>
              <a:outerShdw blurRad="38100" dist="25400" dir="5400000" rotWithShape="0">
                <a:srgbClr val="000000">
                  <a:alpha val="45000"/>
                </a:srgbClr>
              </a:outerShdw>
            </a:effectLst>
            <a:sp3d/>
          </c:spPr>
          <c:invertIfNegative val="0"/>
          <c:cat>
            <c:strRef>
              <c:f>Sheet1!$A$2:$A$9</c:f>
              <c:strCache>
                <c:ptCount val="8"/>
                <c:pt idx="0">
                  <c:v>کابل</c:v>
                </c:pt>
                <c:pt idx="1">
                  <c:v>هرات</c:v>
                </c:pt>
                <c:pt idx="2">
                  <c:v>مزار</c:v>
                </c:pt>
                <c:pt idx="3">
                  <c:v>کندهار</c:v>
                </c:pt>
                <c:pt idx="4">
                  <c:v>جلال آباد</c:v>
                </c:pt>
                <c:pt idx="5">
                  <c:v>کندز</c:v>
                </c:pt>
                <c:pt idx="6">
                  <c:v>مجموع کل </c:v>
                </c:pt>
                <c:pt idx="7">
                  <c:v>مجموع پوشش شبکه</c:v>
                </c:pt>
              </c:strCache>
            </c:strRef>
          </c:cat>
          <c:val>
            <c:numRef>
              <c:f>Sheet1!$D$2:$D$9</c:f>
              <c:numCache>
                <c:formatCode>General</c:formatCode>
                <c:ptCount val="8"/>
                <c:pt idx="0">
                  <c:v>1354</c:v>
                </c:pt>
                <c:pt idx="1">
                  <c:v>902.90200000000004</c:v>
                </c:pt>
                <c:pt idx="2">
                  <c:v>567.20000000000005</c:v>
                </c:pt>
                <c:pt idx="3">
                  <c:v>625.52499999999998</c:v>
                </c:pt>
                <c:pt idx="4">
                  <c:v>213.41300000000001</c:v>
                </c:pt>
                <c:pt idx="5">
                  <c:v>476.82799999999997</c:v>
                </c:pt>
                <c:pt idx="6">
                  <c:v>4139.8680000000004</c:v>
                </c:pt>
                <c:pt idx="7" formatCode="0%">
                  <c:v>0.14000000000000001</c:v>
                </c:pt>
              </c:numCache>
            </c:numRef>
          </c:val>
          <c:shape val="cone"/>
        </c:ser>
        <c:dLbls>
          <c:showLegendKey val="0"/>
          <c:showVal val="0"/>
          <c:showCatName val="0"/>
          <c:showSerName val="0"/>
          <c:showPercent val="0"/>
          <c:showBubbleSize val="0"/>
        </c:dLbls>
        <c:gapWidth val="150"/>
        <c:shape val="box"/>
        <c:axId val="107089992"/>
        <c:axId val="107088032"/>
        <c:axId val="107192408"/>
      </c:bar3DChart>
      <c:catAx>
        <c:axId val="10708999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7088032"/>
        <c:crosses val="autoZero"/>
        <c:auto val="1"/>
        <c:lblAlgn val="ctr"/>
        <c:lblOffset val="100"/>
        <c:noMultiLvlLbl val="0"/>
      </c:catAx>
      <c:valAx>
        <c:axId val="107088032"/>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7089992"/>
        <c:crosses val="autoZero"/>
        <c:crossBetween val="between"/>
      </c:valAx>
      <c:serAx>
        <c:axId val="107192408"/>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7088032"/>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manualLayout>
          <c:xMode val="edge"/>
          <c:yMode val="edge"/>
          <c:x val="0.34262916578007918"/>
          <c:y val="0.88659930008748911"/>
          <c:w val="0.34208384719525581"/>
          <c:h val="3.562292213473315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a:t>ساحات تحت پوشش ریاست آبرسانی زون کابل </a:t>
            </a:r>
            <a:endParaRPr lang="en-US"/>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شهر کابل</c:v>
                </c:pt>
              </c:strCache>
            </c:strRef>
          </c:tx>
          <c:spPr>
            <a:gradFill rotWithShape="1">
              <a:gsLst>
                <a:gs pos="0">
                  <a:schemeClr val="accent1">
                    <a:tint val="98000"/>
                    <a:lumMod val="114000"/>
                  </a:schemeClr>
                </a:gs>
                <a:gs pos="100000">
                  <a:schemeClr val="accent1">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کابل</c:v>
                </c:pt>
              </c:strCache>
            </c:strRef>
          </c:cat>
          <c:val>
            <c:numRef>
              <c:f>Sheet1!$B$2</c:f>
              <c:numCache>
                <c:formatCode>0%</c:formatCode>
                <c:ptCount val="1"/>
                <c:pt idx="0">
                  <c:v>0.16</c:v>
                </c:pt>
              </c:numCache>
            </c:numRef>
          </c:val>
          <c:shape val="pyramid"/>
        </c:ser>
        <c:ser>
          <c:idx val="1"/>
          <c:order val="1"/>
          <c:tx>
            <c:strRef>
              <c:f>Sheet1!$C$1</c:f>
              <c:strCache>
                <c:ptCount val="1"/>
                <c:pt idx="0">
                  <c:v>غزنی</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کابل</c:v>
                </c:pt>
              </c:strCache>
            </c:strRef>
          </c:cat>
          <c:val>
            <c:numRef>
              <c:f>Sheet1!$C$2</c:f>
              <c:numCache>
                <c:formatCode>0%</c:formatCode>
                <c:ptCount val="1"/>
                <c:pt idx="0">
                  <c:v>0.18</c:v>
                </c:pt>
              </c:numCache>
            </c:numRef>
          </c:val>
          <c:shape val="pyramid"/>
        </c:ser>
        <c:ser>
          <c:idx val="2"/>
          <c:order val="2"/>
          <c:tx>
            <c:strRef>
              <c:f>Sheet1!$D$1</c:f>
              <c:strCache>
                <c:ptCount val="1"/>
                <c:pt idx="0">
                  <c:v>چاریکار</c:v>
                </c:pt>
              </c:strCache>
            </c:strRef>
          </c:tx>
          <c:spPr>
            <a:gradFill rotWithShape="1">
              <a:gsLst>
                <a:gs pos="0">
                  <a:schemeClr val="accent3">
                    <a:tint val="98000"/>
                    <a:lumMod val="114000"/>
                  </a:schemeClr>
                </a:gs>
                <a:gs pos="100000">
                  <a:schemeClr val="accent3">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کابل</c:v>
                </c:pt>
              </c:strCache>
            </c:strRef>
          </c:cat>
          <c:val>
            <c:numRef>
              <c:f>Sheet1!$D$2</c:f>
              <c:numCache>
                <c:formatCode>0%</c:formatCode>
                <c:ptCount val="1"/>
                <c:pt idx="0">
                  <c:v>0.68</c:v>
                </c:pt>
              </c:numCache>
            </c:numRef>
          </c:val>
          <c:shape val="pyramid"/>
        </c:ser>
        <c:ser>
          <c:idx val="3"/>
          <c:order val="3"/>
          <c:tx>
            <c:strRef>
              <c:f>Sheet1!$E$1</c:f>
              <c:strCache>
                <c:ptCount val="1"/>
                <c:pt idx="0">
                  <c:v>گردیز</c:v>
                </c:pt>
              </c:strCache>
            </c:strRef>
          </c:tx>
          <c:spPr>
            <a:gradFill rotWithShape="1">
              <a:gsLst>
                <a:gs pos="0">
                  <a:schemeClr val="accent4">
                    <a:tint val="98000"/>
                    <a:lumMod val="114000"/>
                  </a:schemeClr>
                </a:gs>
                <a:gs pos="100000">
                  <a:schemeClr val="accent4">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کابل</c:v>
                </c:pt>
              </c:strCache>
            </c:strRef>
          </c:cat>
          <c:val>
            <c:numRef>
              <c:f>Sheet1!$E$2</c:f>
              <c:numCache>
                <c:formatCode>0%</c:formatCode>
                <c:ptCount val="1"/>
                <c:pt idx="0">
                  <c:v>0.11</c:v>
                </c:pt>
              </c:numCache>
            </c:numRef>
          </c:val>
          <c:shape val="pyramid"/>
        </c:ser>
        <c:dLbls>
          <c:showLegendKey val="0"/>
          <c:showVal val="1"/>
          <c:showCatName val="0"/>
          <c:showSerName val="0"/>
          <c:showPercent val="0"/>
          <c:showBubbleSize val="0"/>
        </c:dLbls>
        <c:gapWidth val="150"/>
        <c:shape val="box"/>
        <c:axId val="140608920"/>
        <c:axId val="140607744"/>
        <c:axId val="107189440"/>
      </c:bar3DChart>
      <c:catAx>
        <c:axId val="14060892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07744"/>
        <c:crosses val="autoZero"/>
        <c:auto val="1"/>
        <c:lblAlgn val="ctr"/>
        <c:lblOffset val="100"/>
        <c:noMultiLvlLbl val="0"/>
      </c:catAx>
      <c:valAx>
        <c:axId val="140607744"/>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08920"/>
        <c:crosses val="autoZero"/>
        <c:crossBetween val="between"/>
      </c:valAx>
      <c:serAx>
        <c:axId val="107189440"/>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07744"/>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a:t>ساحات تحت پوشش ریاست آبرسانی زون </a:t>
            </a:r>
            <a:r>
              <a:rPr lang="fa-IR" dirty="0" smtClean="0"/>
              <a:t>هرات </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شهرهرات</c:v>
                </c:pt>
              </c:strCache>
            </c:strRef>
          </c:tx>
          <c:spPr>
            <a:gradFill rotWithShape="1">
              <a:gsLst>
                <a:gs pos="0">
                  <a:schemeClr val="accent1">
                    <a:tint val="98000"/>
                    <a:lumMod val="114000"/>
                  </a:schemeClr>
                </a:gs>
                <a:gs pos="100000">
                  <a:schemeClr val="accent1">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Sheet1!$B$2</c:f>
              <c:numCache>
                <c:formatCode>0%</c:formatCode>
                <c:ptCount val="1"/>
                <c:pt idx="0">
                  <c:v>0.51</c:v>
                </c:pt>
              </c:numCache>
            </c:numRef>
          </c:val>
          <c:shape val="pyramid"/>
        </c:ser>
        <c:ser>
          <c:idx val="1"/>
          <c:order val="1"/>
          <c:tx>
            <c:strRef>
              <c:f>Sheet1!$C$1</c:f>
              <c:strCache>
                <c:ptCount val="1"/>
                <c:pt idx="0">
                  <c:v>اوبه </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Sheet1!$C$2</c:f>
              <c:numCache>
                <c:formatCode>0%</c:formatCode>
                <c:ptCount val="1"/>
                <c:pt idx="0">
                  <c:v>0.35</c:v>
                </c:pt>
              </c:numCache>
            </c:numRef>
          </c:val>
          <c:shape val="pyramid"/>
        </c:ser>
        <c:ser>
          <c:idx val="2"/>
          <c:order val="2"/>
          <c:tx>
            <c:strRef>
              <c:f>Sheet1!$D$1</c:f>
              <c:strCache>
                <c:ptCount val="1"/>
                <c:pt idx="0">
                  <c:v>پشتون زرغون</c:v>
                </c:pt>
              </c:strCache>
            </c:strRef>
          </c:tx>
          <c:spPr>
            <a:gradFill rotWithShape="1">
              <a:gsLst>
                <a:gs pos="0">
                  <a:schemeClr val="accent3">
                    <a:tint val="98000"/>
                    <a:lumMod val="114000"/>
                  </a:schemeClr>
                </a:gs>
                <a:gs pos="100000">
                  <a:schemeClr val="accent3">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Sheet1!$D$2</c:f>
              <c:numCache>
                <c:formatCode>0%</c:formatCode>
                <c:ptCount val="1"/>
                <c:pt idx="0">
                  <c:v>0.71</c:v>
                </c:pt>
              </c:numCache>
            </c:numRef>
          </c:val>
          <c:shape val="pyramid"/>
        </c:ser>
        <c:ser>
          <c:idx val="3"/>
          <c:order val="3"/>
          <c:tx>
            <c:strRef>
              <c:f>Sheet1!$E$1</c:f>
              <c:strCache>
                <c:ptCount val="1"/>
                <c:pt idx="0">
                  <c:v>شیندن</c:v>
                </c:pt>
              </c:strCache>
            </c:strRef>
          </c:tx>
          <c:spPr>
            <a:gradFill rotWithShape="1">
              <a:gsLst>
                <a:gs pos="0">
                  <a:schemeClr val="accent4">
                    <a:tint val="98000"/>
                    <a:lumMod val="114000"/>
                  </a:schemeClr>
                </a:gs>
                <a:gs pos="100000">
                  <a:schemeClr val="accent4">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Sheet1!$E$2</c:f>
              <c:numCache>
                <c:formatCode>0%</c:formatCode>
                <c:ptCount val="1"/>
                <c:pt idx="0">
                  <c:v>0.61</c:v>
                </c:pt>
              </c:numCache>
            </c:numRef>
          </c:val>
          <c:shape val="pyramid"/>
        </c:ser>
        <c:ser>
          <c:idx val="4"/>
          <c:order val="4"/>
          <c:tx>
            <c:strRef>
              <c:f>Sheet1!$F$1</c:f>
              <c:strCache>
                <c:ptCount val="1"/>
                <c:pt idx="0">
                  <c:v>زنده جان</c:v>
                </c:pt>
              </c:strCache>
            </c:strRef>
          </c:tx>
          <c:spPr>
            <a:gradFill rotWithShape="1">
              <a:gsLst>
                <a:gs pos="0">
                  <a:schemeClr val="accent5">
                    <a:tint val="98000"/>
                    <a:lumMod val="114000"/>
                  </a:schemeClr>
                </a:gs>
                <a:gs pos="100000">
                  <a:schemeClr val="accent5">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Sheet1!$F$2</c:f>
              <c:numCache>
                <c:formatCode>0%</c:formatCode>
                <c:ptCount val="1"/>
                <c:pt idx="0">
                  <c:v>0.41</c:v>
                </c:pt>
              </c:numCache>
            </c:numRef>
          </c:val>
          <c:shape val="pyramid"/>
        </c:ser>
        <c:ser>
          <c:idx val="5"/>
          <c:order val="5"/>
          <c:tx>
            <c:strRef>
              <c:f>Sheet1!$G$1</c:f>
              <c:strCache>
                <c:ptCount val="1"/>
                <c:pt idx="0">
                  <c:v>غوریان</c:v>
                </c:pt>
              </c:strCache>
            </c:strRef>
          </c:tx>
          <c:spPr>
            <a:gradFill rotWithShape="1">
              <a:gsLst>
                <a:gs pos="0">
                  <a:schemeClr val="accent6">
                    <a:tint val="98000"/>
                    <a:lumMod val="114000"/>
                  </a:schemeClr>
                </a:gs>
                <a:gs pos="100000">
                  <a:schemeClr val="accent6">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Sheet1!$G$2</c:f>
              <c:numCache>
                <c:formatCode>0%</c:formatCode>
                <c:ptCount val="1"/>
                <c:pt idx="0">
                  <c:v>0.3</c:v>
                </c:pt>
              </c:numCache>
            </c:numRef>
          </c:val>
          <c:shape val="pyramid"/>
        </c:ser>
        <c:ser>
          <c:idx val="6"/>
          <c:order val="6"/>
          <c:tx>
            <c:strRef>
              <c:f>Sheet1!$H$1</c:f>
              <c:strCache>
                <c:ptCount val="1"/>
                <c:pt idx="0">
                  <c:v>قلعه نو</c:v>
                </c:pt>
              </c:strCache>
            </c:strRef>
          </c:tx>
          <c:spPr>
            <a:gradFill rotWithShape="1">
              <a:gsLst>
                <a:gs pos="0">
                  <a:schemeClr val="accent1">
                    <a:lumMod val="60000"/>
                    <a:tint val="98000"/>
                    <a:lumMod val="114000"/>
                  </a:schemeClr>
                </a:gs>
                <a:gs pos="100000">
                  <a:schemeClr val="accent1">
                    <a:lumMod val="60000"/>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Sheet1!$H$2</c:f>
              <c:numCache>
                <c:formatCode>0%</c:formatCode>
                <c:ptCount val="1"/>
                <c:pt idx="0">
                  <c:v>0.36</c:v>
                </c:pt>
              </c:numCache>
            </c:numRef>
          </c:val>
          <c:shape val="pyramid"/>
        </c:ser>
        <c:dLbls>
          <c:showLegendKey val="0"/>
          <c:showVal val="1"/>
          <c:showCatName val="0"/>
          <c:showSerName val="0"/>
          <c:showPercent val="0"/>
          <c:showBubbleSize val="0"/>
        </c:dLbls>
        <c:gapWidth val="150"/>
        <c:shape val="box"/>
        <c:axId val="140606568"/>
        <c:axId val="140613232"/>
        <c:axId val="140974696"/>
      </c:bar3DChart>
      <c:catAx>
        <c:axId val="14060656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13232"/>
        <c:crosses val="autoZero"/>
        <c:auto val="1"/>
        <c:lblAlgn val="ctr"/>
        <c:lblOffset val="100"/>
        <c:noMultiLvlLbl val="0"/>
      </c:catAx>
      <c:valAx>
        <c:axId val="140613232"/>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06568"/>
        <c:crosses val="autoZero"/>
        <c:crossBetween val="between"/>
      </c:valAx>
      <c:serAx>
        <c:axId val="140974696"/>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13232"/>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a:t>ساحات تحت پوشش ریاست آبرسانی زون </a:t>
            </a:r>
            <a:r>
              <a:rPr lang="fa-IR" dirty="0" smtClean="0"/>
              <a:t>مزار</a:t>
            </a:r>
            <a:r>
              <a:rPr lang="fa-IR" baseline="0" dirty="0" smtClean="0"/>
              <a:t> شریف</a:t>
            </a:r>
            <a:r>
              <a:rPr lang="fa-IR" dirty="0" smtClean="0"/>
              <a:t> </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276667325701684"/>
          <c:y val="0.14506926217556138"/>
          <c:w val="0.81482509437895756"/>
          <c:h val="0.65736730825313505"/>
        </c:manualLayout>
      </c:layout>
      <c:bar3DChart>
        <c:barDir val="col"/>
        <c:grouping val="standard"/>
        <c:varyColors val="0"/>
        <c:ser>
          <c:idx val="0"/>
          <c:order val="0"/>
          <c:tx>
            <c:strRef>
              <c:f>Sheet1!$B$1</c:f>
              <c:strCache>
                <c:ptCount val="1"/>
                <c:pt idx="0">
                  <c:v>شهر مزارشریف</c:v>
                </c:pt>
              </c:strCache>
            </c:strRef>
          </c:tx>
          <c:spPr>
            <a:gradFill rotWithShape="1">
              <a:gsLst>
                <a:gs pos="0">
                  <a:schemeClr val="accent1">
                    <a:tint val="98000"/>
                    <a:lumMod val="114000"/>
                  </a:schemeClr>
                </a:gs>
                <a:gs pos="100000">
                  <a:schemeClr val="accent1">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Sheet1!$B$2</c:f>
              <c:numCache>
                <c:formatCode>0%</c:formatCode>
                <c:ptCount val="1"/>
                <c:pt idx="0">
                  <c:v>0.03</c:v>
                </c:pt>
              </c:numCache>
            </c:numRef>
          </c:val>
          <c:shape val="pyramid"/>
        </c:ser>
        <c:ser>
          <c:idx val="1"/>
          <c:order val="1"/>
          <c:tx>
            <c:strRef>
              <c:f>Sheet1!$C$1</c:f>
              <c:strCache>
                <c:ptCount val="1"/>
                <c:pt idx="0">
                  <c:v>شبرغان</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Sheet1!$C$2</c:f>
              <c:numCache>
                <c:formatCode>0%</c:formatCode>
                <c:ptCount val="1"/>
                <c:pt idx="0">
                  <c:v>0.04</c:v>
                </c:pt>
              </c:numCache>
            </c:numRef>
          </c:val>
          <c:shape val="pyramid"/>
        </c:ser>
        <c:ser>
          <c:idx val="2"/>
          <c:order val="2"/>
          <c:tx>
            <c:strRef>
              <c:f>Sheet1!$D$1</c:f>
              <c:strCache>
                <c:ptCount val="1"/>
                <c:pt idx="0">
                  <c:v>سرپل</c:v>
                </c:pt>
              </c:strCache>
            </c:strRef>
          </c:tx>
          <c:spPr>
            <a:gradFill rotWithShape="1">
              <a:gsLst>
                <a:gs pos="0">
                  <a:schemeClr val="accent3">
                    <a:tint val="98000"/>
                    <a:lumMod val="114000"/>
                  </a:schemeClr>
                </a:gs>
                <a:gs pos="100000">
                  <a:schemeClr val="accent3">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Sheet1!$D$2</c:f>
              <c:numCache>
                <c:formatCode>0%</c:formatCode>
                <c:ptCount val="1"/>
                <c:pt idx="0">
                  <c:v>0.03</c:v>
                </c:pt>
              </c:numCache>
            </c:numRef>
          </c:val>
          <c:shape val="pyramid"/>
        </c:ser>
        <c:ser>
          <c:idx val="3"/>
          <c:order val="3"/>
          <c:tx>
            <c:strRef>
              <c:f>Sheet1!$E$1</c:f>
              <c:strCache>
                <c:ptCount val="1"/>
                <c:pt idx="0">
                  <c:v>اندخوی</c:v>
                </c:pt>
              </c:strCache>
            </c:strRef>
          </c:tx>
          <c:spPr>
            <a:gradFill rotWithShape="1">
              <a:gsLst>
                <a:gs pos="0">
                  <a:schemeClr val="accent4">
                    <a:tint val="98000"/>
                    <a:lumMod val="114000"/>
                  </a:schemeClr>
                </a:gs>
                <a:gs pos="100000">
                  <a:schemeClr val="accent4">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Sheet1!$E$2</c:f>
              <c:numCache>
                <c:formatCode>0%</c:formatCode>
                <c:ptCount val="1"/>
                <c:pt idx="0">
                  <c:v>0.17</c:v>
                </c:pt>
              </c:numCache>
            </c:numRef>
          </c:val>
          <c:shape val="pyramid"/>
        </c:ser>
        <c:ser>
          <c:idx val="4"/>
          <c:order val="4"/>
          <c:tx>
            <c:strRef>
              <c:f>Sheet1!$F$1</c:f>
              <c:strCache>
                <c:ptCount val="1"/>
                <c:pt idx="0">
                  <c:v>خلم</c:v>
                </c:pt>
              </c:strCache>
            </c:strRef>
          </c:tx>
          <c:spPr>
            <a:gradFill rotWithShape="1">
              <a:gsLst>
                <a:gs pos="0">
                  <a:schemeClr val="accent5">
                    <a:tint val="98000"/>
                    <a:lumMod val="114000"/>
                  </a:schemeClr>
                </a:gs>
                <a:gs pos="100000">
                  <a:schemeClr val="accent5">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Sheet1!$F$2</c:f>
              <c:numCache>
                <c:formatCode>0%</c:formatCode>
                <c:ptCount val="1"/>
                <c:pt idx="0">
                  <c:v>0.03</c:v>
                </c:pt>
              </c:numCache>
            </c:numRef>
          </c:val>
          <c:shape val="pyramid"/>
        </c:ser>
        <c:ser>
          <c:idx val="5"/>
          <c:order val="5"/>
          <c:tx>
            <c:strRef>
              <c:f>Sheet1!$G$1</c:f>
              <c:strCache>
                <c:ptCount val="1"/>
                <c:pt idx="0">
                  <c:v>بلخ</c:v>
                </c:pt>
              </c:strCache>
            </c:strRef>
          </c:tx>
          <c:spPr>
            <a:gradFill rotWithShape="1">
              <a:gsLst>
                <a:gs pos="0">
                  <a:schemeClr val="accent6">
                    <a:tint val="98000"/>
                    <a:lumMod val="114000"/>
                  </a:schemeClr>
                </a:gs>
                <a:gs pos="100000">
                  <a:schemeClr val="accent6">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Sheet1!$G$2</c:f>
              <c:numCache>
                <c:formatCode>0%</c:formatCode>
                <c:ptCount val="1"/>
                <c:pt idx="0">
                  <c:v>0.3</c:v>
                </c:pt>
              </c:numCache>
            </c:numRef>
          </c:val>
          <c:shape val="pyramid"/>
        </c:ser>
        <c:dLbls>
          <c:showLegendKey val="0"/>
          <c:showVal val="1"/>
          <c:showCatName val="0"/>
          <c:showSerName val="0"/>
          <c:showPercent val="0"/>
          <c:showBubbleSize val="0"/>
        </c:dLbls>
        <c:gapWidth val="150"/>
        <c:shape val="box"/>
        <c:axId val="140612056"/>
        <c:axId val="140608528"/>
        <c:axId val="140976816"/>
      </c:bar3DChart>
      <c:catAx>
        <c:axId val="14061205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08528"/>
        <c:crosses val="autoZero"/>
        <c:auto val="1"/>
        <c:lblAlgn val="ctr"/>
        <c:lblOffset val="100"/>
        <c:noMultiLvlLbl val="0"/>
      </c:catAx>
      <c:valAx>
        <c:axId val="14060852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12056"/>
        <c:crosses val="autoZero"/>
        <c:crossBetween val="between"/>
      </c:valAx>
      <c:serAx>
        <c:axId val="140976816"/>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08528"/>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manualLayout>
          <c:xMode val="edge"/>
          <c:yMode val="edge"/>
          <c:x val="0.45522081321093694"/>
          <c:y val="0.9479307378244386"/>
          <c:w val="0.33563789267154254"/>
          <c:h val="3.725444736074657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a:t>ساحات تحت پوشش ریاست آبرسانی زون </a:t>
            </a:r>
            <a:r>
              <a:rPr lang="fa-IR" dirty="0" smtClean="0"/>
              <a:t>کندهار </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276667325701684"/>
          <c:y val="0.14506926217556138"/>
          <c:w val="0.81482509437895756"/>
          <c:h val="0.65736730825313505"/>
        </c:manualLayout>
      </c:layout>
      <c:bar3DChart>
        <c:barDir val="col"/>
        <c:grouping val="standard"/>
        <c:varyColors val="0"/>
        <c:ser>
          <c:idx val="0"/>
          <c:order val="0"/>
          <c:tx>
            <c:strRef>
              <c:f>Sheet1!$B$1</c:f>
              <c:strCache>
                <c:ptCount val="1"/>
                <c:pt idx="0">
                  <c:v>شهر کندهار</c:v>
                </c:pt>
              </c:strCache>
            </c:strRef>
          </c:tx>
          <c:spPr>
            <a:gradFill rotWithShape="1">
              <a:gsLst>
                <a:gs pos="0">
                  <a:schemeClr val="accent1">
                    <a:tint val="98000"/>
                    <a:lumMod val="114000"/>
                  </a:schemeClr>
                </a:gs>
                <a:gs pos="100000">
                  <a:schemeClr val="accent1">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Sheet1!$B$2</c:f>
              <c:numCache>
                <c:formatCode>0%</c:formatCode>
                <c:ptCount val="1"/>
                <c:pt idx="0">
                  <c:v>0.06</c:v>
                </c:pt>
              </c:numCache>
            </c:numRef>
          </c:val>
          <c:shape val="pyramid"/>
        </c:ser>
        <c:ser>
          <c:idx val="1"/>
          <c:order val="1"/>
          <c:tx>
            <c:strRef>
              <c:f>Sheet1!$C$1</c:f>
              <c:strCache>
                <c:ptCount val="1"/>
                <c:pt idx="0">
                  <c:v>زرنج</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Sheet1!$C$2</c:f>
              <c:numCache>
                <c:formatCode>0%</c:formatCode>
                <c:ptCount val="1"/>
                <c:pt idx="0">
                  <c:v>0.48</c:v>
                </c:pt>
              </c:numCache>
            </c:numRef>
          </c:val>
          <c:shape val="pyramid"/>
        </c:ser>
        <c:ser>
          <c:idx val="2"/>
          <c:order val="2"/>
          <c:tx>
            <c:strRef>
              <c:f>Sheet1!$D$1</c:f>
              <c:strCache>
                <c:ptCount val="1"/>
                <c:pt idx="0">
                  <c:v>قلات</c:v>
                </c:pt>
              </c:strCache>
            </c:strRef>
          </c:tx>
          <c:spPr>
            <a:gradFill rotWithShape="1">
              <a:gsLst>
                <a:gs pos="0">
                  <a:schemeClr val="accent3">
                    <a:tint val="98000"/>
                    <a:lumMod val="114000"/>
                  </a:schemeClr>
                </a:gs>
                <a:gs pos="100000">
                  <a:schemeClr val="accent3">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Sheet1!$D$2</c:f>
              <c:numCache>
                <c:formatCode>0%</c:formatCode>
                <c:ptCount val="1"/>
                <c:pt idx="0">
                  <c:v>0.03</c:v>
                </c:pt>
              </c:numCache>
            </c:numRef>
          </c:val>
          <c:shape val="pyramid"/>
        </c:ser>
        <c:dLbls>
          <c:showLegendKey val="0"/>
          <c:showVal val="1"/>
          <c:showCatName val="0"/>
          <c:showSerName val="0"/>
          <c:showPercent val="0"/>
          <c:showBubbleSize val="0"/>
        </c:dLbls>
        <c:gapWidth val="150"/>
        <c:shape val="box"/>
        <c:axId val="140612840"/>
        <c:axId val="140605784"/>
        <c:axId val="140970456"/>
      </c:bar3DChart>
      <c:catAx>
        <c:axId val="14061284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05784"/>
        <c:crosses val="autoZero"/>
        <c:auto val="1"/>
        <c:lblAlgn val="ctr"/>
        <c:lblOffset val="100"/>
        <c:noMultiLvlLbl val="0"/>
      </c:catAx>
      <c:valAx>
        <c:axId val="140605784"/>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12840"/>
        <c:crosses val="autoZero"/>
        <c:crossBetween val="between"/>
      </c:valAx>
      <c:serAx>
        <c:axId val="140970456"/>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05784"/>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manualLayout>
          <c:xMode val="edge"/>
          <c:yMode val="edge"/>
          <c:x val="0.45522081321093694"/>
          <c:y val="0.9479307378244386"/>
          <c:w val="0.33563789267154259"/>
          <c:h val="3.725444736074657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a:t>ساحات تحت پوشش ریاست آبرسانی زون </a:t>
            </a:r>
            <a:r>
              <a:rPr lang="fa-IR" dirty="0" smtClean="0"/>
              <a:t>جلال</a:t>
            </a:r>
            <a:r>
              <a:rPr lang="fa-IR" baseline="0" dirty="0" smtClean="0"/>
              <a:t> آباد</a:t>
            </a:r>
            <a:r>
              <a:rPr lang="fa-IR" dirty="0" smtClean="0"/>
              <a:t> </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276667325701684"/>
          <c:y val="0.14506926217556138"/>
          <c:w val="0.81482509437895756"/>
          <c:h val="0.65736730825313505"/>
        </c:manualLayout>
      </c:layout>
      <c:bar3DChart>
        <c:barDir val="col"/>
        <c:grouping val="standard"/>
        <c:varyColors val="0"/>
        <c:ser>
          <c:idx val="0"/>
          <c:order val="0"/>
          <c:tx>
            <c:strRef>
              <c:f>Sheet1!$B$1</c:f>
              <c:strCache>
                <c:ptCount val="1"/>
                <c:pt idx="0">
                  <c:v>شهر جلال اباد</c:v>
                </c:pt>
              </c:strCache>
            </c:strRef>
          </c:tx>
          <c:spPr>
            <a:gradFill rotWithShape="1">
              <a:gsLst>
                <a:gs pos="0">
                  <a:schemeClr val="accent1">
                    <a:tint val="98000"/>
                    <a:lumMod val="114000"/>
                  </a:schemeClr>
                </a:gs>
                <a:gs pos="100000">
                  <a:schemeClr val="accent1">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Sheet1!$B$2</c:f>
              <c:numCache>
                <c:formatCode>0%</c:formatCode>
                <c:ptCount val="1"/>
                <c:pt idx="0">
                  <c:v>0.38</c:v>
                </c:pt>
              </c:numCache>
            </c:numRef>
          </c:val>
          <c:shape val="pyramid"/>
        </c:ser>
        <c:ser>
          <c:idx val="1"/>
          <c:order val="1"/>
          <c:tx>
            <c:strRef>
              <c:f>Sheet1!$C$1</c:f>
              <c:strCache>
                <c:ptCount val="1"/>
                <c:pt idx="0">
                  <c:v>مهترلام</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Sheet1!$C$2</c:f>
              <c:numCache>
                <c:formatCode>0%</c:formatCode>
                <c:ptCount val="1"/>
                <c:pt idx="0">
                  <c:v>0.1</c:v>
                </c:pt>
              </c:numCache>
            </c:numRef>
          </c:val>
          <c:shape val="pyramid"/>
        </c:ser>
        <c:dLbls>
          <c:showLegendKey val="0"/>
          <c:showVal val="1"/>
          <c:showCatName val="0"/>
          <c:showSerName val="0"/>
          <c:showPercent val="0"/>
          <c:showBubbleSize val="0"/>
        </c:dLbls>
        <c:gapWidth val="150"/>
        <c:shape val="box"/>
        <c:axId val="140610880"/>
        <c:axId val="140611272"/>
        <c:axId val="141937704"/>
      </c:bar3DChart>
      <c:catAx>
        <c:axId val="14061088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11272"/>
        <c:crosses val="autoZero"/>
        <c:auto val="1"/>
        <c:lblAlgn val="ctr"/>
        <c:lblOffset val="100"/>
        <c:noMultiLvlLbl val="0"/>
      </c:catAx>
      <c:valAx>
        <c:axId val="140611272"/>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10880"/>
        <c:crosses val="autoZero"/>
        <c:crossBetween val="between"/>
      </c:valAx>
      <c:serAx>
        <c:axId val="141937704"/>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0611272"/>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manualLayout>
          <c:xMode val="edge"/>
          <c:yMode val="edge"/>
          <c:x val="0.45522081321093694"/>
          <c:y val="0.9479307378244386"/>
          <c:w val="0.33563789267154259"/>
          <c:h val="3.725444736074657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a:t>ساحات تحت پوشش ریاست آبرسانی زون </a:t>
            </a:r>
            <a:r>
              <a:rPr lang="fa-IR" dirty="0" smtClean="0"/>
              <a:t>کندز </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276667325701684"/>
          <c:y val="0.14506926217556138"/>
          <c:w val="0.81482509437895756"/>
          <c:h val="0.65736730825313505"/>
        </c:manualLayout>
      </c:layout>
      <c:bar3DChart>
        <c:barDir val="col"/>
        <c:grouping val="standard"/>
        <c:varyColors val="0"/>
        <c:ser>
          <c:idx val="0"/>
          <c:order val="0"/>
          <c:tx>
            <c:strRef>
              <c:f>Sheet1!$B$1</c:f>
              <c:strCache>
                <c:ptCount val="1"/>
                <c:pt idx="0">
                  <c:v>شهر کندز</c:v>
                </c:pt>
              </c:strCache>
            </c:strRef>
          </c:tx>
          <c:spPr>
            <a:gradFill rotWithShape="1">
              <a:gsLst>
                <a:gs pos="0">
                  <a:schemeClr val="accent1">
                    <a:tint val="98000"/>
                    <a:lumMod val="114000"/>
                  </a:schemeClr>
                </a:gs>
                <a:gs pos="100000">
                  <a:schemeClr val="accent1">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Sheet1!$B$2</c:f>
              <c:numCache>
                <c:formatCode>0%</c:formatCode>
                <c:ptCount val="1"/>
                <c:pt idx="0">
                  <c:v>0.36</c:v>
                </c:pt>
              </c:numCache>
            </c:numRef>
          </c:val>
          <c:shape val="pyramid"/>
        </c:ser>
        <c:ser>
          <c:idx val="1"/>
          <c:order val="1"/>
          <c:tx>
            <c:strRef>
              <c:f>Sheet1!$C$1</c:f>
              <c:strCache>
                <c:ptCount val="1"/>
                <c:pt idx="0">
                  <c:v>خان آباد</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Sheet1!$C$2</c:f>
              <c:numCache>
                <c:formatCode>0%</c:formatCode>
                <c:ptCount val="1"/>
                <c:pt idx="0">
                  <c:v>0.44</c:v>
                </c:pt>
              </c:numCache>
            </c:numRef>
          </c:val>
          <c:shape val="pyramid"/>
        </c:ser>
        <c:ser>
          <c:idx val="2"/>
          <c:order val="2"/>
          <c:tx>
            <c:strRef>
              <c:f>Sheet1!$D$1</c:f>
              <c:strCache>
                <c:ptCount val="1"/>
                <c:pt idx="0">
                  <c:v>علی آباد</c:v>
                </c:pt>
              </c:strCache>
            </c:strRef>
          </c:tx>
          <c:spPr>
            <a:gradFill rotWithShape="1">
              <a:gsLst>
                <a:gs pos="0">
                  <a:schemeClr val="accent3">
                    <a:tint val="98000"/>
                    <a:lumMod val="114000"/>
                  </a:schemeClr>
                </a:gs>
                <a:gs pos="100000">
                  <a:schemeClr val="accent3">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Sheet1!$D$2</c:f>
              <c:numCache>
                <c:formatCode>General</c:formatCode>
                <c:ptCount val="1"/>
                <c:pt idx="0">
                  <c:v>0</c:v>
                </c:pt>
              </c:numCache>
            </c:numRef>
          </c:val>
        </c:ser>
        <c:ser>
          <c:idx val="3"/>
          <c:order val="3"/>
          <c:tx>
            <c:strRef>
              <c:f>Sheet1!$E$1</c:f>
              <c:strCache>
                <c:ptCount val="1"/>
                <c:pt idx="0">
                  <c:v>امام صاحب</c:v>
                </c:pt>
              </c:strCache>
            </c:strRef>
          </c:tx>
          <c:spPr>
            <a:gradFill rotWithShape="1">
              <a:gsLst>
                <a:gs pos="0">
                  <a:schemeClr val="accent4">
                    <a:tint val="98000"/>
                    <a:lumMod val="114000"/>
                  </a:schemeClr>
                </a:gs>
                <a:gs pos="100000">
                  <a:schemeClr val="accent4">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Sheet1!$E$2</c:f>
              <c:numCache>
                <c:formatCode>0%</c:formatCode>
                <c:ptCount val="1"/>
                <c:pt idx="0">
                  <c:v>0.11</c:v>
                </c:pt>
              </c:numCache>
            </c:numRef>
          </c:val>
        </c:ser>
        <c:ser>
          <c:idx val="4"/>
          <c:order val="4"/>
          <c:tx>
            <c:strRef>
              <c:f>Sheet1!$F$1</c:f>
              <c:strCache>
                <c:ptCount val="1"/>
                <c:pt idx="0">
                  <c:v>پلخمری</c:v>
                </c:pt>
              </c:strCache>
            </c:strRef>
          </c:tx>
          <c:spPr>
            <a:gradFill rotWithShape="1">
              <a:gsLst>
                <a:gs pos="0">
                  <a:schemeClr val="accent5">
                    <a:tint val="98000"/>
                    <a:lumMod val="114000"/>
                  </a:schemeClr>
                </a:gs>
                <a:gs pos="100000">
                  <a:schemeClr val="accent5">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Sheet1!$F$2</c:f>
              <c:numCache>
                <c:formatCode>0%</c:formatCode>
                <c:ptCount val="1"/>
                <c:pt idx="0">
                  <c:v>0.15</c:v>
                </c:pt>
              </c:numCache>
            </c:numRef>
          </c:val>
        </c:ser>
        <c:ser>
          <c:idx val="5"/>
          <c:order val="5"/>
          <c:tx>
            <c:strRef>
              <c:f>Sheet1!$G$1</c:f>
              <c:strCache>
                <c:ptCount val="1"/>
                <c:pt idx="0">
                  <c:v>تالقان</c:v>
                </c:pt>
              </c:strCache>
            </c:strRef>
          </c:tx>
          <c:spPr>
            <a:gradFill rotWithShape="1">
              <a:gsLst>
                <a:gs pos="0">
                  <a:schemeClr val="accent6">
                    <a:tint val="98000"/>
                    <a:lumMod val="114000"/>
                  </a:schemeClr>
                </a:gs>
                <a:gs pos="100000">
                  <a:schemeClr val="accent6">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Sheet1!$G$2</c:f>
              <c:numCache>
                <c:formatCode>0%</c:formatCode>
                <c:ptCount val="1"/>
                <c:pt idx="0">
                  <c:v>0.13</c:v>
                </c:pt>
              </c:numCache>
            </c:numRef>
          </c:val>
        </c:ser>
        <c:ser>
          <c:idx val="6"/>
          <c:order val="6"/>
          <c:tx>
            <c:strRef>
              <c:f>Sheet1!$H$1</c:f>
              <c:strCache>
                <c:ptCount val="1"/>
                <c:pt idx="0">
                  <c:v>فیض آباد</c:v>
                </c:pt>
              </c:strCache>
            </c:strRef>
          </c:tx>
          <c:spPr>
            <a:gradFill rotWithShape="1">
              <a:gsLst>
                <a:gs pos="0">
                  <a:schemeClr val="accent1">
                    <a:lumMod val="60000"/>
                    <a:tint val="98000"/>
                    <a:lumMod val="114000"/>
                  </a:schemeClr>
                </a:gs>
                <a:gs pos="100000">
                  <a:schemeClr val="accent1">
                    <a:lumMod val="60000"/>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Sheet1!$H$2</c:f>
              <c:numCache>
                <c:formatCode>0%</c:formatCode>
                <c:ptCount val="1"/>
                <c:pt idx="0">
                  <c:v>0.53</c:v>
                </c:pt>
              </c:numCache>
            </c:numRef>
          </c:val>
        </c:ser>
        <c:dLbls>
          <c:showLegendKey val="0"/>
          <c:showVal val="1"/>
          <c:showCatName val="0"/>
          <c:showSerName val="0"/>
          <c:showPercent val="0"/>
          <c:showBubbleSize val="0"/>
        </c:dLbls>
        <c:gapWidth val="150"/>
        <c:shape val="box"/>
        <c:axId val="141970544"/>
        <c:axId val="141972112"/>
        <c:axId val="141939824"/>
      </c:bar3DChart>
      <c:catAx>
        <c:axId val="14197054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2112"/>
        <c:crosses val="autoZero"/>
        <c:auto val="1"/>
        <c:lblAlgn val="ctr"/>
        <c:lblOffset val="100"/>
        <c:noMultiLvlLbl val="0"/>
      </c:catAx>
      <c:valAx>
        <c:axId val="141972112"/>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0544"/>
        <c:crosses val="autoZero"/>
        <c:crossBetween val="between"/>
      </c:valAx>
      <c:serAx>
        <c:axId val="141939824"/>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2112"/>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manualLayout>
          <c:xMode val="edge"/>
          <c:yMode val="edge"/>
          <c:x val="0.45522081321093694"/>
          <c:y val="0.9479307378244386"/>
          <c:w val="0.43740399289103354"/>
          <c:h val="3.725444736074657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smtClean="0"/>
              <a:t>مجموع</a:t>
            </a:r>
            <a:r>
              <a:rPr lang="fa-IR" baseline="0" dirty="0" smtClean="0"/>
              <a:t> مشترکین در سطح زون های ششگانه</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مشترکین میتری</c:v>
                </c:pt>
              </c:strCache>
            </c:strRef>
          </c:tx>
          <c:spPr>
            <a:solidFill>
              <a:srgbClr val="00B05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مشترکین در سطح کل</c:v>
                </c:pt>
              </c:strCache>
            </c:strRef>
          </c:cat>
          <c:val>
            <c:numRef>
              <c:f>Sheet1!$B$2:$B$8</c:f>
              <c:numCache>
                <c:formatCode>General</c:formatCode>
                <c:ptCount val="7"/>
                <c:pt idx="0">
                  <c:v>48396</c:v>
                </c:pt>
                <c:pt idx="1">
                  <c:v>61850</c:v>
                </c:pt>
                <c:pt idx="2">
                  <c:v>7389</c:v>
                </c:pt>
                <c:pt idx="3">
                  <c:v>9932</c:v>
                </c:pt>
                <c:pt idx="4">
                  <c:v>6130</c:v>
                </c:pt>
                <c:pt idx="5">
                  <c:v>19217</c:v>
                </c:pt>
                <c:pt idx="6">
                  <c:v>152914</c:v>
                </c:pt>
              </c:numCache>
            </c:numRef>
          </c:val>
        </c:ser>
        <c:ser>
          <c:idx val="1"/>
          <c:order val="1"/>
          <c:tx>
            <c:strRef>
              <c:f>Sheet1!$C$1</c:f>
              <c:strCache>
                <c:ptCount val="1"/>
                <c:pt idx="0">
                  <c:v>مشترکین بدون میتری</c:v>
                </c:pt>
              </c:strCache>
            </c:strRef>
          </c:tx>
          <c:spPr>
            <a:solidFill>
              <a:srgbClr val="FF000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مشترکین در سطح کل</c:v>
                </c:pt>
              </c:strCache>
            </c:strRef>
          </c:cat>
          <c:val>
            <c:numRef>
              <c:f>Sheet1!$C$2:$C$8</c:f>
              <c:numCache>
                <c:formatCode>General</c:formatCode>
                <c:ptCount val="7"/>
                <c:pt idx="0">
                  <c:v>19298</c:v>
                </c:pt>
                <c:pt idx="1">
                  <c:v>2753</c:v>
                </c:pt>
                <c:pt idx="2">
                  <c:v>13194</c:v>
                </c:pt>
                <c:pt idx="3">
                  <c:v>4843</c:v>
                </c:pt>
                <c:pt idx="4">
                  <c:v>1412</c:v>
                </c:pt>
                <c:pt idx="5">
                  <c:v>795</c:v>
                </c:pt>
                <c:pt idx="6">
                  <c:v>42295</c:v>
                </c:pt>
              </c:numCache>
            </c:numRef>
          </c:val>
        </c:ser>
        <c:ser>
          <c:idx val="2"/>
          <c:order val="2"/>
          <c:tx>
            <c:strRef>
              <c:f>Sheet1!$D$1</c:f>
              <c:strCache>
                <c:ptCount val="1"/>
                <c:pt idx="0">
                  <c:v>مجموع کل مشترکین</c:v>
                </c:pt>
              </c:strCache>
            </c:strRef>
          </c:tx>
          <c:spPr>
            <a:solidFill>
              <a:srgbClr val="FFFF0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مشترکین در سطح کل</c:v>
                </c:pt>
              </c:strCache>
            </c:strRef>
          </c:cat>
          <c:val>
            <c:numRef>
              <c:f>Sheet1!$D$2:$D$8</c:f>
              <c:numCache>
                <c:formatCode>General</c:formatCode>
                <c:ptCount val="7"/>
                <c:pt idx="0">
                  <c:v>67694</c:v>
                </c:pt>
                <c:pt idx="1">
                  <c:v>64603</c:v>
                </c:pt>
                <c:pt idx="2">
                  <c:v>20583</c:v>
                </c:pt>
                <c:pt idx="3">
                  <c:v>14775</c:v>
                </c:pt>
                <c:pt idx="4">
                  <c:v>7542</c:v>
                </c:pt>
                <c:pt idx="5">
                  <c:v>20012</c:v>
                </c:pt>
                <c:pt idx="6">
                  <c:v>195209</c:v>
                </c:pt>
              </c:numCache>
            </c:numRef>
          </c:val>
        </c:ser>
        <c:dLbls>
          <c:showLegendKey val="0"/>
          <c:showVal val="0"/>
          <c:showCatName val="0"/>
          <c:showSerName val="0"/>
          <c:showPercent val="0"/>
          <c:showBubbleSize val="0"/>
        </c:dLbls>
        <c:gapWidth val="150"/>
        <c:shape val="box"/>
        <c:axId val="141977208"/>
        <c:axId val="141972896"/>
        <c:axId val="141940248"/>
      </c:bar3DChart>
      <c:catAx>
        <c:axId val="14197720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2896"/>
        <c:crosses val="autoZero"/>
        <c:auto val="1"/>
        <c:lblAlgn val="ctr"/>
        <c:lblOffset val="100"/>
        <c:noMultiLvlLbl val="0"/>
      </c:catAx>
      <c:valAx>
        <c:axId val="14197289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7208"/>
        <c:crosses val="autoZero"/>
        <c:crossBetween val="between"/>
      </c:valAx>
      <c:serAx>
        <c:axId val="141940248"/>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2896"/>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smtClean="0"/>
              <a:t>تعداد چاه های فعال و غیر فعال در سطح زون های ششگانه</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چاه فعال</c:v>
                </c:pt>
              </c:strCache>
            </c:strRef>
          </c:tx>
          <c:spPr>
            <a:solidFill>
              <a:srgbClr val="00B05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کل </c:v>
                </c:pt>
              </c:strCache>
            </c:strRef>
          </c:cat>
          <c:val>
            <c:numRef>
              <c:f>Sheet1!$B$2:$B$8</c:f>
              <c:numCache>
                <c:formatCode>General</c:formatCode>
                <c:ptCount val="7"/>
                <c:pt idx="0">
                  <c:v>56</c:v>
                </c:pt>
                <c:pt idx="1">
                  <c:v>33</c:v>
                </c:pt>
                <c:pt idx="2">
                  <c:v>60</c:v>
                </c:pt>
                <c:pt idx="3">
                  <c:v>17</c:v>
                </c:pt>
                <c:pt idx="4">
                  <c:v>7</c:v>
                </c:pt>
                <c:pt idx="5">
                  <c:v>29</c:v>
                </c:pt>
                <c:pt idx="6">
                  <c:v>202</c:v>
                </c:pt>
              </c:numCache>
            </c:numRef>
          </c:val>
        </c:ser>
        <c:ser>
          <c:idx val="1"/>
          <c:order val="1"/>
          <c:tx>
            <c:strRef>
              <c:f>Sheet1!$C$1</c:f>
              <c:strCache>
                <c:ptCount val="1"/>
                <c:pt idx="0">
                  <c:v>چاه غیر فعال</c:v>
                </c:pt>
              </c:strCache>
            </c:strRef>
          </c:tx>
          <c:spPr>
            <a:solidFill>
              <a:srgbClr val="FF000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کل </c:v>
                </c:pt>
              </c:strCache>
            </c:strRef>
          </c:cat>
          <c:val>
            <c:numRef>
              <c:f>Sheet1!$C$2:$C$8</c:f>
              <c:numCache>
                <c:formatCode>General</c:formatCode>
                <c:ptCount val="7"/>
                <c:pt idx="0">
                  <c:v>29</c:v>
                </c:pt>
                <c:pt idx="1">
                  <c:v>2</c:v>
                </c:pt>
                <c:pt idx="2">
                  <c:v>29</c:v>
                </c:pt>
                <c:pt idx="3">
                  <c:v>8</c:v>
                </c:pt>
                <c:pt idx="4">
                  <c:v>10</c:v>
                </c:pt>
                <c:pt idx="5">
                  <c:v>4</c:v>
                </c:pt>
                <c:pt idx="6">
                  <c:v>82</c:v>
                </c:pt>
              </c:numCache>
            </c:numRef>
          </c:val>
        </c:ser>
        <c:ser>
          <c:idx val="2"/>
          <c:order val="2"/>
          <c:tx>
            <c:strRef>
              <c:f>Sheet1!$D$1</c:f>
              <c:strCache>
                <c:ptCount val="1"/>
                <c:pt idx="0">
                  <c:v>مجموع چاه ها</c:v>
                </c:pt>
              </c:strCache>
            </c:strRef>
          </c:tx>
          <c:spPr>
            <a:solidFill>
              <a:srgbClr val="FFFF0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کل </c:v>
                </c:pt>
              </c:strCache>
            </c:strRef>
          </c:cat>
          <c:val>
            <c:numRef>
              <c:f>Sheet1!$D$2:$D$8</c:f>
              <c:numCache>
                <c:formatCode>General</c:formatCode>
                <c:ptCount val="7"/>
                <c:pt idx="0">
                  <c:v>85</c:v>
                </c:pt>
                <c:pt idx="1">
                  <c:v>35</c:v>
                </c:pt>
                <c:pt idx="2">
                  <c:v>89</c:v>
                </c:pt>
                <c:pt idx="3">
                  <c:v>25</c:v>
                </c:pt>
                <c:pt idx="4">
                  <c:v>17</c:v>
                </c:pt>
                <c:pt idx="5">
                  <c:v>33</c:v>
                </c:pt>
                <c:pt idx="6">
                  <c:v>284</c:v>
                </c:pt>
              </c:numCache>
            </c:numRef>
          </c:val>
        </c:ser>
        <c:dLbls>
          <c:showLegendKey val="0"/>
          <c:showVal val="0"/>
          <c:showCatName val="0"/>
          <c:showSerName val="0"/>
          <c:showPercent val="0"/>
          <c:showBubbleSize val="0"/>
        </c:dLbls>
        <c:gapWidth val="150"/>
        <c:shape val="box"/>
        <c:axId val="141975248"/>
        <c:axId val="141970152"/>
        <c:axId val="141938128"/>
      </c:bar3DChart>
      <c:catAx>
        <c:axId val="1419752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0152"/>
        <c:crosses val="autoZero"/>
        <c:auto val="1"/>
        <c:lblAlgn val="ctr"/>
        <c:lblOffset val="100"/>
        <c:noMultiLvlLbl val="0"/>
      </c:catAx>
      <c:valAx>
        <c:axId val="141970152"/>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5248"/>
        <c:crosses val="autoZero"/>
        <c:crossBetween val="between"/>
      </c:valAx>
      <c:serAx>
        <c:axId val="141938128"/>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0152"/>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smtClean="0"/>
              <a:t>تعداد ذخایر زمینی و ارتفاعی در سطح زون های ششگانه</a:t>
            </a:r>
            <a:endParaRPr lang="en-US" dirty="0"/>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ذخایر زمینی</c:v>
                </c:pt>
              </c:strCache>
            </c:strRef>
          </c:tx>
          <c:spPr>
            <a:solidFill>
              <a:srgbClr val="00B05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کل</c:v>
                </c:pt>
              </c:strCache>
            </c:strRef>
          </c:cat>
          <c:val>
            <c:numRef>
              <c:f>Sheet1!$B$2:$B$8</c:f>
              <c:numCache>
                <c:formatCode>General</c:formatCode>
                <c:ptCount val="7"/>
                <c:pt idx="0">
                  <c:v>33</c:v>
                </c:pt>
                <c:pt idx="1">
                  <c:v>19</c:v>
                </c:pt>
                <c:pt idx="2">
                  <c:v>3</c:v>
                </c:pt>
                <c:pt idx="3">
                  <c:v>7</c:v>
                </c:pt>
                <c:pt idx="4">
                  <c:v>9</c:v>
                </c:pt>
                <c:pt idx="5">
                  <c:v>22</c:v>
                </c:pt>
                <c:pt idx="6">
                  <c:v>93</c:v>
                </c:pt>
              </c:numCache>
            </c:numRef>
          </c:val>
        </c:ser>
        <c:ser>
          <c:idx val="1"/>
          <c:order val="1"/>
          <c:tx>
            <c:strRef>
              <c:f>Sheet1!$C$1</c:f>
              <c:strCache>
                <c:ptCount val="1"/>
                <c:pt idx="0">
                  <c:v>ذخایر ارتفاعی</c:v>
                </c:pt>
              </c:strCache>
            </c:strRef>
          </c:tx>
          <c:spPr>
            <a:solidFill>
              <a:srgbClr val="FF000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کل</c:v>
                </c:pt>
              </c:strCache>
            </c:strRef>
          </c:cat>
          <c:val>
            <c:numRef>
              <c:f>Sheet1!$C$2:$C$8</c:f>
              <c:numCache>
                <c:formatCode>General</c:formatCode>
                <c:ptCount val="7"/>
                <c:pt idx="0">
                  <c:v>1</c:v>
                </c:pt>
                <c:pt idx="1">
                  <c:v>13</c:v>
                </c:pt>
                <c:pt idx="2">
                  <c:v>74</c:v>
                </c:pt>
                <c:pt idx="3">
                  <c:v>3</c:v>
                </c:pt>
                <c:pt idx="4">
                  <c:v>0</c:v>
                </c:pt>
                <c:pt idx="5">
                  <c:v>4</c:v>
                </c:pt>
                <c:pt idx="6">
                  <c:v>95</c:v>
                </c:pt>
              </c:numCache>
            </c:numRef>
          </c:val>
        </c:ser>
        <c:ser>
          <c:idx val="2"/>
          <c:order val="2"/>
          <c:tx>
            <c:strRef>
              <c:f>Sheet1!$D$1</c:f>
              <c:strCache>
                <c:ptCount val="1"/>
                <c:pt idx="0">
                  <c:v>ظرفیت ذخایر</c:v>
                </c:pt>
              </c:strCache>
            </c:strRef>
          </c:tx>
          <c:spPr>
            <a:solidFill>
              <a:srgbClr val="FFFF0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کل</c:v>
                </c:pt>
              </c:strCache>
            </c:strRef>
          </c:cat>
          <c:val>
            <c:numRef>
              <c:f>Sheet1!$D$2:$D$8</c:f>
              <c:numCache>
                <c:formatCode>General</c:formatCode>
                <c:ptCount val="7"/>
                <c:pt idx="0">
                  <c:v>52971</c:v>
                </c:pt>
                <c:pt idx="1">
                  <c:v>12140</c:v>
                </c:pt>
                <c:pt idx="2">
                  <c:v>4767</c:v>
                </c:pt>
                <c:pt idx="3">
                  <c:v>8204</c:v>
                </c:pt>
                <c:pt idx="4">
                  <c:v>3950</c:v>
                </c:pt>
                <c:pt idx="5">
                  <c:v>7027</c:v>
                </c:pt>
                <c:pt idx="6">
                  <c:v>89059</c:v>
                </c:pt>
              </c:numCache>
            </c:numRef>
          </c:val>
        </c:ser>
        <c:dLbls>
          <c:showLegendKey val="0"/>
          <c:showVal val="0"/>
          <c:showCatName val="0"/>
          <c:showSerName val="0"/>
          <c:showPercent val="0"/>
          <c:showBubbleSize val="0"/>
        </c:dLbls>
        <c:gapWidth val="150"/>
        <c:shape val="box"/>
        <c:axId val="141974072"/>
        <c:axId val="141975640"/>
        <c:axId val="142307448"/>
      </c:bar3DChart>
      <c:catAx>
        <c:axId val="14197407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5640"/>
        <c:crosses val="autoZero"/>
        <c:auto val="1"/>
        <c:lblAlgn val="ctr"/>
        <c:lblOffset val="100"/>
        <c:noMultiLvlLbl val="0"/>
      </c:catAx>
      <c:valAx>
        <c:axId val="141975640"/>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4072"/>
        <c:crosses val="autoZero"/>
        <c:crossBetween val="between"/>
      </c:valAx>
      <c:serAx>
        <c:axId val="142307448"/>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5640"/>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fa-IR" dirty="0" smtClean="0"/>
              <a:t>تثبیت</a:t>
            </a:r>
            <a:r>
              <a:rPr lang="fa-IR" baseline="0" dirty="0" smtClean="0"/>
              <a:t> لیکیج (نماینگروضعیت شبکه در سال 96 )</a:t>
            </a:r>
            <a:r>
              <a:rPr lang="fa-IR" dirty="0" smtClean="0"/>
              <a:t>در سطح زون های ششگانه</a:t>
            </a:r>
            <a:endParaRPr lang="en-US" dirty="0"/>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تثبیت تعداد لیکج ها</c:v>
                </c:pt>
              </c:strCache>
            </c:strRef>
          </c:tx>
          <c:spPr>
            <a:solidFill>
              <a:srgbClr val="00B050"/>
            </a:soli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کل</c:v>
                </c:pt>
              </c:strCache>
            </c:strRef>
          </c:cat>
          <c:val>
            <c:numRef>
              <c:f>Sheet1!$B$2:$B$8</c:f>
              <c:numCache>
                <c:formatCode>General</c:formatCode>
                <c:ptCount val="7"/>
                <c:pt idx="0">
                  <c:v>624</c:v>
                </c:pt>
                <c:pt idx="1">
                  <c:v>1961</c:v>
                </c:pt>
                <c:pt idx="2">
                  <c:v>480</c:v>
                </c:pt>
                <c:pt idx="3">
                  <c:v>547</c:v>
                </c:pt>
                <c:pt idx="4">
                  <c:v>311</c:v>
                </c:pt>
                <c:pt idx="5">
                  <c:v>862</c:v>
                </c:pt>
                <c:pt idx="6">
                  <c:v>4785</c:v>
                </c:pt>
              </c:numCache>
            </c:numRef>
          </c:val>
        </c:ser>
        <c:ser>
          <c:idx val="1"/>
          <c:order val="1"/>
          <c:tx>
            <c:strRef>
              <c:f>Sheet1!$C$1</c:f>
              <c:strCache>
                <c:ptCount val="1"/>
                <c:pt idx="0">
                  <c:v>وضعیت شبکه</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38100" dist="25400" dir="5400000" rotWithShape="0">
                <a:srgbClr val="000000">
                  <a:alpha val="45000"/>
                </a:srgbClr>
              </a:outerShdw>
            </a:effectLst>
            <a:sp3d/>
          </c:spPr>
          <c:invertIfNegative val="0"/>
          <c:cat>
            <c:strRef>
              <c:f>Sheet1!$A$2:$A$8</c:f>
              <c:strCache>
                <c:ptCount val="7"/>
                <c:pt idx="0">
                  <c:v>کابل</c:v>
                </c:pt>
                <c:pt idx="1">
                  <c:v>هرات</c:v>
                </c:pt>
                <c:pt idx="2">
                  <c:v>مزارشریف</c:v>
                </c:pt>
                <c:pt idx="3">
                  <c:v>کندهار</c:v>
                </c:pt>
                <c:pt idx="4">
                  <c:v>جلال آباد</c:v>
                </c:pt>
                <c:pt idx="5">
                  <c:v>کندز</c:v>
                </c:pt>
                <c:pt idx="6">
                  <c:v>مجموع کل</c:v>
                </c:pt>
              </c:strCache>
            </c:strRef>
          </c:cat>
          <c:val>
            <c:numRef>
              <c:f>Sheet1!$C$2:$C$8</c:f>
              <c:numCache>
                <c:formatCode>General</c:formatCode>
                <c:ptCount val="7"/>
              </c:numCache>
            </c:numRef>
          </c:val>
        </c:ser>
        <c:dLbls>
          <c:showLegendKey val="0"/>
          <c:showVal val="0"/>
          <c:showCatName val="0"/>
          <c:showSerName val="0"/>
          <c:showPercent val="0"/>
          <c:showBubbleSize val="0"/>
        </c:dLbls>
        <c:gapWidth val="150"/>
        <c:shape val="box"/>
        <c:axId val="141971328"/>
        <c:axId val="141974464"/>
        <c:axId val="142304480"/>
      </c:bar3DChart>
      <c:catAx>
        <c:axId val="14197132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4464"/>
        <c:crosses val="autoZero"/>
        <c:auto val="1"/>
        <c:lblAlgn val="ctr"/>
        <c:lblOffset val="100"/>
        <c:noMultiLvlLbl val="0"/>
      </c:catAx>
      <c:valAx>
        <c:axId val="141974464"/>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1328"/>
        <c:crosses val="autoZero"/>
        <c:crossBetween val="between"/>
      </c:valAx>
      <c:serAx>
        <c:axId val="142304480"/>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41974464"/>
        <c:crosses val="autoZero"/>
      </c:serAx>
      <c:dTable>
        <c:showHorzBorder val="1"/>
        <c:showVertBorder val="1"/>
        <c:showOutline val="1"/>
        <c:showKeys val="0"/>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t>BOD</a:t>
            </a:r>
            <a:r>
              <a:rPr lang="en-US" baseline="0" dirty="0"/>
              <a:t> and COD Reduction</a:t>
            </a:r>
            <a:endParaRPr lang="en-US" dirty="0"/>
          </a:p>
        </c:rich>
      </c:tx>
      <c:layout>
        <c:manualLayout>
          <c:xMode val="edge"/>
          <c:yMode val="edge"/>
          <c:x val="0.22390021935713078"/>
          <c:y val="2.8673841599377213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view3D>
      <c:rotX val="10"/>
      <c:rotY val="130"/>
      <c:depthPercent val="100"/>
      <c:rAngAx val="0"/>
      <c:perspective val="2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2748184548592041E-2"/>
          <c:y val="9.7045582385181003E-2"/>
          <c:w val="0.91922423841532841"/>
          <c:h val="0.6828666409405092"/>
        </c:manualLayout>
      </c:layout>
      <c:line3DChart>
        <c:grouping val="standard"/>
        <c:varyColors val="0"/>
        <c:ser>
          <c:idx val="0"/>
          <c:order val="0"/>
          <c:tx>
            <c:strRef>
              <c:f>Sheet1!$A$50</c:f>
              <c:strCache>
                <c:ptCount val="1"/>
                <c:pt idx="0">
                  <c:v> COD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Sheet1!$C$5:$F$5</c:f>
              <c:strCache>
                <c:ptCount val="4"/>
                <c:pt idx="0">
                  <c:v>SETTLER</c:v>
                </c:pt>
                <c:pt idx="2">
                  <c:v>ABR</c:v>
                </c:pt>
                <c:pt idx="3">
                  <c:v>AF</c:v>
                </c:pt>
              </c:strCache>
            </c:strRef>
          </c:cat>
          <c:val>
            <c:numRef>
              <c:f>Sheet1!$C$6:$F$6</c:f>
              <c:numCache>
                <c:formatCode>General</c:formatCode>
                <c:ptCount val="4"/>
                <c:pt idx="0">
                  <c:v>800</c:v>
                </c:pt>
                <c:pt idx="1">
                  <c:v>584</c:v>
                </c:pt>
                <c:pt idx="2">
                  <c:v>367</c:v>
                </c:pt>
                <c:pt idx="3">
                  <c:v>127</c:v>
                </c:pt>
              </c:numCache>
            </c:numRef>
          </c:val>
          <c:smooth val="0"/>
          <c:extLst xmlns:c16r2="http://schemas.microsoft.com/office/drawing/2015/06/chart">
            <c:ext xmlns:c16="http://schemas.microsoft.com/office/drawing/2014/chart" uri="{C3380CC4-5D6E-409C-BE32-E72D297353CC}">
              <c16:uniqueId val="{00000000-48C1-4E95-8B88-934F0C4F1477}"/>
            </c:ext>
          </c:extLst>
        </c:ser>
        <c:ser>
          <c:idx val="1"/>
          <c:order val="1"/>
          <c:tx>
            <c:strRef>
              <c:f>Sheet1!$A$51</c:f>
              <c:strCache>
                <c:ptCount val="1"/>
                <c:pt idx="0">
                  <c:v>BOD</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Sheet1!$C$5:$F$5</c:f>
              <c:strCache>
                <c:ptCount val="4"/>
                <c:pt idx="0">
                  <c:v>SETTLER</c:v>
                </c:pt>
                <c:pt idx="2">
                  <c:v>ABR</c:v>
                </c:pt>
                <c:pt idx="3">
                  <c:v>AF</c:v>
                </c:pt>
              </c:strCache>
            </c:strRef>
          </c:cat>
          <c:val>
            <c:numRef>
              <c:f>Sheet1!$C$7:$F$7</c:f>
              <c:numCache>
                <c:formatCode>General</c:formatCode>
                <c:ptCount val="4"/>
                <c:pt idx="0">
                  <c:v>400</c:v>
                </c:pt>
                <c:pt idx="1">
                  <c:v>285</c:v>
                </c:pt>
                <c:pt idx="2">
                  <c:v>173</c:v>
                </c:pt>
                <c:pt idx="3">
                  <c:v>48</c:v>
                </c:pt>
              </c:numCache>
            </c:numRef>
          </c:val>
          <c:smooth val="0"/>
          <c:extLst xmlns:c16r2="http://schemas.microsoft.com/office/drawing/2015/06/chart">
            <c:ext xmlns:c16="http://schemas.microsoft.com/office/drawing/2014/chart" uri="{C3380CC4-5D6E-409C-BE32-E72D297353CC}">
              <c16:uniqueId val="{00000001-48C1-4E95-8B88-934F0C4F1477}"/>
            </c:ext>
          </c:extLst>
        </c:ser>
        <c:dLbls>
          <c:showLegendKey val="0"/>
          <c:showVal val="1"/>
          <c:showCatName val="0"/>
          <c:showSerName val="0"/>
          <c:showPercent val="0"/>
          <c:showBubbleSize val="0"/>
        </c:dLbls>
        <c:gapDepth val="270"/>
        <c:axId val="143124584"/>
        <c:axId val="143118312"/>
        <c:axId val="142305328"/>
      </c:line3DChart>
      <c:catAx>
        <c:axId val="143124584"/>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43118312"/>
        <c:crossesAt val="100"/>
        <c:auto val="1"/>
        <c:lblAlgn val="ctr"/>
        <c:lblOffset val="100"/>
        <c:tickMarkSkip val="1"/>
        <c:noMultiLvlLbl val="0"/>
      </c:catAx>
      <c:valAx>
        <c:axId val="143118312"/>
        <c:scaling>
          <c:orientation val="minMax"/>
          <c:max val="1000"/>
        </c:scaling>
        <c:delete val="0"/>
        <c:axPos val="r"/>
        <c:majorGridlines>
          <c:spPr>
            <a:ln w="9525" cap="flat" cmpd="sng" algn="ctr">
              <a:solidFill>
                <a:schemeClr val="tx2">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43124584"/>
        <c:crosses val="autoZero"/>
        <c:crossBetween val="between"/>
        <c:majorUnit val="100"/>
      </c:valAx>
      <c:serAx>
        <c:axId val="142305328"/>
        <c:scaling>
          <c:orientation val="minMax"/>
        </c:scaling>
        <c:delete val="0"/>
        <c:axPos val="b"/>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43118312"/>
        <c:crossesAt val="100"/>
      </c:serAx>
      <c:spPr>
        <a:noFill/>
        <a:ln>
          <a:noFill/>
        </a:ln>
        <a:effectLst/>
      </c:spPr>
    </c:plotArea>
    <c:legend>
      <c:legendPos val="b"/>
      <c:layout>
        <c:manualLayout>
          <c:xMode val="edge"/>
          <c:yMode val="edge"/>
          <c:x val="8.1271237129779586E-2"/>
          <c:y val="0.85439642819188721"/>
          <c:w val="0.20295786956751255"/>
          <c:h val="7.205934370095208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38100" cap="flat" cmpd="sng" algn="ctr">
      <a:solidFill>
        <a:schemeClr val="tx2">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8.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9.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1.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2.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308">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drawing1.xml><?xml version="1.0" encoding="utf-8"?>
<c:userShapes xmlns:c="http://schemas.openxmlformats.org/drawingml/2006/chart">
  <cdr:relSizeAnchor xmlns:cdr="http://schemas.openxmlformats.org/drawingml/2006/chartDrawing">
    <cdr:from>
      <cdr:x>0.81062</cdr:x>
      <cdr:y>0.7902</cdr:y>
    </cdr:from>
    <cdr:to>
      <cdr:x>0.92521</cdr:x>
      <cdr:y>0.85686</cdr:y>
    </cdr:to>
    <cdr:sp macro="" textlink="">
      <cdr:nvSpPr>
        <cdr:cNvPr id="3" name="Left Arrow 2"/>
        <cdr:cNvSpPr/>
      </cdr:nvSpPr>
      <cdr:spPr>
        <a:xfrm xmlns:a="http://schemas.openxmlformats.org/drawingml/2006/main">
          <a:off x="9036424" y="5419164"/>
          <a:ext cx="1277471" cy="457200"/>
        </a:xfrm>
        <a:prstGeom xmlns:a="http://schemas.openxmlformats.org/drawingml/2006/main" prst="lef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fa-IR" dirty="0" smtClean="0"/>
            <a:t>پوشش کل شبکه</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14788" y="0"/>
            <a:ext cx="3070225" cy="469900"/>
          </a:xfrm>
          <a:prstGeom prst="rect">
            <a:avLst/>
          </a:prstGeom>
        </p:spPr>
        <p:txBody>
          <a:bodyPr vert="horz" lIns="91440" tIns="45720" rIns="91440" bIns="45720" rtlCol="0"/>
          <a:lstStyle>
            <a:lvl1pPr algn="r">
              <a:defRPr sz="1200"/>
            </a:lvl1pPr>
          </a:lstStyle>
          <a:p>
            <a:fld id="{E84976CA-CB78-4C40-9487-DE22F7ACC685}" type="datetimeFigureOut">
              <a:rPr lang="en-US" smtClean="0"/>
              <a:t>7/7/2018</a:t>
            </a:fld>
            <a:endParaRPr lang="en-US"/>
          </a:p>
        </p:txBody>
      </p:sp>
      <p:sp>
        <p:nvSpPr>
          <p:cNvPr id="4" name="Footer Placeholder 3"/>
          <p:cNvSpPr>
            <a:spLocks noGrp="1"/>
          </p:cNvSpPr>
          <p:nvPr>
            <p:ph type="ftr" sz="quarter" idx="2"/>
          </p:nvPr>
        </p:nvSpPr>
        <p:spPr>
          <a:xfrm>
            <a:off x="0" y="8902700"/>
            <a:ext cx="3070225"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14788" y="8902700"/>
            <a:ext cx="3070225" cy="469900"/>
          </a:xfrm>
          <a:prstGeom prst="rect">
            <a:avLst/>
          </a:prstGeom>
        </p:spPr>
        <p:txBody>
          <a:bodyPr vert="horz" lIns="91440" tIns="45720" rIns="91440" bIns="45720" rtlCol="0" anchor="b"/>
          <a:lstStyle>
            <a:lvl1pPr algn="r">
              <a:defRPr sz="1200"/>
            </a:lvl1pPr>
          </a:lstStyle>
          <a:p>
            <a:fld id="{8A4F1E0C-FF97-4579-BDE5-A68FE4A6CDF0}" type="slidenum">
              <a:rPr lang="en-US" smtClean="0"/>
              <a:t>‹#›</a:t>
            </a:fld>
            <a:endParaRPr lang="en-US"/>
          </a:p>
        </p:txBody>
      </p:sp>
    </p:spTree>
    <p:extLst>
      <p:ext uri="{BB962C8B-B14F-4D97-AF65-F5344CB8AC3E}">
        <p14:creationId xmlns:p14="http://schemas.microsoft.com/office/powerpoint/2010/main" val="1189874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70258"/>
          </a:xfrm>
          <a:prstGeom prst="rect">
            <a:avLst/>
          </a:prstGeom>
        </p:spPr>
        <p:txBody>
          <a:bodyPr vert="horz" lIns="94046" tIns="47023" rIns="94046" bIns="47023" rtlCol="0"/>
          <a:lstStyle>
            <a:lvl1pPr algn="l">
              <a:defRPr sz="1200"/>
            </a:lvl1pPr>
          </a:lstStyle>
          <a:p>
            <a:endParaRPr lang="en-US"/>
          </a:p>
        </p:txBody>
      </p:sp>
      <p:sp>
        <p:nvSpPr>
          <p:cNvPr id="3" name="Date Placeholder 2"/>
          <p:cNvSpPr>
            <a:spLocks noGrp="1"/>
          </p:cNvSpPr>
          <p:nvPr>
            <p:ph type="dt" idx="1"/>
          </p:nvPr>
        </p:nvSpPr>
        <p:spPr>
          <a:xfrm>
            <a:off x="4014100" y="0"/>
            <a:ext cx="3070860" cy="470258"/>
          </a:xfrm>
          <a:prstGeom prst="rect">
            <a:avLst/>
          </a:prstGeom>
        </p:spPr>
        <p:txBody>
          <a:bodyPr vert="horz" lIns="94046" tIns="47023" rIns="94046" bIns="47023" rtlCol="0"/>
          <a:lstStyle>
            <a:lvl1pPr algn="r">
              <a:defRPr sz="1200"/>
            </a:lvl1pPr>
          </a:lstStyle>
          <a:p>
            <a:fld id="{219BAC3E-7C06-4740-BC8A-D7E2D1BCE651}" type="datetimeFigureOut">
              <a:rPr lang="en-US" smtClean="0"/>
              <a:t>7/7/2018</a:t>
            </a:fld>
            <a:endParaRPr lang="en-US"/>
          </a:p>
        </p:txBody>
      </p:sp>
      <p:sp>
        <p:nvSpPr>
          <p:cNvPr id="4" name="Slide Image Placeholder 3"/>
          <p:cNvSpPr>
            <a:spLocks noGrp="1" noRot="1" noChangeAspect="1"/>
          </p:cNvSpPr>
          <p:nvPr>
            <p:ph type="sldImg" idx="2"/>
          </p:nvPr>
        </p:nvSpPr>
        <p:spPr>
          <a:xfrm>
            <a:off x="730250" y="1171575"/>
            <a:ext cx="5626100" cy="3163888"/>
          </a:xfrm>
          <a:prstGeom prst="rect">
            <a:avLst/>
          </a:prstGeom>
          <a:noFill/>
          <a:ln w="12700">
            <a:solidFill>
              <a:prstClr val="black"/>
            </a:solidFill>
          </a:ln>
        </p:spPr>
        <p:txBody>
          <a:bodyPr vert="horz" lIns="94046" tIns="47023" rIns="94046" bIns="47023" rtlCol="0" anchor="ctr"/>
          <a:lstStyle/>
          <a:p>
            <a:endParaRPr lang="en-US"/>
          </a:p>
        </p:txBody>
      </p:sp>
      <p:sp>
        <p:nvSpPr>
          <p:cNvPr id="5" name="Notes Placeholder 4"/>
          <p:cNvSpPr>
            <a:spLocks noGrp="1"/>
          </p:cNvSpPr>
          <p:nvPr>
            <p:ph type="body" sz="quarter" idx="3"/>
          </p:nvPr>
        </p:nvSpPr>
        <p:spPr>
          <a:xfrm>
            <a:off x="708660" y="4510564"/>
            <a:ext cx="5669280" cy="3690461"/>
          </a:xfrm>
          <a:prstGeom prst="rect">
            <a:avLst/>
          </a:prstGeom>
        </p:spPr>
        <p:txBody>
          <a:bodyPr vert="horz" lIns="94046" tIns="47023" rIns="94046" bIns="470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70257"/>
          </a:xfrm>
          <a:prstGeom prst="rect">
            <a:avLst/>
          </a:prstGeom>
        </p:spPr>
        <p:txBody>
          <a:bodyPr vert="horz" lIns="94046" tIns="47023" rIns="94046" bIns="47023"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70257"/>
          </a:xfrm>
          <a:prstGeom prst="rect">
            <a:avLst/>
          </a:prstGeom>
        </p:spPr>
        <p:txBody>
          <a:bodyPr vert="horz" lIns="94046" tIns="47023" rIns="94046" bIns="47023" rtlCol="0" anchor="b"/>
          <a:lstStyle>
            <a:lvl1pPr algn="r">
              <a:defRPr sz="1200"/>
            </a:lvl1pPr>
          </a:lstStyle>
          <a:p>
            <a:fld id="{DA8D34E0-E16A-4D69-92C8-C8A0762B0C07}" type="slidenum">
              <a:rPr lang="en-US" smtClean="0"/>
              <a:t>‹#›</a:t>
            </a:fld>
            <a:endParaRPr lang="en-US"/>
          </a:p>
        </p:txBody>
      </p:sp>
    </p:spTree>
    <p:extLst>
      <p:ext uri="{BB962C8B-B14F-4D97-AF65-F5344CB8AC3E}">
        <p14:creationId xmlns:p14="http://schemas.microsoft.com/office/powerpoint/2010/main" val="383063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WELCOME SCREEN </a:t>
            </a:r>
            <a:r>
              <a:rPr lang="id-ID" dirty="0">
                <a:sym typeface="Wingdings" panose="05000000000000000000" pitchFamily="2" charset="2"/>
              </a:rPr>
              <a:t> “All</a:t>
            </a:r>
            <a:r>
              <a:rPr lang="id-ID" baseline="0" dirty="0">
                <a:sym typeface="Wingdings" panose="05000000000000000000" pitchFamily="2" charset="2"/>
              </a:rPr>
              <a:t> Content is editable –and- or you can put your logo on there</a:t>
            </a:r>
            <a:r>
              <a:rPr lang="id-ID" dirty="0">
                <a:sym typeface="Wingdings" panose="05000000000000000000" pitchFamily="2" charset="2"/>
              </a:rPr>
              <a:t>”</a:t>
            </a:r>
            <a:endParaRPr lang="en-ID" dirty="0">
              <a:sym typeface="Wingdings" panose="05000000000000000000" pitchFamily="2" charset="2"/>
            </a:endParaRPr>
          </a:p>
          <a:p>
            <a:endParaRPr lang="en-ID" dirty="0">
              <a:sym typeface="Wingdings" panose="05000000000000000000" pitchFamily="2" charset="2"/>
            </a:endParaRPr>
          </a:p>
          <a:p>
            <a:r>
              <a:rPr lang="en-US" sz="1600" b="1" dirty="0"/>
              <a:t>Please Read this Notice Before you start working with this Template</a:t>
            </a:r>
          </a:p>
          <a:p>
            <a:endParaRPr lang="en-US" b="1" baseline="0" dirty="0"/>
          </a:p>
          <a:p>
            <a:r>
              <a:rPr lang="en-US" dirty="0"/>
              <a:t>Please </a:t>
            </a:r>
            <a:r>
              <a:rPr lang="en-US" b="1" dirty="0"/>
              <a:t>Install the following Fonts </a:t>
            </a:r>
            <a:r>
              <a:rPr lang="en-US" dirty="0"/>
              <a:t>and/or make sure its already available on your system.</a:t>
            </a:r>
          </a:p>
          <a:p>
            <a:endParaRPr lang="en-US" dirty="0"/>
          </a:p>
          <a:p>
            <a:r>
              <a:rPr lang="en-US" b="1" dirty="0"/>
              <a:t>Open  Sans Family</a:t>
            </a:r>
          </a:p>
          <a:p>
            <a:r>
              <a:rPr lang="en-US" b="1" dirty="0"/>
              <a:t>Available @ fontsquirell.com</a:t>
            </a:r>
          </a:p>
          <a:p>
            <a:endParaRPr lang="en-US" b="1" dirty="0"/>
          </a:p>
          <a:p>
            <a:r>
              <a:rPr lang="en-US" b="1" dirty="0" err="1"/>
              <a:t>Callibri</a:t>
            </a:r>
            <a:endParaRPr lang="en-US" b="1" dirty="0"/>
          </a:p>
          <a:p>
            <a:r>
              <a:rPr lang="en-US" b="1" dirty="0"/>
              <a:t>Microsoft &amp; Office System Font</a:t>
            </a:r>
          </a:p>
          <a:p>
            <a:endParaRPr lang="en-ID" dirty="0">
              <a:sym typeface="Wingdings" panose="05000000000000000000" pitchFamily="2" charset="2"/>
            </a:endParaRPr>
          </a:p>
          <a:p>
            <a:endParaRPr lang="en-ID" dirty="0">
              <a:sym typeface="Wingdings" panose="05000000000000000000" pitchFamily="2" charset="2"/>
            </a:endParaRPr>
          </a:p>
          <a:p>
            <a:endParaRPr lang="id-ID" dirty="0"/>
          </a:p>
        </p:txBody>
      </p:sp>
      <p:sp>
        <p:nvSpPr>
          <p:cNvPr id="4" name="Slide Number Placeholder 3"/>
          <p:cNvSpPr>
            <a:spLocks noGrp="1"/>
          </p:cNvSpPr>
          <p:nvPr>
            <p:ph type="sldNum" sz="quarter" idx="10"/>
          </p:nvPr>
        </p:nvSpPr>
        <p:spPr/>
        <p:txBody>
          <a:bodyPr/>
          <a:lstStyle/>
          <a:p>
            <a:fld id="{02C4C06F-1732-4219-9546-4DB3F1409D7A}" type="slidenum">
              <a:rPr lang="id-ID" smtClean="0"/>
              <a:t>1</a:t>
            </a:fld>
            <a:endParaRPr lang="id-ID"/>
          </a:p>
        </p:txBody>
      </p:sp>
    </p:spTree>
    <p:extLst>
      <p:ext uri="{BB962C8B-B14F-4D97-AF65-F5344CB8AC3E}">
        <p14:creationId xmlns:p14="http://schemas.microsoft.com/office/powerpoint/2010/main" val="3523283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0" y="200177"/>
            <a:ext cx="12192000" cy="775778"/>
          </a:xfrm>
          <a:prstGeom prst="rect">
            <a:avLst/>
          </a:prstGeom>
        </p:spPr>
        <p:txBody>
          <a:bodyPr vert="horz" lIns="91440" tIns="45720" rIns="91440" bIns="45720" rtlCol="0" anchor="ctr">
            <a:normAutofit/>
          </a:bodyPr>
          <a:lstStyle>
            <a:lvl1pPr algn="ctr">
              <a:defRPr sz="4800" b="1">
                <a:solidFill>
                  <a:schemeClr val="tx1">
                    <a:lumMod val="65000"/>
                    <a:lumOff val="35000"/>
                  </a:schemeClr>
                </a:solidFill>
              </a:defRPr>
            </a:lvl1pPr>
          </a:lstStyle>
          <a:p>
            <a:r>
              <a:rPr lang="en-US" dirty="0"/>
              <a:t>Click to edit Master title style</a:t>
            </a:r>
          </a:p>
        </p:txBody>
      </p:sp>
      <p:sp>
        <p:nvSpPr>
          <p:cNvPr id="8" name="Rectangle 6">
            <a:extLst>
              <a:ext uri="{FF2B5EF4-FFF2-40B4-BE49-F238E27FC236}">
                <a16:creationId xmlns:a16="http://schemas.microsoft.com/office/drawing/2014/main" xmlns="" id="{55674156-3125-48CE-B7AD-16F5FF6CA05A}"/>
              </a:ext>
            </a:extLst>
          </p:cNvPr>
          <p:cNvSpPr/>
          <p:nvPr userDrawn="1"/>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xmlns="" id="{BEA53C6E-B822-48C1-AE43-123E9E431F64}"/>
              </a:ext>
            </a:extLst>
          </p:cNvPr>
          <p:cNvSpPr>
            <a:spLocks noGrp="1"/>
          </p:cNvSpPr>
          <p:nvPr>
            <p:ph type="body" sz="quarter" idx="41" hasCustomPrompt="1"/>
          </p:nvPr>
        </p:nvSpPr>
        <p:spPr>
          <a:xfrm>
            <a:off x="0" y="1005381"/>
            <a:ext cx="12192000" cy="419379"/>
          </a:xfrm>
          <a:prstGeom prst="rect">
            <a:avLst/>
          </a:prstGeom>
        </p:spPr>
        <p:txBody>
          <a:bodyPr anchor="ctr"/>
          <a:lstStyle>
            <a:lvl1pPr marL="0" marR="0" indent="0" algn="ctr" defTabSz="914400"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1219917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Pattern-2">
    <p:bg>
      <p:bgPr>
        <a:solidFill>
          <a:schemeClr val="bg1"/>
        </a:solidFill>
        <a:effectLst/>
      </p:bgPr>
    </p:bg>
    <p:spTree>
      <p:nvGrpSpPr>
        <p:cNvPr id="1" name=""/>
        <p:cNvGrpSpPr/>
        <p:nvPr/>
      </p:nvGrpSpPr>
      <p:grpSpPr>
        <a:xfrm>
          <a:off x="0" y="0"/>
          <a:ext cx="0" cy="0"/>
          <a:chOff x="0" y="0"/>
          <a:chExt cx="0" cy="0"/>
        </a:xfrm>
      </p:grpSpPr>
      <p:sp>
        <p:nvSpPr>
          <p:cNvPr id="498" name="Rectangle 497"/>
          <p:cNvSpPr/>
          <p:nvPr userDrawn="1"/>
        </p:nvSpPr>
        <p:spPr>
          <a:xfrm rot="1542117">
            <a:off x="1661982" y="2068011"/>
            <a:ext cx="3039124" cy="3039124"/>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544" name="Freeform 543"/>
          <p:cNvSpPr/>
          <p:nvPr userDrawn="1"/>
        </p:nvSpPr>
        <p:spPr>
          <a:xfrm>
            <a:off x="441963" y="-6447"/>
            <a:ext cx="4056476" cy="3590763"/>
          </a:xfrm>
          <a:custGeom>
            <a:avLst/>
            <a:gdLst>
              <a:gd name="connsiteX0" fmla="*/ 820413 w 3042357"/>
              <a:gd name="connsiteY0" fmla="*/ 0 h 2693072"/>
              <a:gd name="connsiteX1" fmla="*/ 1714225 w 3042357"/>
              <a:gd name="connsiteY1" fmla="*/ 0 h 2693072"/>
              <a:gd name="connsiteX2" fmla="*/ 3042357 w 3042357"/>
              <a:gd name="connsiteY2" fmla="*/ 639242 h 2693072"/>
              <a:gd name="connsiteX3" fmla="*/ 2053830 w 3042357"/>
              <a:gd name="connsiteY3" fmla="*/ 2693072 h 2693072"/>
              <a:gd name="connsiteX4" fmla="*/ 0 w 3042357"/>
              <a:gd name="connsiteY4" fmla="*/ 1704545 h 2693072"/>
              <a:gd name="connsiteX5" fmla="*/ 820413 w 3042357"/>
              <a:gd name="connsiteY5" fmla="*/ 0 h 269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2357" h="2693072">
                <a:moveTo>
                  <a:pt x="820413" y="0"/>
                </a:moveTo>
                <a:lnTo>
                  <a:pt x="1714225" y="0"/>
                </a:lnTo>
                <a:lnTo>
                  <a:pt x="3042357" y="639242"/>
                </a:lnTo>
                <a:lnTo>
                  <a:pt x="2053830" y="2693072"/>
                </a:lnTo>
                <a:lnTo>
                  <a:pt x="0" y="1704545"/>
                </a:lnTo>
                <a:lnTo>
                  <a:pt x="820413"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594" name="Freeform 593"/>
          <p:cNvSpPr/>
          <p:nvPr userDrawn="1"/>
        </p:nvSpPr>
        <p:spPr>
          <a:xfrm>
            <a:off x="-3" y="2266987"/>
            <a:ext cx="3188824" cy="4056477"/>
          </a:xfrm>
          <a:custGeom>
            <a:avLst/>
            <a:gdLst>
              <a:gd name="connsiteX0" fmla="*/ 337788 w 2391618"/>
              <a:gd name="connsiteY0" fmla="*/ 0 h 3042358"/>
              <a:gd name="connsiteX1" fmla="*/ 2391618 w 2391618"/>
              <a:gd name="connsiteY1" fmla="*/ 988527 h 3042358"/>
              <a:gd name="connsiteX2" fmla="*/ 1403091 w 2391618"/>
              <a:gd name="connsiteY2" fmla="*/ 3042358 h 3042358"/>
              <a:gd name="connsiteX3" fmla="*/ 0 w 2391618"/>
              <a:gd name="connsiteY3" fmla="*/ 2367037 h 3042358"/>
              <a:gd name="connsiteX4" fmla="*/ 0 w 2391618"/>
              <a:gd name="connsiteY4" fmla="*/ 701811 h 3042358"/>
              <a:gd name="connsiteX5" fmla="*/ 337788 w 2391618"/>
              <a:gd name="connsiteY5" fmla="*/ 0 h 304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1618" h="3042358">
                <a:moveTo>
                  <a:pt x="337788" y="0"/>
                </a:moveTo>
                <a:lnTo>
                  <a:pt x="2391618" y="988527"/>
                </a:lnTo>
                <a:lnTo>
                  <a:pt x="1403091" y="3042358"/>
                </a:lnTo>
                <a:lnTo>
                  <a:pt x="0" y="2367037"/>
                </a:lnTo>
                <a:lnTo>
                  <a:pt x="0" y="701811"/>
                </a:lnTo>
                <a:lnTo>
                  <a:pt x="337788"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551" name="Freeform 550"/>
          <p:cNvSpPr/>
          <p:nvPr userDrawn="1"/>
        </p:nvSpPr>
        <p:spPr>
          <a:xfrm>
            <a:off x="-1" y="361095"/>
            <a:ext cx="2477481" cy="3930875"/>
          </a:xfrm>
          <a:custGeom>
            <a:avLst/>
            <a:gdLst>
              <a:gd name="connsiteX0" fmla="*/ 0 w 1858111"/>
              <a:gd name="connsiteY0" fmla="*/ 0 h 2948156"/>
              <a:gd name="connsiteX1" fmla="*/ 1858111 w 1858111"/>
              <a:gd name="connsiteY1" fmla="*/ 894326 h 2948156"/>
              <a:gd name="connsiteX2" fmla="*/ 869584 w 1858111"/>
              <a:gd name="connsiteY2" fmla="*/ 2948156 h 2948156"/>
              <a:gd name="connsiteX3" fmla="*/ 0 w 1858111"/>
              <a:gd name="connsiteY3" fmla="*/ 2529617 h 2948156"/>
              <a:gd name="connsiteX4" fmla="*/ 0 w 1858111"/>
              <a:gd name="connsiteY4" fmla="*/ 0 h 2948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8111" h="2948156">
                <a:moveTo>
                  <a:pt x="0" y="0"/>
                </a:moveTo>
                <a:lnTo>
                  <a:pt x="1858111" y="894326"/>
                </a:lnTo>
                <a:lnTo>
                  <a:pt x="869584" y="2948156"/>
                </a:lnTo>
                <a:lnTo>
                  <a:pt x="0" y="2529617"/>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557" name="Freeform 556"/>
          <p:cNvSpPr/>
          <p:nvPr userDrawn="1"/>
        </p:nvSpPr>
        <p:spPr>
          <a:xfrm>
            <a:off x="-1" y="2065415"/>
            <a:ext cx="444264" cy="1136861"/>
          </a:xfrm>
          <a:custGeom>
            <a:avLst/>
            <a:gdLst>
              <a:gd name="connsiteX0" fmla="*/ 0 w 333198"/>
              <a:gd name="connsiteY0" fmla="*/ 0 h 852646"/>
              <a:gd name="connsiteX1" fmla="*/ 333198 w 333198"/>
              <a:gd name="connsiteY1" fmla="*/ 160371 h 852646"/>
              <a:gd name="connsiteX2" fmla="*/ 0 w 333198"/>
              <a:gd name="connsiteY2" fmla="*/ 852646 h 852646"/>
              <a:gd name="connsiteX3" fmla="*/ 0 w 333198"/>
              <a:gd name="connsiteY3" fmla="*/ 0 h 852646"/>
            </a:gdLst>
            <a:ahLst/>
            <a:cxnLst>
              <a:cxn ang="0">
                <a:pos x="connsiteX0" y="connsiteY0"/>
              </a:cxn>
              <a:cxn ang="0">
                <a:pos x="connsiteX1" y="connsiteY1"/>
              </a:cxn>
              <a:cxn ang="0">
                <a:pos x="connsiteX2" y="connsiteY2"/>
              </a:cxn>
              <a:cxn ang="0">
                <a:pos x="connsiteX3" y="connsiteY3"/>
              </a:cxn>
            </a:cxnLst>
            <a:rect l="l" t="t" r="r" b="b"/>
            <a:pathLst>
              <a:path w="333198" h="852646">
                <a:moveTo>
                  <a:pt x="0" y="0"/>
                </a:moveTo>
                <a:lnTo>
                  <a:pt x="333198" y="160371"/>
                </a:lnTo>
                <a:lnTo>
                  <a:pt x="0" y="852646"/>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563" name="Freeform 562"/>
          <p:cNvSpPr/>
          <p:nvPr userDrawn="1"/>
        </p:nvSpPr>
        <p:spPr>
          <a:xfrm>
            <a:off x="-1" y="2054442"/>
            <a:ext cx="436905" cy="1118031"/>
          </a:xfrm>
          <a:custGeom>
            <a:avLst/>
            <a:gdLst>
              <a:gd name="connsiteX0" fmla="*/ 0 w 327679"/>
              <a:gd name="connsiteY0" fmla="*/ 0 h 838523"/>
              <a:gd name="connsiteX1" fmla="*/ 327679 w 327679"/>
              <a:gd name="connsiteY1" fmla="*/ 157715 h 838523"/>
              <a:gd name="connsiteX2" fmla="*/ 0 w 327679"/>
              <a:gd name="connsiteY2" fmla="*/ 838523 h 838523"/>
              <a:gd name="connsiteX3" fmla="*/ 0 w 327679"/>
              <a:gd name="connsiteY3" fmla="*/ 0 h 838523"/>
            </a:gdLst>
            <a:ahLst/>
            <a:cxnLst>
              <a:cxn ang="0">
                <a:pos x="connsiteX0" y="connsiteY0"/>
              </a:cxn>
              <a:cxn ang="0">
                <a:pos x="connsiteX1" y="connsiteY1"/>
              </a:cxn>
              <a:cxn ang="0">
                <a:pos x="connsiteX2" y="connsiteY2"/>
              </a:cxn>
              <a:cxn ang="0">
                <a:pos x="connsiteX3" y="connsiteY3"/>
              </a:cxn>
            </a:cxnLst>
            <a:rect l="l" t="t" r="r" b="b"/>
            <a:pathLst>
              <a:path w="327679" h="838523">
                <a:moveTo>
                  <a:pt x="0" y="0"/>
                </a:moveTo>
                <a:lnTo>
                  <a:pt x="327679" y="157715"/>
                </a:lnTo>
                <a:lnTo>
                  <a:pt x="0" y="838523"/>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581" name="Freeform 580"/>
          <p:cNvSpPr/>
          <p:nvPr userDrawn="1"/>
        </p:nvSpPr>
        <p:spPr>
          <a:xfrm>
            <a:off x="-1" y="3737369"/>
            <a:ext cx="1156132" cy="2958515"/>
          </a:xfrm>
          <a:custGeom>
            <a:avLst/>
            <a:gdLst>
              <a:gd name="connsiteX0" fmla="*/ 0 w 867099"/>
              <a:gd name="connsiteY0" fmla="*/ 0 h 2218886"/>
              <a:gd name="connsiteX1" fmla="*/ 867099 w 867099"/>
              <a:gd name="connsiteY1" fmla="*/ 417342 h 2218886"/>
              <a:gd name="connsiteX2" fmla="*/ 0 w 867099"/>
              <a:gd name="connsiteY2" fmla="*/ 2218886 h 2218886"/>
              <a:gd name="connsiteX3" fmla="*/ 0 w 867099"/>
              <a:gd name="connsiteY3" fmla="*/ 0 h 2218886"/>
            </a:gdLst>
            <a:ahLst/>
            <a:cxnLst>
              <a:cxn ang="0">
                <a:pos x="connsiteX0" y="connsiteY0"/>
              </a:cxn>
              <a:cxn ang="0">
                <a:pos x="connsiteX1" y="connsiteY1"/>
              </a:cxn>
              <a:cxn ang="0">
                <a:pos x="connsiteX2" y="connsiteY2"/>
              </a:cxn>
              <a:cxn ang="0">
                <a:pos x="connsiteX3" y="connsiteY3"/>
              </a:cxn>
            </a:cxnLst>
            <a:rect l="l" t="t" r="r" b="b"/>
            <a:pathLst>
              <a:path w="867099" h="2218886">
                <a:moveTo>
                  <a:pt x="0" y="0"/>
                </a:moveTo>
                <a:lnTo>
                  <a:pt x="867099" y="417342"/>
                </a:lnTo>
                <a:lnTo>
                  <a:pt x="0" y="2218886"/>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589" name="Freeform 588"/>
          <p:cNvSpPr/>
          <p:nvPr userDrawn="1"/>
        </p:nvSpPr>
        <p:spPr>
          <a:xfrm>
            <a:off x="-3" y="2271850"/>
            <a:ext cx="3174936" cy="4056477"/>
          </a:xfrm>
          <a:custGeom>
            <a:avLst/>
            <a:gdLst>
              <a:gd name="connsiteX0" fmla="*/ 327372 w 2381202"/>
              <a:gd name="connsiteY0" fmla="*/ 0 h 3042358"/>
              <a:gd name="connsiteX1" fmla="*/ 2381202 w 2381202"/>
              <a:gd name="connsiteY1" fmla="*/ 988527 h 3042358"/>
              <a:gd name="connsiteX2" fmla="*/ 1392675 w 2381202"/>
              <a:gd name="connsiteY2" fmla="*/ 3042358 h 3042358"/>
              <a:gd name="connsiteX3" fmla="*/ 0 w 2381202"/>
              <a:gd name="connsiteY3" fmla="*/ 2372050 h 3042358"/>
              <a:gd name="connsiteX4" fmla="*/ 0 w 2381202"/>
              <a:gd name="connsiteY4" fmla="*/ 680170 h 3042358"/>
              <a:gd name="connsiteX5" fmla="*/ 327372 w 2381202"/>
              <a:gd name="connsiteY5" fmla="*/ 0 h 304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02" h="3042358">
                <a:moveTo>
                  <a:pt x="327372" y="0"/>
                </a:moveTo>
                <a:lnTo>
                  <a:pt x="2381202" y="988527"/>
                </a:lnTo>
                <a:lnTo>
                  <a:pt x="1392675" y="3042358"/>
                </a:lnTo>
                <a:lnTo>
                  <a:pt x="0" y="2372050"/>
                </a:lnTo>
                <a:lnTo>
                  <a:pt x="0" y="680170"/>
                </a:lnTo>
                <a:lnTo>
                  <a:pt x="327372"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599" name="Freeform 598"/>
          <p:cNvSpPr/>
          <p:nvPr userDrawn="1"/>
        </p:nvSpPr>
        <p:spPr>
          <a:xfrm>
            <a:off x="-3" y="-2030"/>
            <a:ext cx="1534643" cy="2278337"/>
          </a:xfrm>
          <a:custGeom>
            <a:avLst/>
            <a:gdLst>
              <a:gd name="connsiteX0" fmla="*/ 0 w 1150982"/>
              <a:gd name="connsiteY0" fmla="*/ 0 h 1708753"/>
              <a:gd name="connsiteX1" fmla="*/ 1150982 w 1150982"/>
              <a:gd name="connsiteY1" fmla="*/ 0 h 1708753"/>
              <a:gd name="connsiteX2" fmla="*/ 328544 w 1150982"/>
              <a:gd name="connsiteY2" fmla="*/ 1708753 h 1708753"/>
              <a:gd name="connsiteX3" fmla="*/ 0 w 1150982"/>
              <a:gd name="connsiteY3" fmla="*/ 1550622 h 1708753"/>
              <a:gd name="connsiteX4" fmla="*/ 0 w 1150982"/>
              <a:gd name="connsiteY4" fmla="*/ 0 h 1708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0982" h="1708753">
                <a:moveTo>
                  <a:pt x="0" y="0"/>
                </a:moveTo>
                <a:lnTo>
                  <a:pt x="1150982" y="0"/>
                </a:lnTo>
                <a:lnTo>
                  <a:pt x="328544" y="1708753"/>
                </a:lnTo>
                <a:lnTo>
                  <a:pt x="0" y="1550622"/>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05" name="Freeform 604"/>
          <p:cNvSpPr/>
          <p:nvPr userDrawn="1"/>
        </p:nvSpPr>
        <p:spPr>
          <a:xfrm>
            <a:off x="-3" y="-2031"/>
            <a:ext cx="1546192" cy="2273475"/>
          </a:xfrm>
          <a:custGeom>
            <a:avLst/>
            <a:gdLst>
              <a:gd name="connsiteX0" fmla="*/ 0 w 1159644"/>
              <a:gd name="connsiteY0" fmla="*/ 0 h 1705106"/>
              <a:gd name="connsiteX1" fmla="*/ 1159644 w 1159644"/>
              <a:gd name="connsiteY1" fmla="*/ 0 h 1705106"/>
              <a:gd name="connsiteX2" fmla="*/ 338961 w 1159644"/>
              <a:gd name="connsiteY2" fmla="*/ 1705106 h 1705106"/>
              <a:gd name="connsiteX3" fmla="*/ 0 w 1159644"/>
              <a:gd name="connsiteY3" fmla="*/ 1541961 h 1705106"/>
              <a:gd name="connsiteX4" fmla="*/ 0 w 1159644"/>
              <a:gd name="connsiteY4" fmla="*/ 0 h 170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9644" h="1705106">
                <a:moveTo>
                  <a:pt x="0" y="0"/>
                </a:moveTo>
                <a:lnTo>
                  <a:pt x="1159644" y="0"/>
                </a:lnTo>
                <a:lnTo>
                  <a:pt x="338961" y="1705106"/>
                </a:lnTo>
                <a:lnTo>
                  <a:pt x="0" y="1541961"/>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11" name="Freeform 610"/>
          <p:cNvSpPr/>
          <p:nvPr userDrawn="1"/>
        </p:nvSpPr>
        <p:spPr>
          <a:xfrm>
            <a:off x="1" y="-2030"/>
            <a:ext cx="3226548" cy="1565823"/>
          </a:xfrm>
          <a:custGeom>
            <a:avLst/>
            <a:gdLst>
              <a:gd name="connsiteX0" fmla="*/ 0 w 2419911"/>
              <a:gd name="connsiteY0" fmla="*/ 0 h 1174367"/>
              <a:gd name="connsiteX1" fmla="*/ 2419911 w 2419911"/>
              <a:gd name="connsiteY1" fmla="*/ 0 h 1174367"/>
              <a:gd name="connsiteX2" fmla="*/ 1854677 w 2419911"/>
              <a:gd name="connsiteY2" fmla="*/ 1174367 h 1174367"/>
              <a:gd name="connsiteX3" fmla="*/ 0 w 2419911"/>
              <a:gd name="connsiteY3" fmla="*/ 281694 h 1174367"/>
              <a:gd name="connsiteX4" fmla="*/ 0 w 2419911"/>
              <a:gd name="connsiteY4" fmla="*/ 0 h 1174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911" h="1174367">
                <a:moveTo>
                  <a:pt x="0" y="0"/>
                </a:moveTo>
                <a:lnTo>
                  <a:pt x="2419911" y="0"/>
                </a:lnTo>
                <a:lnTo>
                  <a:pt x="1854677" y="1174367"/>
                </a:lnTo>
                <a:lnTo>
                  <a:pt x="0" y="281694"/>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62" name="Freeform 661"/>
          <p:cNvSpPr/>
          <p:nvPr userDrawn="1"/>
        </p:nvSpPr>
        <p:spPr>
          <a:xfrm>
            <a:off x="1604391" y="6312496"/>
            <a:ext cx="1395931" cy="545504"/>
          </a:xfrm>
          <a:custGeom>
            <a:avLst/>
            <a:gdLst>
              <a:gd name="connsiteX0" fmla="*/ 196917 w 1046948"/>
              <a:gd name="connsiteY0" fmla="*/ 0 h 409128"/>
              <a:gd name="connsiteX1" fmla="*/ 1046948 w 1046948"/>
              <a:gd name="connsiteY1" fmla="*/ 409128 h 409128"/>
              <a:gd name="connsiteX2" fmla="*/ 0 w 1046948"/>
              <a:gd name="connsiteY2" fmla="*/ 409128 h 409128"/>
              <a:gd name="connsiteX3" fmla="*/ 196917 w 1046948"/>
              <a:gd name="connsiteY3" fmla="*/ 0 h 409128"/>
            </a:gdLst>
            <a:ahLst/>
            <a:cxnLst>
              <a:cxn ang="0">
                <a:pos x="connsiteX0" y="connsiteY0"/>
              </a:cxn>
              <a:cxn ang="0">
                <a:pos x="connsiteX1" y="connsiteY1"/>
              </a:cxn>
              <a:cxn ang="0">
                <a:pos x="connsiteX2" y="connsiteY2"/>
              </a:cxn>
              <a:cxn ang="0">
                <a:pos x="connsiteX3" y="connsiteY3"/>
              </a:cxn>
            </a:cxnLst>
            <a:rect l="l" t="t" r="r" b="b"/>
            <a:pathLst>
              <a:path w="1046948" h="409128">
                <a:moveTo>
                  <a:pt x="196917" y="0"/>
                </a:moveTo>
                <a:lnTo>
                  <a:pt x="1046948" y="409128"/>
                </a:lnTo>
                <a:lnTo>
                  <a:pt x="0" y="409128"/>
                </a:lnTo>
                <a:lnTo>
                  <a:pt x="196917"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38" name="Freeform 637"/>
          <p:cNvSpPr/>
          <p:nvPr userDrawn="1"/>
        </p:nvSpPr>
        <p:spPr>
          <a:xfrm>
            <a:off x="-2" y="4291971"/>
            <a:ext cx="3897887" cy="2566029"/>
          </a:xfrm>
          <a:custGeom>
            <a:avLst/>
            <a:gdLst>
              <a:gd name="connsiteX0" fmla="*/ 869585 w 2923415"/>
              <a:gd name="connsiteY0" fmla="*/ 0 h 1924522"/>
              <a:gd name="connsiteX1" fmla="*/ 2923415 w 2923415"/>
              <a:gd name="connsiteY1" fmla="*/ 988528 h 1924522"/>
              <a:gd name="connsiteX2" fmla="*/ 2472913 w 2923415"/>
              <a:gd name="connsiteY2" fmla="*/ 1924522 h 1924522"/>
              <a:gd name="connsiteX3" fmla="*/ 0 w 2923415"/>
              <a:gd name="connsiteY3" fmla="*/ 1924522 h 1924522"/>
              <a:gd name="connsiteX4" fmla="*/ 0 w 2923415"/>
              <a:gd name="connsiteY4" fmla="*/ 1806708 h 1924522"/>
              <a:gd name="connsiteX5" fmla="*/ 869585 w 2923415"/>
              <a:gd name="connsiteY5" fmla="*/ 0 h 192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3415" h="1924522">
                <a:moveTo>
                  <a:pt x="869585" y="0"/>
                </a:moveTo>
                <a:lnTo>
                  <a:pt x="2923415" y="988528"/>
                </a:lnTo>
                <a:lnTo>
                  <a:pt x="2472913" y="1924522"/>
                </a:lnTo>
                <a:lnTo>
                  <a:pt x="0" y="1924522"/>
                </a:lnTo>
                <a:lnTo>
                  <a:pt x="0" y="1806708"/>
                </a:lnTo>
                <a:lnTo>
                  <a:pt x="869585"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33" name="Freeform 632"/>
          <p:cNvSpPr/>
          <p:nvPr userDrawn="1"/>
        </p:nvSpPr>
        <p:spPr>
          <a:xfrm>
            <a:off x="-3" y="5427480"/>
            <a:ext cx="1857309" cy="1430521"/>
          </a:xfrm>
          <a:custGeom>
            <a:avLst/>
            <a:gdLst>
              <a:gd name="connsiteX0" fmla="*/ 0 w 1392982"/>
              <a:gd name="connsiteY0" fmla="*/ 0 h 1072891"/>
              <a:gd name="connsiteX1" fmla="*/ 1392982 w 1392982"/>
              <a:gd name="connsiteY1" fmla="*/ 670455 h 1072891"/>
              <a:gd name="connsiteX2" fmla="*/ 1199286 w 1392982"/>
              <a:gd name="connsiteY2" fmla="*/ 1072891 h 1072891"/>
              <a:gd name="connsiteX3" fmla="*/ 0 w 1392982"/>
              <a:gd name="connsiteY3" fmla="*/ 1072891 h 1072891"/>
              <a:gd name="connsiteX4" fmla="*/ 0 w 1392982"/>
              <a:gd name="connsiteY4" fmla="*/ 0 h 107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2982" h="1072891">
                <a:moveTo>
                  <a:pt x="0" y="0"/>
                </a:moveTo>
                <a:lnTo>
                  <a:pt x="1392982" y="670455"/>
                </a:lnTo>
                <a:lnTo>
                  <a:pt x="1199286" y="1072891"/>
                </a:lnTo>
                <a:lnTo>
                  <a:pt x="0" y="1072891"/>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28" name="Freeform 627"/>
          <p:cNvSpPr/>
          <p:nvPr userDrawn="1"/>
        </p:nvSpPr>
        <p:spPr>
          <a:xfrm>
            <a:off x="-3" y="5427267"/>
            <a:ext cx="1857309" cy="1430733"/>
          </a:xfrm>
          <a:custGeom>
            <a:avLst/>
            <a:gdLst>
              <a:gd name="connsiteX0" fmla="*/ 0 w 1392982"/>
              <a:gd name="connsiteY0" fmla="*/ 0 h 1073050"/>
              <a:gd name="connsiteX1" fmla="*/ 1392982 w 1392982"/>
              <a:gd name="connsiteY1" fmla="*/ 670455 h 1073050"/>
              <a:gd name="connsiteX2" fmla="*/ 1199209 w 1392982"/>
              <a:gd name="connsiteY2" fmla="*/ 1073050 h 1073050"/>
              <a:gd name="connsiteX3" fmla="*/ 0 w 1392982"/>
              <a:gd name="connsiteY3" fmla="*/ 1073050 h 1073050"/>
              <a:gd name="connsiteX4" fmla="*/ 0 w 1392982"/>
              <a:gd name="connsiteY4" fmla="*/ 0 h 107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2982" h="1073050">
                <a:moveTo>
                  <a:pt x="0" y="0"/>
                </a:moveTo>
                <a:lnTo>
                  <a:pt x="1392982" y="670455"/>
                </a:lnTo>
                <a:lnTo>
                  <a:pt x="1199209" y="1073050"/>
                </a:lnTo>
                <a:lnTo>
                  <a:pt x="0" y="1073050"/>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51" name="Freeform 650"/>
          <p:cNvSpPr/>
          <p:nvPr userDrawn="1"/>
        </p:nvSpPr>
        <p:spPr>
          <a:xfrm>
            <a:off x="1862367" y="3584320"/>
            <a:ext cx="4056477" cy="3273681"/>
          </a:xfrm>
          <a:custGeom>
            <a:avLst/>
            <a:gdLst>
              <a:gd name="connsiteX0" fmla="*/ 988527 w 3042358"/>
              <a:gd name="connsiteY0" fmla="*/ 0 h 2455261"/>
              <a:gd name="connsiteX1" fmla="*/ 3042358 w 3042358"/>
              <a:gd name="connsiteY1" fmla="*/ 988527 h 2455261"/>
              <a:gd name="connsiteX2" fmla="*/ 2336405 w 3042358"/>
              <a:gd name="connsiteY2" fmla="*/ 2455261 h 2455261"/>
              <a:gd name="connsiteX3" fmla="*/ 834039 w 3042358"/>
              <a:gd name="connsiteY3" fmla="*/ 2455261 h 2455261"/>
              <a:gd name="connsiteX4" fmla="*/ 0 w 3042358"/>
              <a:gd name="connsiteY4" fmla="*/ 2053830 h 2455261"/>
              <a:gd name="connsiteX5" fmla="*/ 988527 w 3042358"/>
              <a:gd name="connsiteY5" fmla="*/ 0 h 245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2358" h="2455261">
                <a:moveTo>
                  <a:pt x="988527" y="0"/>
                </a:moveTo>
                <a:lnTo>
                  <a:pt x="3042358" y="988527"/>
                </a:lnTo>
                <a:lnTo>
                  <a:pt x="2336405" y="2455261"/>
                </a:lnTo>
                <a:lnTo>
                  <a:pt x="834039" y="2455261"/>
                </a:lnTo>
                <a:lnTo>
                  <a:pt x="0" y="2053830"/>
                </a:lnTo>
                <a:lnTo>
                  <a:pt x="988527"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45" name="Freeform 644"/>
          <p:cNvSpPr/>
          <p:nvPr userDrawn="1"/>
        </p:nvSpPr>
        <p:spPr>
          <a:xfrm>
            <a:off x="3284751" y="5604845"/>
            <a:ext cx="3206795" cy="1253156"/>
          </a:xfrm>
          <a:custGeom>
            <a:avLst/>
            <a:gdLst>
              <a:gd name="connsiteX0" fmla="*/ 452366 w 2405096"/>
              <a:gd name="connsiteY0" fmla="*/ 0 h 939867"/>
              <a:gd name="connsiteX1" fmla="*/ 2405096 w 2405096"/>
              <a:gd name="connsiteY1" fmla="*/ 939867 h 939867"/>
              <a:gd name="connsiteX2" fmla="*/ 0 w 2405096"/>
              <a:gd name="connsiteY2" fmla="*/ 939867 h 939867"/>
              <a:gd name="connsiteX3" fmla="*/ 452366 w 2405096"/>
              <a:gd name="connsiteY3" fmla="*/ 0 h 939867"/>
            </a:gdLst>
            <a:ahLst/>
            <a:cxnLst>
              <a:cxn ang="0">
                <a:pos x="connsiteX0" y="connsiteY0"/>
              </a:cxn>
              <a:cxn ang="0">
                <a:pos x="connsiteX1" y="connsiteY1"/>
              </a:cxn>
              <a:cxn ang="0">
                <a:pos x="connsiteX2" y="connsiteY2"/>
              </a:cxn>
              <a:cxn ang="0">
                <a:pos x="connsiteX3" y="connsiteY3"/>
              </a:cxn>
            </a:cxnLst>
            <a:rect l="l" t="t" r="r" b="b"/>
            <a:pathLst>
              <a:path w="2405096" h="939867">
                <a:moveTo>
                  <a:pt x="452366" y="0"/>
                </a:moveTo>
                <a:lnTo>
                  <a:pt x="2405096" y="939867"/>
                </a:lnTo>
                <a:lnTo>
                  <a:pt x="0" y="939867"/>
                </a:lnTo>
                <a:lnTo>
                  <a:pt x="452366"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
        <p:nvSpPr>
          <p:cNvPr id="657" name="Freeform 656"/>
          <p:cNvSpPr/>
          <p:nvPr userDrawn="1"/>
        </p:nvSpPr>
        <p:spPr>
          <a:xfrm>
            <a:off x="1592843" y="6317360"/>
            <a:ext cx="1383488" cy="540641"/>
          </a:xfrm>
          <a:custGeom>
            <a:avLst/>
            <a:gdLst>
              <a:gd name="connsiteX0" fmla="*/ 195162 w 1037616"/>
              <a:gd name="connsiteY0" fmla="*/ 0 h 405481"/>
              <a:gd name="connsiteX1" fmla="*/ 1037616 w 1037616"/>
              <a:gd name="connsiteY1" fmla="*/ 405481 h 405481"/>
              <a:gd name="connsiteX2" fmla="*/ 0 w 1037616"/>
              <a:gd name="connsiteY2" fmla="*/ 405481 h 405481"/>
              <a:gd name="connsiteX3" fmla="*/ 195162 w 1037616"/>
              <a:gd name="connsiteY3" fmla="*/ 0 h 405481"/>
            </a:gdLst>
            <a:ahLst/>
            <a:cxnLst>
              <a:cxn ang="0">
                <a:pos x="connsiteX0" y="connsiteY0"/>
              </a:cxn>
              <a:cxn ang="0">
                <a:pos x="connsiteX1" y="connsiteY1"/>
              </a:cxn>
              <a:cxn ang="0">
                <a:pos x="connsiteX2" y="connsiteY2"/>
              </a:cxn>
              <a:cxn ang="0">
                <a:pos x="connsiteX3" y="connsiteY3"/>
              </a:cxn>
            </a:cxnLst>
            <a:rect l="l" t="t" r="r" b="b"/>
            <a:pathLst>
              <a:path w="1037616" h="405481">
                <a:moveTo>
                  <a:pt x="195162" y="0"/>
                </a:moveTo>
                <a:lnTo>
                  <a:pt x="1037616" y="405481"/>
                </a:lnTo>
                <a:lnTo>
                  <a:pt x="0" y="405481"/>
                </a:lnTo>
                <a:lnTo>
                  <a:pt x="195162"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p>
        </p:txBody>
      </p:sp>
    </p:spTree>
    <p:extLst>
      <p:ext uri="{BB962C8B-B14F-4D97-AF65-F5344CB8AC3E}">
        <p14:creationId xmlns:p14="http://schemas.microsoft.com/office/powerpoint/2010/main" val="203425330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80000">
                                      <p:stCondLst>
                                        <p:cond delay="0"/>
                                      </p:stCondLst>
                                      <p:childTnLst>
                                        <p:set>
                                          <p:cBhvr>
                                            <p:cTn id="6" dur="1" fill="hold">
                                              <p:stCondLst>
                                                <p:cond delay="0"/>
                                              </p:stCondLst>
                                            </p:cTn>
                                            <p:tgtEl>
                                              <p:spTgt spid="498"/>
                                            </p:tgtEl>
                                            <p:attrNameLst>
                                              <p:attrName>style.visibility</p:attrName>
                                            </p:attrNameLst>
                                          </p:cBhvr>
                                          <p:to>
                                            <p:strVal val="visible"/>
                                          </p:to>
                                        </p:set>
                                        <p:anim calcmode="lin" valueType="num" p14:bounceEnd="80000">
                                          <p:cBhvr additive="base">
                                            <p:cTn id="7" dur="500" fill="hold"/>
                                            <p:tgtEl>
                                              <p:spTgt spid="498"/>
                                            </p:tgtEl>
                                            <p:attrNameLst>
                                              <p:attrName>ppt_x</p:attrName>
                                            </p:attrNameLst>
                                          </p:cBhvr>
                                          <p:tavLst>
                                            <p:tav tm="0">
                                              <p:val>
                                                <p:strVal val="#ppt_x"/>
                                              </p:val>
                                            </p:tav>
                                            <p:tav tm="100000">
                                              <p:val>
                                                <p:strVal val="#ppt_x"/>
                                              </p:val>
                                            </p:tav>
                                          </p:tavLst>
                                        </p:anim>
                                        <p:anim calcmode="lin" valueType="num" p14:bounceEnd="80000">
                                          <p:cBhvr additive="base">
                                            <p:cTn id="8" dur="500" fill="hold"/>
                                            <p:tgtEl>
                                              <p:spTgt spid="49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14:presetBounceEnd="80000">
                                      <p:stCondLst>
                                        <p:cond delay="0"/>
                                      </p:stCondLst>
                                      <p:childTnLst>
                                        <p:set>
                                          <p:cBhvr>
                                            <p:cTn id="10" dur="1" fill="hold">
                                              <p:stCondLst>
                                                <p:cond delay="0"/>
                                              </p:stCondLst>
                                            </p:cTn>
                                            <p:tgtEl>
                                              <p:spTgt spid="544"/>
                                            </p:tgtEl>
                                            <p:attrNameLst>
                                              <p:attrName>style.visibility</p:attrName>
                                            </p:attrNameLst>
                                          </p:cBhvr>
                                          <p:to>
                                            <p:strVal val="visible"/>
                                          </p:to>
                                        </p:set>
                                        <p:anim calcmode="lin" valueType="num" p14:bounceEnd="80000">
                                          <p:cBhvr additive="base">
                                            <p:cTn id="11" dur="500" fill="hold"/>
                                            <p:tgtEl>
                                              <p:spTgt spid="544"/>
                                            </p:tgtEl>
                                            <p:attrNameLst>
                                              <p:attrName>ppt_x</p:attrName>
                                            </p:attrNameLst>
                                          </p:cBhvr>
                                          <p:tavLst>
                                            <p:tav tm="0">
                                              <p:val>
                                                <p:strVal val="0-#ppt_w/2"/>
                                              </p:val>
                                            </p:tav>
                                            <p:tav tm="100000">
                                              <p:val>
                                                <p:strVal val="#ppt_x"/>
                                              </p:val>
                                            </p:tav>
                                          </p:tavLst>
                                        </p:anim>
                                        <p:anim calcmode="lin" valueType="num" p14:bounceEnd="80000">
                                          <p:cBhvr additive="base">
                                            <p:cTn id="12" dur="500" fill="hold"/>
                                            <p:tgtEl>
                                              <p:spTgt spid="544"/>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14:presetBounceEnd="80000">
                                      <p:stCondLst>
                                        <p:cond delay="250"/>
                                      </p:stCondLst>
                                      <p:childTnLst>
                                        <p:set>
                                          <p:cBhvr>
                                            <p:cTn id="14" dur="1" fill="hold">
                                              <p:stCondLst>
                                                <p:cond delay="0"/>
                                              </p:stCondLst>
                                            </p:cTn>
                                            <p:tgtEl>
                                              <p:spTgt spid="594"/>
                                            </p:tgtEl>
                                            <p:attrNameLst>
                                              <p:attrName>style.visibility</p:attrName>
                                            </p:attrNameLst>
                                          </p:cBhvr>
                                          <p:to>
                                            <p:strVal val="visible"/>
                                          </p:to>
                                        </p:set>
                                        <p:anim calcmode="lin" valueType="num" p14:bounceEnd="80000">
                                          <p:cBhvr additive="base">
                                            <p:cTn id="15" dur="500" fill="hold"/>
                                            <p:tgtEl>
                                              <p:spTgt spid="594"/>
                                            </p:tgtEl>
                                            <p:attrNameLst>
                                              <p:attrName>ppt_x</p:attrName>
                                            </p:attrNameLst>
                                          </p:cBhvr>
                                          <p:tavLst>
                                            <p:tav tm="0">
                                              <p:val>
                                                <p:strVal val="0-#ppt_w/2"/>
                                              </p:val>
                                            </p:tav>
                                            <p:tav tm="100000">
                                              <p:val>
                                                <p:strVal val="#ppt_x"/>
                                              </p:val>
                                            </p:tav>
                                          </p:tavLst>
                                        </p:anim>
                                        <p:anim calcmode="lin" valueType="num" p14:bounceEnd="80000">
                                          <p:cBhvr additive="base">
                                            <p:cTn id="16" dur="500" fill="hold"/>
                                            <p:tgtEl>
                                              <p:spTgt spid="594"/>
                                            </p:tgtEl>
                                            <p:attrNameLst>
                                              <p:attrName>ppt_y</p:attrName>
                                            </p:attrNameLst>
                                          </p:cBhvr>
                                          <p:tavLst>
                                            <p:tav tm="0">
                                              <p:val>
                                                <p:strVal val="#ppt_y"/>
                                              </p:val>
                                            </p:tav>
                                            <p:tav tm="100000">
                                              <p:val>
                                                <p:strVal val="#ppt_y"/>
                                              </p:val>
                                            </p:tav>
                                          </p:tavLst>
                                        </p:anim>
                                      </p:childTnLst>
                                    </p:cTn>
                                  </p:par>
                                  <p:par>
                                    <p:cTn id="17" presetID="2" presetClass="entr" presetSubtype="9" fill="hold" grpId="0" nodeType="withEffect" p14:presetBounceEnd="80000">
                                      <p:stCondLst>
                                        <p:cond delay="250"/>
                                      </p:stCondLst>
                                      <p:childTnLst>
                                        <p:set>
                                          <p:cBhvr>
                                            <p:cTn id="18" dur="1" fill="hold">
                                              <p:stCondLst>
                                                <p:cond delay="0"/>
                                              </p:stCondLst>
                                            </p:cTn>
                                            <p:tgtEl>
                                              <p:spTgt spid="551"/>
                                            </p:tgtEl>
                                            <p:attrNameLst>
                                              <p:attrName>style.visibility</p:attrName>
                                            </p:attrNameLst>
                                          </p:cBhvr>
                                          <p:to>
                                            <p:strVal val="visible"/>
                                          </p:to>
                                        </p:set>
                                        <p:anim calcmode="lin" valueType="num" p14:bounceEnd="80000">
                                          <p:cBhvr additive="base">
                                            <p:cTn id="19" dur="500" fill="hold"/>
                                            <p:tgtEl>
                                              <p:spTgt spid="551"/>
                                            </p:tgtEl>
                                            <p:attrNameLst>
                                              <p:attrName>ppt_x</p:attrName>
                                            </p:attrNameLst>
                                          </p:cBhvr>
                                          <p:tavLst>
                                            <p:tav tm="0">
                                              <p:val>
                                                <p:strVal val="0-#ppt_w/2"/>
                                              </p:val>
                                            </p:tav>
                                            <p:tav tm="100000">
                                              <p:val>
                                                <p:strVal val="#ppt_x"/>
                                              </p:val>
                                            </p:tav>
                                          </p:tavLst>
                                        </p:anim>
                                        <p:anim calcmode="lin" valueType="num" p14:bounceEnd="80000">
                                          <p:cBhvr additive="base">
                                            <p:cTn id="20" dur="500" fill="hold"/>
                                            <p:tgtEl>
                                              <p:spTgt spid="55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80000">
                                      <p:stCondLst>
                                        <p:cond delay="500"/>
                                      </p:stCondLst>
                                      <p:childTnLst>
                                        <p:set>
                                          <p:cBhvr>
                                            <p:cTn id="22" dur="1" fill="hold">
                                              <p:stCondLst>
                                                <p:cond delay="0"/>
                                              </p:stCondLst>
                                            </p:cTn>
                                            <p:tgtEl>
                                              <p:spTgt spid="557"/>
                                            </p:tgtEl>
                                            <p:attrNameLst>
                                              <p:attrName>style.visibility</p:attrName>
                                            </p:attrNameLst>
                                          </p:cBhvr>
                                          <p:to>
                                            <p:strVal val="visible"/>
                                          </p:to>
                                        </p:set>
                                        <p:anim calcmode="lin" valueType="num" p14:bounceEnd="80000">
                                          <p:cBhvr additive="base">
                                            <p:cTn id="23" dur="500" fill="hold"/>
                                            <p:tgtEl>
                                              <p:spTgt spid="557"/>
                                            </p:tgtEl>
                                            <p:attrNameLst>
                                              <p:attrName>ppt_x</p:attrName>
                                            </p:attrNameLst>
                                          </p:cBhvr>
                                          <p:tavLst>
                                            <p:tav tm="0">
                                              <p:val>
                                                <p:strVal val="#ppt_x"/>
                                              </p:val>
                                            </p:tav>
                                            <p:tav tm="100000">
                                              <p:val>
                                                <p:strVal val="#ppt_x"/>
                                              </p:val>
                                            </p:tav>
                                          </p:tavLst>
                                        </p:anim>
                                        <p:anim calcmode="lin" valueType="num" p14:bounceEnd="80000">
                                          <p:cBhvr additive="base">
                                            <p:cTn id="24" dur="500" fill="hold"/>
                                            <p:tgtEl>
                                              <p:spTgt spid="557"/>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80000">
                                      <p:stCondLst>
                                        <p:cond delay="500"/>
                                      </p:stCondLst>
                                      <p:childTnLst>
                                        <p:set>
                                          <p:cBhvr>
                                            <p:cTn id="26" dur="1" fill="hold">
                                              <p:stCondLst>
                                                <p:cond delay="0"/>
                                              </p:stCondLst>
                                            </p:cTn>
                                            <p:tgtEl>
                                              <p:spTgt spid="563"/>
                                            </p:tgtEl>
                                            <p:attrNameLst>
                                              <p:attrName>style.visibility</p:attrName>
                                            </p:attrNameLst>
                                          </p:cBhvr>
                                          <p:to>
                                            <p:strVal val="visible"/>
                                          </p:to>
                                        </p:set>
                                        <p:anim calcmode="lin" valueType="num" p14:bounceEnd="80000">
                                          <p:cBhvr additive="base">
                                            <p:cTn id="27" dur="500" fill="hold"/>
                                            <p:tgtEl>
                                              <p:spTgt spid="563"/>
                                            </p:tgtEl>
                                            <p:attrNameLst>
                                              <p:attrName>ppt_x</p:attrName>
                                            </p:attrNameLst>
                                          </p:cBhvr>
                                          <p:tavLst>
                                            <p:tav tm="0">
                                              <p:val>
                                                <p:strVal val="1+#ppt_w/2"/>
                                              </p:val>
                                            </p:tav>
                                            <p:tav tm="100000">
                                              <p:val>
                                                <p:strVal val="#ppt_x"/>
                                              </p:val>
                                            </p:tav>
                                          </p:tavLst>
                                        </p:anim>
                                        <p:anim calcmode="lin" valueType="num" p14:bounceEnd="80000">
                                          <p:cBhvr additive="base">
                                            <p:cTn id="28" dur="500" fill="hold"/>
                                            <p:tgtEl>
                                              <p:spTgt spid="563"/>
                                            </p:tgtEl>
                                            <p:attrNameLst>
                                              <p:attrName>ppt_y</p:attrName>
                                            </p:attrNameLst>
                                          </p:cBhvr>
                                          <p:tavLst>
                                            <p:tav tm="0">
                                              <p:val>
                                                <p:strVal val="0-#ppt_h/2"/>
                                              </p:val>
                                            </p:tav>
                                            <p:tav tm="100000">
                                              <p:val>
                                                <p:strVal val="#ppt_y"/>
                                              </p:val>
                                            </p:tav>
                                          </p:tavLst>
                                        </p:anim>
                                      </p:childTnLst>
                                    </p:cTn>
                                  </p:par>
                                  <p:par>
                                    <p:cTn id="29" presetID="2" presetClass="entr" presetSubtype="2" fill="hold" grpId="0" nodeType="withEffect" p14:presetBounceEnd="80000">
                                      <p:stCondLst>
                                        <p:cond delay="750"/>
                                      </p:stCondLst>
                                      <p:childTnLst>
                                        <p:set>
                                          <p:cBhvr>
                                            <p:cTn id="30" dur="1" fill="hold">
                                              <p:stCondLst>
                                                <p:cond delay="0"/>
                                              </p:stCondLst>
                                            </p:cTn>
                                            <p:tgtEl>
                                              <p:spTgt spid="581"/>
                                            </p:tgtEl>
                                            <p:attrNameLst>
                                              <p:attrName>style.visibility</p:attrName>
                                            </p:attrNameLst>
                                          </p:cBhvr>
                                          <p:to>
                                            <p:strVal val="visible"/>
                                          </p:to>
                                        </p:set>
                                        <p:anim calcmode="lin" valueType="num" p14:bounceEnd="80000">
                                          <p:cBhvr additive="base">
                                            <p:cTn id="31" dur="500" fill="hold"/>
                                            <p:tgtEl>
                                              <p:spTgt spid="581"/>
                                            </p:tgtEl>
                                            <p:attrNameLst>
                                              <p:attrName>ppt_x</p:attrName>
                                            </p:attrNameLst>
                                          </p:cBhvr>
                                          <p:tavLst>
                                            <p:tav tm="0">
                                              <p:val>
                                                <p:strVal val="1+#ppt_w/2"/>
                                              </p:val>
                                            </p:tav>
                                            <p:tav tm="100000">
                                              <p:val>
                                                <p:strVal val="#ppt_x"/>
                                              </p:val>
                                            </p:tav>
                                          </p:tavLst>
                                        </p:anim>
                                        <p:anim calcmode="lin" valueType="num" p14:bounceEnd="80000">
                                          <p:cBhvr additive="base">
                                            <p:cTn id="32" dur="500" fill="hold"/>
                                            <p:tgtEl>
                                              <p:spTgt spid="581"/>
                                            </p:tgtEl>
                                            <p:attrNameLst>
                                              <p:attrName>ppt_y</p:attrName>
                                            </p:attrNameLst>
                                          </p:cBhvr>
                                          <p:tavLst>
                                            <p:tav tm="0">
                                              <p:val>
                                                <p:strVal val="#ppt_y"/>
                                              </p:val>
                                            </p:tav>
                                            <p:tav tm="100000">
                                              <p:val>
                                                <p:strVal val="#ppt_y"/>
                                              </p:val>
                                            </p:tav>
                                          </p:tavLst>
                                        </p:anim>
                                      </p:childTnLst>
                                    </p:cTn>
                                  </p:par>
                                  <p:par>
                                    <p:cTn id="33" presetID="2" presetClass="entr" presetSubtype="6" fill="hold" grpId="0" nodeType="withEffect" p14:presetBounceEnd="80000">
                                      <p:stCondLst>
                                        <p:cond delay="750"/>
                                      </p:stCondLst>
                                      <p:childTnLst>
                                        <p:set>
                                          <p:cBhvr>
                                            <p:cTn id="34" dur="1" fill="hold">
                                              <p:stCondLst>
                                                <p:cond delay="0"/>
                                              </p:stCondLst>
                                            </p:cTn>
                                            <p:tgtEl>
                                              <p:spTgt spid="589"/>
                                            </p:tgtEl>
                                            <p:attrNameLst>
                                              <p:attrName>style.visibility</p:attrName>
                                            </p:attrNameLst>
                                          </p:cBhvr>
                                          <p:to>
                                            <p:strVal val="visible"/>
                                          </p:to>
                                        </p:set>
                                        <p:anim calcmode="lin" valueType="num" p14:bounceEnd="80000">
                                          <p:cBhvr additive="base">
                                            <p:cTn id="35" dur="500" fill="hold"/>
                                            <p:tgtEl>
                                              <p:spTgt spid="589"/>
                                            </p:tgtEl>
                                            <p:attrNameLst>
                                              <p:attrName>ppt_x</p:attrName>
                                            </p:attrNameLst>
                                          </p:cBhvr>
                                          <p:tavLst>
                                            <p:tav tm="0">
                                              <p:val>
                                                <p:strVal val="1+#ppt_w/2"/>
                                              </p:val>
                                            </p:tav>
                                            <p:tav tm="100000">
                                              <p:val>
                                                <p:strVal val="#ppt_x"/>
                                              </p:val>
                                            </p:tav>
                                          </p:tavLst>
                                        </p:anim>
                                        <p:anim calcmode="lin" valueType="num" p14:bounceEnd="80000">
                                          <p:cBhvr additive="base">
                                            <p:cTn id="36" dur="500" fill="hold"/>
                                            <p:tgtEl>
                                              <p:spTgt spid="58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80000">
                                      <p:stCondLst>
                                        <p:cond delay="1000"/>
                                      </p:stCondLst>
                                      <p:childTnLst>
                                        <p:set>
                                          <p:cBhvr>
                                            <p:cTn id="38" dur="1" fill="hold">
                                              <p:stCondLst>
                                                <p:cond delay="0"/>
                                              </p:stCondLst>
                                            </p:cTn>
                                            <p:tgtEl>
                                              <p:spTgt spid="599"/>
                                            </p:tgtEl>
                                            <p:attrNameLst>
                                              <p:attrName>style.visibility</p:attrName>
                                            </p:attrNameLst>
                                          </p:cBhvr>
                                          <p:to>
                                            <p:strVal val="visible"/>
                                          </p:to>
                                        </p:set>
                                        <p:anim calcmode="lin" valueType="num" p14:bounceEnd="80000">
                                          <p:cBhvr additive="base">
                                            <p:cTn id="39" dur="500" fill="hold"/>
                                            <p:tgtEl>
                                              <p:spTgt spid="599"/>
                                            </p:tgtEl>
                                            <p:attrNameLst>
                                              <p:attrName>ppt_x</p:attrName>
                                            </p:attrNameLst>
                                          </p:cBhvr>
                                          <p:tavLst>
                                            <p:tav tm="0">
                                              <p:val>
                                                <p:strVal val="#ppt_x"/>
                                              </p:val>
                                            </p:tav>
                                            <p:tav tm="100000">
                                              <p:val>
                                                <p:strVal val="#ppt_x"/>
                                              </p:val>
                                            </p:tav>
                                          </p:tavLst>
                                        </p:anim>
                                        <p:anim calcmode="lin" valueType="num" p14:bounceEnd="80000">
                                          <p:cBhvr additive="base">
                                            <p:cTn id="40" dur="500" fill="hold"/>
                                            <p:tgtEl>
                                              <p:spTgt spid="599"/>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14:presetBounceEnd="80000">
                                      <p:stCondLst>
                                        <p:cond delay="1000"/>
                                      </p:stCondLst>
                                      <p:childTnLst>
                                        <p:set>
                                          <p:cBhvr>
                                            <p:cTn id="42" dur="1" fill="hold">
                                              <p:stCondLst>
                                                <p:cond delay="0"/>
                                              </p:stCondLst>
                                            </p:cTn>
                                            <p:tgtEl>
                                              <p:spTgt spid="605"/>
                                            </p:tgtEl>
                                            <p:attrNameLst>
                                              <p:attrName>style.visibility</p:attrName>
                                            </p:attrNameLst>
                                          </p:cBhvr>
                                          <p:to>
                                            <p:strVal val="visible"/>
                                          </p:to>
                                        </p:set>
                                        <p:anim calcmode="lin" valueType="num" p14:bounceEnd="80000">
                                          <p:cBhvr additive="base">
                                            <p:cTn id="43" dur="500" fill="hold"/>
                                            <p:tgtEl>
                                              <p:spTgt spid="605"/>
                                            </p:tgtEl>
                                            <p:attrNameLst>
                                              <p:attrName>ppt_x</p:attrName>
                                            </p:attrNameLst>
                                          </p:cBhvr>
                                          <p:tavLst>
                                            <p:tav tm="0">
                                              <p:val>
                                                <p:strVal val="0-#ppt_w/2"/>
                                              </p:val>
                                            </p:tav>
                                            <p:tav tm="100000">
                                              <p:val>
                                                <p:strVal val="#ppt_x"/>
                                              </p:val>
                                            </p:tav>
                                          </p:tavLst>
                                        </p:anim>
                                        <p:anim calcmode="lin" valueType="num" p14:bounceEnd="80000">
                                          <p:cBhvr additive="base">
                                            <p:cTn id="44" dur="500" fill="hold"/>
                                            <p:tgtEl>
                                              <p:spTgt spid="605"/>
                                            </p:tgtEl>
                                            <p:attrNameLst>
                                              <p:attrName>ppt_y</p:attrName>
                                            </p:attrNameLst>
                                          </p:cBhvr>
                                          <p:tavLst>
                                            <p:tav tm="0">
                                              <p:val>
                                                <p:strVal val="1+#ppt_h/2"/>
                                              </p:val>
                                            </p:tav>
                                            <p:tav tm="100000">
                                              <p:val>
                                                <p:strVal val="#ppt_y"/>
                                              </p:val>
                                            </p:tav>
                                          </p:tavLst>
                                        </p:anim>
                                      </p:childTnLst>
                                    </p:cTn>
                                  </p:par>
                                  <p:par>
                                    <p:cTn id="45" presetID="2" presetClass="entr" presetSubtype="8" fill="hold" grpId="0" nodeType="withEffect" p14:presetBounceEnd="80000">
                                      <p:stCondLst>
                                        <p:cond delay="1250"/>
                                      </p:stCondLst>
                                      <p:childTnLst>
                                        <p:set>
                                          <p:cBhvr>
                                            <p:cTn id="46" dur="1" fill="hold">
                                              <p:stCondLst>
                                                <p:cond delay="0"/>
                                              </p:stCondLst>
                                            </p:cTn>
                                            <p:tgtEl>
                                              <p:spTgt spid="611"/>
                                            </p:tgtEl>
                                            <p:attrNameLst>
                                              <p:attrName>style.visibility</p:attrName>
                                            </p:attrNameLst>
                                          </p:cBhvr>
                                          <p:to>
                                            <p:strVal val="visible"/>
                                          </p:to>
                                        </p:set>
                                        <p:anim calcmode="lin" valueType="num" p14:bounceEnd="80000">
                                          <p:cBhvr additive="base">
                                            <p:cTn id="47" dur="500" fill="hold"/>
                                            <p:tgtEl>
                                              <p:spTgt spid="611"/>
                                            </p:tgtEl>
                                            <p:attrNameLst>
                                              <p:attrName>ppt_x</p:attrName>
                                            </p:attrNameLst>
                                          </p:cBhvr>
                                          <p:tavLst>
                                            <p:tav tm="0">
                                              <p:val>
                                                <p:strVal val="0-#ppt_w/2"/>
                                              </p:val>
                                            </p:tav>
                                            <p:tav tm="100000">
                                              <p:val>
                                                <p:strVal val="#ppt_x"/>
                                              </p:val>
                                            </p:tav>
                                          </p:tavLst>
                                        </p:anim>
                                        <p:anim calcmode="lin" valueType="num" p14:bounceEnd="80000">
                                          <p:cBhvr additive="base">
                                            <p:cTn id="48" dur="500" fill="hold"/>
                                            <p:tgtEl>
                                              <p:spTgt spid="611"/>
                                            </p:tgtEl>
                                            <p:attrNameLst>
                                              <p:attrName>ppt_y</p:attrName>
                                            </p:attrNameLst>
                                          </p:cBhvr>
                                          <p:tavLst>
                                            <p:tav tm="0">
                                              <p:val>
                                                <p:strVal val="#ppt_y"/>
                                              </p:val>
                                            </p:tav>
                                            <p:tav tm="100000">
                                              <p:val>
                                                <p:strVal val="#ppt_y"/>
                                              </p:val>
                                            </p:tav>
                                          </p:tavLst>
                                        </p:anim>
                                      </p:childTnLst>
                                    </p:cTn>
                                  </p:par>
                                  <p:par>
                                    <p:cTn id="49" presetID="2" presetClass="entr" presetSubtype="9" fill="hold" grpId="0" nodeType="withEffect" p14:presetBounceEnd="80000">
                                      <p:stCondLst>
                                        <p:cond delay="1250"/>
                                      </p:stCondLst>
                                      <p:childTnLst>
                                        <p:set>
                                          <p:cBhvr>
                                            <p:cTn id="50" dur="1" fill="hold">
                                              <p:stCondLst>
                                                <p:cond delay="0"/>
                                              </p:stCondLst>
                                            </p:cTn>
                                            <p:tgtEl>
                                              <p:spTgt spid="662"/>
                                            </p:tgtEl>
                                            <p:attrNameLst>
                                              <p:attrName>style.visibility</p:attrName>
                                            </p:attrNameLst>
                                          </p:cBhvr>
                                          <p:to>
                                            <p:strVal val="visible"/>
                                          </p:to>
                                        </p:set>
                                        <p:anim calcmode="lin" valueType="num" p14:bounceEnd="80000">
                                          <p:cBhvr additive="base">
                                            <p:cTn id="51" dur="500" fill="hold"/>
                                            <p:tgtEl>
                                              <p:spTgt spid="662"/>
                                            </p:tgtEl>
                                            <p:attrNameLst>
                                              <p:attrName>ppt_x</p:attrName>
                                            </p:attrNameLst>
                                          </p:cBhvr>
                                          <p:tavLst>
                                            <p:tav tm="0">
                                              <p:val>
                                                <p:strVal val="0-#ppt_w/2"/>
                                              </p:val>
                                            </p:tav>
                                            <p:tav tm="100000">
                                              <p:val>
                                                <p:strVal val="#ppt_x"/>
                                              </p:val>
                                            </p:tav>
                                          </p:tavLst>
                                        </p:anim>
                                        <p:anim calcmode="lin" valueType="num" p14:bounceEnd="80000">
                                          <p:cBhvr additive="base">
                                            <p:cTn id="52" dur="500" fill="hold"/>
                                            <p:tgtEl>
                                              <p:spTgt spid="6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14:presetBounceEnd="80000">
                                      <p:stCondLst>
                                        <p:cond delay="1500"/>
                                      </p:stCondLst>
                                      <p:childTnLst>
                                        <p:set>
                                          <p:cBhvr>
                                            <p:cTn id="54" dur="1" fill="hold">
                                              <p:stCondLst>
                                                <p:cond delay="0"/>
                                              </p:stCondLst>
                                            </p:cTn>
                                            <p:tgtEl>
                                              <p:spTgt spid="638"/>
                                            </p:tgtEl>
                                            <p:attrNameLst>
                                              <p:attrName>style.visibility</p:attrName>
                                            </p:attrNameLst>
                                          </p:cBhvr>
                                          <p:to>
                                            <p:strVal val="visible"/>
                                          </p:to>
                                        </p:set>
                                        <p:anim calcmode="lin" valueType="num" p14:bounceEnd="80000">
                                          <p:cBhvr additive="base">
                                            <p:cTn id="55" dur="500" fill="hold"/>
                                            <p:tgtEl>
                                              <p:spTgt spid="638"/>
                                            </p:tgtEl>
                                            <p:attrNameLst>
                                              <p:attrName>ppt_x</p:attrName>
                                            </p:attrNameLst>
                                          </p:cBhvr>
                                          <p:tavLst>
                                            <p:tav tm="0">
                                              <p:val>
                                                <p:strVal val="#ppt_x"/>
                                              </p:val>
                                            </p:tav>
                                            <p:tav tm="100000">
                                              <p:val>
                                                <p:strVal val="#ppt_x"/>
                                              </p:val>
                                            </p:tav>
                                          </p:tavLst>
                                        </p:anim>
                                        <p:anim calcmode="lin" valueType="num" p14:bounceEnd="80000">
                                          <p:cBhvr additive="base">
                                            <p:cTn id="56" dur="500" fill="hold"/>
                                            <p:tgtEl>
                                              <p:spTgt spid="638"/>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14:presetBounceEnd="80000">
                                      <p:stCondLst>
                                        <p:cond delay="1500"/>
                                      </p:stCondLst>
                                      <p:childTnLst>
                                        <p:set>
                                          <p:cBhvr>
                                            <p:cTn id="58" dur="1" fill="hold">
                                              <p:stCondLst>
                                                <p:cond delay="0"/>
                                              </p:stCondLst>
                                            </p:cTn>
                                            <p:tgtEl>
                                              <p:spTgt spid="633"/>
                                            </p:tgtEl>
                                            <p:attrNameLst>
                                              <p:attrName>style.visibility</p:attrName>
                                            </p:attrNameLst>
                                          </p:cBhvr>
                                          <p:to>
                                            <p:strVal val="visible"/>
                                          </p:to>
                                        </p:set>
                                        <p:anim calcmode="lin" valueType="num" p14:bounceEnd="80000">
                                          <p:cBhvr additive="base">
                                            <p:cTn id="59" dur="500" fill="hold"/>
                                            <p:tgtEl>
                                              <p:spTgt spid="633"/>
                                            </p:tgtEl>
                                            <p:attrNameLst>
                                              <p:attrName>ppt_x</p:attrName>
                                            </p:attrNameLst>
                                          </p:cBhvr>
                                          <p:tavLst>
                                            <p:tav tm="0">
                                              <p:val>
                                                <p:strVal val="1+#ppt_w/2"/>
                                              </p:val>
                                            </p:tav>
                                            <p:tav tm="100000">
                                              <p:val>
                                                <p:strVal val="#ppt_x"/>
                                              </p:val>
                                            </p:tav>
                                          </p:tavLst>
                                        </p:anim>
                                        <p:anim calcmode="lin" valueType="num" p14:bounceEnd="80000">
                                          <p:cBhvr additive="base">
                                            <p:cTn id="60" dur="500" fill="hold"/>
                                            <p:tgtEl>
                                              <p:spTgt spid="633"/>
                                            </p:tgtEl>
                                            <p:attrNameLst>
                                              <p:attrName>ppt_y</p:attrName>
                                            </p:attrNameLst>
                                          </p:cBhvr>
                                          <p:tavLst>
                                            <p:tav tm="0">
                                              <p:val>
                                                <p:strVal val="0-#ppt_h/2"/>
                                              </p:val>
                                            </p:tav>
                                            <p:tav tm="100000">
                                              <p:val>
                                                <p:strVal val="#ppt_y"/>
                                              </p:val>
                                            </p:tav>
                                          </p:tavLst>
                                        </p:anim>
                                      </p:childTnLst>
                                    </p:cTn>
                                  </p:par>
                                  <p:par>
                                    <p:cTn id="61" presetID="2" presetClass="entr" presetSubtype="2" fill="hold" grpId="0" nodeType="withEffect" p14:presetBounceEnd="80000">
                                      <p:stCondLst>
                                        <p:cond delay="1750"/>
                                      </p:stCondLst>
                                      <p:childTnLst>
                                        <p:set>
                                          <p:cBhvr>
                                            <p:cTn id="62" dur="1" fill="hold">
                                              <p:stCondLst>
                                                <p:cond delay="0"/>
                                              </p:stCondLst>
                                            </p:cTn>
                                            <p:tgtEl>
                                              <p:spTgt spid="628"/>
                                            </p:tgtEl>
                                            <p:attrNameLst>
                                              <p:attrName>style.visibility</p:attrName>
                                            </p:attrNameLst>
                                          </p:cBhvr>
                                          <p:to>
                                            <p:strVal val="visible"/>
                                          </p:to>
                                        </p:set>
                                        <p:anim calcmode="lin" valueType="num" p14:bounceEnd="80000">
                                          <p:cBhvr additive="base">
                                            <p:cTn id="63" dur="500" fill="hold"/>
                                            <p:tgtEl>
                                              <p:spTgt spid="628"/>
                                            </p:tgtEl>
                                            <p:attrNameLst>
                                              <p:attrName>ppt_x</p:attrName>
                                            </p:attrNameLst>
                                          </p:cBhvr>
                                          <p:tavLst>
                                            <p:tav tm="0">
                                              <p:val>
                                                <p:strVal val="1+#ppt_w/2"/>
                                              </p:val>
                                            </p:tav>
                                            <p:tav tm="100000">
                                              <p:val>
                                                <p:strVal val="#ppt_x"/>
                                              </p:val>
                                            </p:tav>
                                          </p:tavLst>
                                        </p:anim>
                                        <p:anim calcmode="lin" valueType="num" p14:bounceEnd="80000">
                                          <p:cBhvr additive="base">
                                            <p:cTn id="64" dur="500" fill="hold"/>
                                            <p:tgtEl>
                                              <p:spTgt spid="628"/>
                                            </p:tgtEl>
                                            <p:attrNameLst>
                                              <p:attrName>ppt_y</p:attrName>
                                            </p:attrNameLst>
                                          </p:cBhvr>
                                          <p:tavLst>
                                            <p:tav tm="0">
                                              <p:val>
                                                <p:strVal val="#ppt_y"/>
                                              </p:val>
                                            </p:tav>
                                            <p:tav tm="100000">
                                              <p:val>
                                                <p:strVal val="#ppt_y"/>
                                              </p:val>
                                            </p:tav>
                                          </p:tavLst>
                                        </p:anim>
                                      </p:childTnLst>
                                    </p:cTn>
                                  </p:par>
                                  <p:par>
                                    <p:cTn id="65" presetID="2" presetClass="entr" presetSubtype="6" fill="hold" grpId="0" nodeType="withEffect" p14:presetBounceEnd="80000">
                                      <p:stCondLst>
                                        <p:cond delay="1750"/>
                                      </p:stCondLst>
                                      <p:childTnLst>
                                        <p:set>
                                          <p:cBhvr>
                                            <p:cTn id="66" dur="1" fill="hold">
                                              <p:stCondLst>
                                                <p:cond delay="0"/>
                                              </p:stCondLst>
                                            </p:cTn>
                                            <p:tgtEl>
                                              <p:spTgt spid="651"/>
                                            </p:tgtEl>
                                            <p:attrNameLst>
                                              <p:attrName>style.visibility</p:attrName>
                                            </p:attrNameLst>
                                          </p:cBhvr>
                                          <p:to>
                                            <p:strVal val="visible"/>
                                          </p:to>
                                        </p:set>
                                        <p:anim calcmode="lin" valueType="num" p14:bounceEnd="80000">
                                          <p:cBhvr additive="base">
                                            <p:cTn id="67" dur="500" fill="hold"/>
                                            <p:tgtEl>
                                              <p:spTgt spid="651"/>
                                            </p:tgtEl>
                                            <p:attrNameLst>
                                              <p:attrName>ppt_x</p:attrName>
                                            </p:attrNameLst>
                                          </p:cBhvr>
                                          <p:tavLst>
                                            <p:tav tm="0">
                                              <p:val>
                                                <p:strVal val="1+#ppt_w/2"/>
                                              </p:val>
                                            </p:tav>
                                            <p:tav tm="100000">
                                              <p:val>
                                                <p:strVal val="#ppt_x"/>
                                              </p:val>
                                            </p:tav>
                                          </p:tavLst>
                                        </p:anim>
                                        <p:anim calcmode="lin" valueType="num" p14:bounceEnd="80000">
                                          <p:cBhvr additive="base">
                                            <p:cTn id="68" dur="500" fill="hold"/>
                                            <p:tgtEl>
                                              <p:spTgt spid="65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80000">
                                      <p:stCondLst>
                                        <p:cond delay="2000"/>
                                      </p:stCondLst>
                                      <p:childTnLst>
                                        <p:set>
                                          <p:cBhvr>
                                            <p:cTn id="70" dur="1" fill="hold">
                                              <p:stCondLst>
                                                <p:cond delay="0"/>
                                              </p:stCondLst>
                                            </p:cTn>
                                            <p:tgtEl>
                                              <p:spTgt spid="645"/>
                                            </p:tgtEl>
                                            <p:attrNameLst>
                                              <p:attrName>style.visibility</p:attrName>
                                            </p:attrNameLst>
                                          </p:cBhvr>
                                          <p:to>
                                            <p:strVal val="visible"/>
                                          </p:to>
                                        </p:set>
                                        <p:anim calcmode="lin" valueType="num" p14:bounceEnd="80000">
                                          <p:cBhvr additive="base">
                                            <p:cTn id="71" dur="500" fill="hold"/>
                                            <p:tgtEl>
                                              <p:spTgt spid="645"/>
                                            </p:tgtEl>
                                            <p:attrNameLst>
                                              <p:attrName>ppt_x</p:attrName>
                                            </p:attrNameLst>
                                          </p:cBhvr>
                                          <p:tavLst>
                                            <p:tav tm="0">
                                              <p:val>
                                                <p:strVal val="#ppt_x"/>
                                              </p:val>
                                            </p:tav>
                                            <p:tav tm="100000">
                                              <p:val>
                                                <p:strVal val="#ppt_x"/>
                                              </p:val>
                                            </p:tav>
                                          </p:tavLst>
                                        </p:anim>
                                        <p:anim calcmode="lin" valueType="num" p14:bounceEnd="80000">
                                          <p:cBhvr additive="base">
                                            <p:cTn id="72" dur="500" fill="hold"/>
                                            <p:tgtEl>
                                              <p:spTgt spid="64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14:presetBounceEnd="80000">
                                      <p:stCondLst>
                                        <p:cond delay="2000"/>
                                      </p:stCondLst>
                                      <p:childTnLst>
                                        <p:set>
                                          <p:cBhvr>
                                            <p:cTn id="74" dur="1" fill="hold">
                                              <p:stCondLst>
                                                <p:cond delay="0"/>
                                              </p:stCondLst>
                                            </p:cTn>
                                            <p:tgtEl>
                                              <p:spTgt spid="657"/>
                                            </p:tgtEl>
                                            <p:attrNameLst>
                                              <p:attrName>style.visibility</p:attrName>
                                            </p:attrNameLst>
                                          </p:cBhvr>
                                          <p:to>
                                            <p:strVal val="visible"/>
                                          </p:to>
                                        </p:set>
                                        <p:anim calcmode="lin" valueType="num" p14:bounceEnd="80000">
                                          <p:cBhvr additive="base">
                                            <p:cTn id="75" dur="500" fill="hold"/>
                                            <p:tgtEl>
                                              <p:spTgt spid="657"/>
                                            </p:tgtEl>
                                            <p:attrNameLst>
                                              <p:attrName>ppt_x</p:attrName>
                                            </p:attrNameLst>
                                          </p:cBhvr>
                                          <p:tavLst>
                                            <p:tav tm="0">
                                              <p:val>
                                                <p:strVal val="#ppt_x"/>
                                              </p:val>
                                            </p:tav>
                                            <p:tav tm="100000">
                                              <p:val>
                                                <p:strVal val="#ppt_x"/>
                                              </p:val>
                                            </p:tav>
                                          </p:tavLst>
                                        </p:anim>
                                        <p:anim calcmode="lin" valueType="num" p14:bounceEnd="80000">
                                          <p:cBhvr additive="base">
                                            <p:cTn id="76" dur="500" fill="hold"/>
                                            <p:tgtEl>
                                              <p:spTgt spid="6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 grpId="0" animBg="1"/>
          <p:bldP spid="544" grpId="0" animBg="1"/>
          <p:bldP spid="594" grpId="0" animBg="1"/>
          <p:bldP spid="551" grpId="0" animBg="1"/>
          <p:bldP spid="557" grpId="0" animBg="1"/>
          <p:bldP spid="563" grpId="0" animBg="1"/>
          <p:bldP spid="581" grpId="0" animBg="1"/>
          <p:bldP spid="589" grpId="0" animBg="1"/>
          <p:bldP spid="599" grpId="0" animBg="1"/>
          <p:bldP spid="605" grpId="0" animBg="1"/>
          <p:bldP spid="611" grpId="0" animBg="1"/>
          <p:bldP spid="662" grpId="0" animBg="1"/>
          <p:bldP spid="638" grpId="0" animBg="1"/>
          <p:bldP spid="633" grpId="0" animBg="1"/>
          <p:bldP spid="628" grpId="0" animBg="1"/>
          <p:bldP spid="651" grpId="0" animBg="1"/>
          <p:bldP spid="645" grpId="0" animBg="1"/>
          <p:bldP spid="65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98"/>
                                            </p:tgtEl>
                                            <p:attrNameLst>
                                              <p:attrName>style.visibility</p:attrName>
                                            </p:attrNameLst>
                                          </p:cBhvr>
                                          <p:to>
                                            <p:strVal val="visible"/>
                                          </p:to>
                                        </p:set>
                                        <p:anim calcmode="lin" valueType="num">
                                          <p:cBhvr additive="base">
                                            <p:cTn id="7" dur="500" fill="hold"/>
                                            <p:tgtEl>
                                              <p:spTgt spid="498"/>
                                            </p:tgtEl>
                                            <p:attrNameLst>
                                              <p:attrName>ppt_x</p:attrName>
                                            </p:attrNameLst>
                                          </p:cBhvr>
                                          <p:tavLst>
                                            <p:tav tm="0">
                                              <p:val>
                                                <p:strVal val="#ppt_x"/>
                                              </p:val>
                                            </p:tav>
                                            <p:tav tm="100000">
                                              <p:val>
                                                <p:strVal val="#ppt_x"/>
                                              </p:val>
                                            </p:tav>
                                          </p:tavLst>
                                        </p:anim>
                                        <p:anim calcmode="lin" valueType="num">
                                          <p:cBhvr additive="base">
                                            <p:cTn id="8" dur="500" fill="hold"/>
                                            <p:tgtEl>
                                              <p:spTgt spid="49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544"/>
                                            </p:tgtEl>
                                            <p:attrNameLst>
                                              <p:attrName>style.visibility</p:attrName>
                                            </p:attrNameLst>
                                          </p:cBhvr>
                                          <p:to>
                                            <p:strVal val="visible"/>
                                          </p:to>
                                        </p:set>
                                        <p:anim calcmode="lin" valueType="num">
                                          <p:cBhvr additive="base">
                                            <p:cTn id="11" dur="500" fill="hold"/>
                                            <p:tgtEl>
                                              <p:spTgt spid="544"/>
                                            </p:tgtEl>
                                            <p:attrNameLst>
                                              <p:attrName>ppt_x</p:attrName>
                                            </p:attrNameLst>
                                          </p:cBhvr>
                                          <p:tavLst>
                                            <p:tav tm="0">
                                              <p:val>
                                                <p:strVal val="0-#ppt_w/2"/>
                                              </p:val>
                                            </p:tav>
                                            <p:tav tm="100000">
                                              <p:val>
                                                <p:strVal val="#ppt_x"/>
                                              </p:val>
                                            </p:tav>
                                          </p:tavLst>
                                        </p:anim>
                                        <p:anim calcmode="lin" valueType="num">
                                          <p:cBhvr additive="base">
                                            <p:cTn id="12" dur="500" fill="hold"/>
                                            <p:tgtEl>
                                              <p:spTgt spid="544"/>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stCondLst>
                                        <p:cond delay="250"/>
                                      </p:stCondLst>
                                      <p:childTnLst>
                                        <p:set>
                                          <p:cBhvr>
                                            <p:cTn id="14" dur="1" fill="hold">
                                              <p:stCondLst>
                                                <p:cond delay="0"/>
                                              </p:stCondLst>
                                            </p:cTn>
                                            <p:tgtEl>
                                              <p:spTgt spid="594"/>
                                            </p:tgtEl>
                                            <p:attrNameLst>
                                              <p:attrName>style.visibility</p:attrName>
                                            </p:attrNameLst>
                                          </p:cBhvr>
                                          <p:to>
                                            <p:strVal val="visible"/>
                                          </p:to>
                                        </p:set>
                                        <p:anim calcmode="lin" valueType="num">
                                          <p:cBhvr additive="base">
                                            <p:cTn id="15" dur="500" fill="hold"/>
                                            <p:tgtEl>
                                              <p:spTgt spid="594"/>
                                            </p:tgtEl>
                                            <p:attrNameLst>
                                              <p:attrName>ppt_x</p:attrName>
                                            </p:attrNameLst>
                                          </p:cBhvr>
                                          <p:tavLst>
                                            <p:tav tm="0">
                                              <p:val>
                                                <p:strVal val="0-#ppt_w/2"/>
                                              </p:val>
                                            </p:tav>
                                            <p:tav tm="100000">
                                              <p:val>
                                                <p:strVal val="#ppt_x"/>
                                              </p:val>
                                            </p:tav>
                                          </p:tavLst>
                                        </p:anim>
                                        <p:anim calcmode="lin" valueType="num">
                                          <p:cBhvr additive="base">
                                            <p:cTn id="16" dur="500" fill="hold"/>
                                            <p:tgtEl>
                                              <p:spTgt spid="594"/>
                                            </p:tgtEl>
                                            <p:attrNameLst>
                                              <p:attrName>ppt_y</p:attrName>
                                            </p:attrNameLst>
                                          </p:cBhvr>
                                          <p:tavLst>
                                            <p:tav tm="0">
                                              <p:val>
                                                <p:strVal val="#ppt_y"/>
                                              </p:val>
                                            </p:tav>
                                            <p:tav tm="100000">
                                              <p:val>
                                                <p:strVal val="#ppt_y"/>
                                              </p:val>
                                            </p:tav>
                                          </p:tavLst>
                                        </p:anim>
                                      </p:childTnLst>
                                    </p:cTn>
                                  </p:par>
                                  <p:par>
                                    <p:cTn id="17" presetID="2" presetClass="entr" presetSubtype="9" fill="hold" grpId="0" nodeType="withEffect">
                                      <p:stCondLst>
                                        <p:cond delay="250"/>
                                      </p:stCondLst>
                                      <p:childTnLst>
                                        <p:set>
                                          <p:cBhvr>
                                            <p:cTn id="18" dur="1" fill="hold">
                                              <p:stCondLst>
                                                <p:cond delay="0"/>
                                              </p:stCondLst>
                                            </p:cTn>
                                            <p:tgtEl>
                                              <p:spTgt spid="551"/>
                                            </p:tgtEl>
                                            <p:attrNameLst>
                                              <p:attrName>style.visibility</p:attrName>
                                            </p:attrNameLst>
                                          </p:cBhvr>
                                          <p:to>
                                            <p:strVal val="visible"/>
                                          </p:to>
                                        </p:set>
                                        <p:anim calcmode="lin" valueType="num">
                                          <p:cBhvr additive="base">
                                            <p:cTn id="19" dur="500" fill="hold"/>
                                            <p:tgtEl>
                                              <p:spTgt spid="551"/>
                                            </p:tgtEl>
                                            <p:attrNameLst>
                                              <p:attrName>ppt_x</p:attrName>
                                            </p:attrNameLst>
                                          </p:cBhvr>
                                          <p:tavLst>
                                            <p:tav tm="0">
                                              <p:val>
                                                <p:strVal val="0-#ppt_w/2"/>
                                              </p:val>
                                            </p:tav>
                                            <p:tav tm="100000">
                                              <p:val>
                                                <p:strVal val="#ppt_x"/>
                                              </p:val>
                                            </p:tav>
                                          </p:tavLst>
                                        </p:anim>
                                        <p:anim calcmode="lin" valueType="num">
                                          <p:cBhvr additive="base">
                                            <p:cTn id="20" dur="500" fill="hold"/>
                                            <p:tgtEl>
                                              <p:spTgt spid="55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500"/>
                                      </p:stCondLst>
                                      <p:childTnLst>
                                        <p:set>
                                          <p:cBhvr>
                                            <p:cTn id="22" dur="1" fill="hold">
                                              <p:stCondLst>
                                                <p:cond delay="0"/>
                                              </p:stCondLst>
                                            </p:cTn>
                                            <p:tgtEl>
                                              <p:spTgt spid="557"/>
                                            </p:tgtEl>
                                            <p:attrNameLst>
                                              <p:attrName>style.visibility</p:attrName>
                                            </p:attrNameLst>
                                          </p:cBhvr>
                                          <p:to>
                                            <p:strVal val="visible"/>
                                          </p:to>
                                        </p:set>
                                        <p:anim calcmode="lin" valueType="num">
                                          <p:cBhvr additive="base">
                                            <p:cTn id="23" dur="500" fill="hold"/>
                                            <p:tgtEl>
                                              <p:spTgt spid="557"/>
                                            </p:tgtEl>
                                            <p:attrNameLst>
                                              <p:attrName>ppt_x</p:attrName>
                                            </p:attrNameLst>
                                          </p:cBhvr>
                                          <p:tavLst>
                                            <p:tav tm="0">
                                              <p:val>
                                                <p:strVal val="#ppt_x"/>
                                              </p:val>
                                            </p:tav>
                                            <p:tav tm="100000">
                                              <p:val>
                                                <p:strVal val="#ppt_x"/>
                                              </p:val>
                                            </p:tav>
                                          </p:tavLst>
                                        </p:anim>
                                        <p:anim calcmode="lin" valueType="num">
                                          <p:cBhvr additive="base">
                                            <p:cTn id="24" dur="500" fill="hold"/>
                                            <p:tgtEl>
                                              <p:spTgt spid="557"/>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500"/>
                                      </p:stCondLst>
                                      <p:childTnLst>
                                        <p:set>
                                          <p:cBhvr>
                                            <p:cTn id="26" dur="1" fill="hold">
                                              <p:stCondLst>
                                                <p:cond delay="0"/>
                                              </p:stCondLst>
                                            </p:cTn>
                                            <p:tgtEl>
                                              <p:spTgt spid="563"/>
                                            </p:tgtEl>
                                            <p:attrNameLst>
                                              <p:attrName>style.visibility</p:attrName>
                                            </p:attrNameLst>
                                          </p:cBhvr>
                                          <p:to>
                                            <p:strVal val="visible"/>
                                          </p:to>
                                        </p:set>
                                        <p:anim calcmode="lin" valueType="num">
                                          <p:cBhvr additive="base">
                                            <p:cTn id="27" dur="500" fill="hold"/>
                                            <p:tgtEl>
                                              <p:spTgt spid="563"/>
                                            </p:tgtEl>
                                            <p:attrNameLst>
                                              <p:attrName>ppt_x</p:attrName>
                                            </p:attrNameLst>
                                          </p:cBhvr>
                                          <p:tavLst>
                                            <p:tav tm="0">
                                              <p:val>
                                                <p:strVal val="1+#ppt_w/2"/>
                                              </p:val>
                                            </p:tav>
                                            <p:tav tm="100000">
                                              <p:val>
                                                <p:strVal val="#ppt_x"/>
                                              </p:val>
                                            </p:tav>
                                          </p:tavLst>
                                        </p:anim>
                                        <p:anim calcmode="lin" valueType="num">
                                          <p:cBhvr additive="base">
                                            <p:cTn id="28" dur="500" fill="hold"/>
                                            <p:tgtEl>
                                              <p:spTgt spid="563"/>
                                            </p:tgtEl>
                                            <p:attrNameLst>
                                              <p:attrName>ppt_y</p:attrName>
                                            </p:attrNameLst>
                                          </p:cBhvr>
                                          <p:tavLst>
                                            <p:tav tm="0">
                                              <p:val>
                                                <p:strVal val="0-#ppt_h/2"/>
                                              </p:val>
                                            </p:tav>
                                            <p:tav tm="100000">
                                              <p:val>
                                                <p:strVal val="#ppt_y"/>
                                              </p:val>
                                            </p:tav>
                                          </p:tavLst>
                                        </p:anim>
                                      </p:childTnLst>
                                    </p:cTn>
                                  </p:par>
                                  <p:par>
                                    <p:cTn id="29" presetID="2" presetClass="entr" presetSubtype="2" fill="hold" grpId="0" nodeType="withEffect">
                                      <p:stCondLst>
                                        <p:cond delay="750"/>
                                      </p:stCondLst>
                                      <p:childTnLst>
                                        <p:set>
                                          <p:cBhvr>
                                            <p:cTn id="30" dur="1" fill="hold">
                                              <p:stCondLst>
                                                <p:cond delay="0"/>
                                              </p:stCondLst>
                                            </p:cTn>
                                            <p:tgtEl>
                                              <p:spTgt spid="581"/>
                                            </p:tgtEl>
                                            <p:attrNameLst>
                                              <p:attrName>style.visibility</p:attrName>
                                            </p:attrNameLst>
                                          </p:cBhvr>
                                          <p:to>
                                            <p:strVal val="visible"/>
                                          </p:to>
                                        </p:set>
                                        <p:anim calcmode="lin" valueType="num">
                                          <p:cBhvr additive="base">
                                            <p:cTn id="31" dur="500" fill="hold"/>
                                            <p:tgtEl>
                                              <p:spTgt spid="581"/>
                                            </p:tgtEl>
                                            <p:attrNameLst>
                                              <p:attrName>ppt_x</p:attrName>
                                            </p:attrNameLst>
                                          </p:cBhvr>
                                          <p:tavLst>
                                            <p:tav tm="0">
                                              <p:val>
                                                <p:strVal val="1+#ppt_w/2"/>
                                              </p:val>
                                            </p:tav>
                                            <p:tav tm="100000">
                                              <p:val>
                                                <p:strVal val="#ppt_x"/>
                                              </p:val>
                                            </p:tav>
                                          </p:tavLst>
                                        </p:anim>
                                        <p:anim calcmode="lin" valueType="num">
                                          <p:cBhvr additive="base">
                                            <p:cTn id="32" dur="500" fill="hold"/>
                                            <p:tgtEl>
                                              <p:spTgt spid="581"/>
                                            </p:tgtEl>
                                            <p:attrNameLst>
                                              <p:attrName>ppt_y</p:attrName>
                                            </p:attrNameLst>
                                          </p:cBhvr>
                                          <p:tavLst>
                                            <p:tav tm="0">
                                              <p:val>
                                                <p:strVal val="#ppt_y"/>
                                              </p:val>
                                            </p:tav>
                                            <p:tav tm="100000">
                                              <p:val>
                                                <p:strVal val="#ppt_y"/>
                                              </p:val>
                                            </p:tav>
                                          </p:tavLst>
                                        </p:anim>
                                      </p:childTnLst>
                                    </p:cTn>
                                  </p:par>
                                  <p:par>
                                    <p:cTn id="33" presetID="2" presetClass="entr" presetSubtype="6" fill="hold" grpId="0" nodeType="withEffect">
                                      <p:stCondLst>
                                        <p:cond delay="750"/>
                                      </p:stCondLst>
                                      <p:childTnLst>
                                        <p:set>
                                          <p:cBhvr>
                                            <p:cTn id="34" dur="1" fill="hold">
                                              <p:stCondLst>
                                                <p:cond delay="0"/>
                                              </p:stCondLst>
                                            </p:cTn>
                                            <p:tgtEl>
                                              <p:spTgt spid="589"/>
                                            </p:tgtEl>
                                            <p:attrNameLst>
                                              <p:attrName>style.visibility</p:attrName>
                                            </p:attrNameLst>
                                          </p:cBhvr>
                                          <p:to>
                                            <p:strVal val="visible"/>
                                          </p:to>
                                        </p:set>
                                        <p:anim calcmode="lin" valueType="num">
                                          <p:cBhvr additive="base">
                                            <p:cTn id="35" dur="500" fill="hold"/>
                                            <p:tgtEl>
                                              <p:spTgt spid="589"/>
                                            </p:tgtEl>
                                            <p:attrNameLst>
                                              <p:attrName>ppt_x</p:attrName>
                                            </p:attrNameLst>
                                          </p:cBhvr>
                                          <p:tavLst>
                                            <p:tav tm="0">
                                              <p:val>
                                                <p:strVal val="1+#ppt_w/2"/>
                                              </p:val>
                                            </p:tav>
                                            <p:tav tm="100000">
                                              <p:val>
                                                <p:strVal val="#ppt_x"/>
                                              </p:val>
                                            </p:tav>
                                          </p:tavLst>
                                        </p:anim>
                                        <p:anim calcmode="lin" valueType="num">
                                          <p:cBhvr additive="base">
                                            <p:cTn id="36" dur="500" fill="hold"/>
                                            <p:tgtEl>
                                              <p:spTgt spid="58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599"/>
                                            </p:tgtEl>
                                            <p:attrNameLst>
                                              <p:attrName>style.visibility</p:attrName>
                                            </p:attrNameLst>
                                          </p:cBhvr>
                                          <p:to>
                                            <p:strVal val="visible"/>
                                          </p:to>
                                        </p:set>
                                        <p:anim calcmode="lin" valueType="num">
                                          <p:cBhvr additive="base">
                                            <p:cTn id="39" dur="500" fill="hold"/>
                                            <p:tgtEl>
                                              <p:spTgt spid="599"/>
                                            </p:tgtEl>
                                            <p:attrNameLst>
                                              <p:attrName>ppt_x</p:attrName>
                                            </p:attrNameLst>
                                          </p:cBhvr>
                                          <p:tavLst>
                                            <p:tav tm="0">
                                              <p:val>
                                                <p:strVal val="#ppt_x"/>
                                              </p:val>
                                            </p:tav>
                                            <p:tav tm="100000">
                                              <p:val>
                                                <p:strVal val="#ppt_x"/>
                                              </p:val>
                                            </p:tav>
                                          </p:tavLst>
                                        </p:anim>
                                        <p:anim calcmode="lin" valueType="num">
                                          <p:cBhvr additive="base">
                                            <p:cTn id="40" dur="500" fill="hold"/>
                                            <p:tgtEl>
                                              <p:spTgt spid="599"/>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0"/>
                                      </p:stCondLst>
                                      <p:childTnLst>
                                        <p:set>
                                          <p:cBhvr>
                                            <p:cTn id="42" dur="1" fill="hold">
                                              <p:stCondLst>
                                                <p:cond delay="0"/>
                                              </p:stCondLst>
                                            </p:cTn>
                                            <p:tgtEl>
                                              <p:spTgt spid="605"/>
                                            </p:tgtEl>
                                            <p:attrNameLst>
                                              <p:attrName>style.visibility</p:attrName>
                                            </p:attrNameLst>
                                          </p:cBhvr>
                                          <p:to>
                                            <p:strVal val="visible"/>
                                          </p:to>
                                        </p:set>
                                        <p:anim calcmode="lin" valueType="num">
                                          <p:cBhvr additive="base">
                                            <p:cTn id="43" dur="500" fill="hold"/>
                                            <p:tgtEl>
                                              <p:spTgt spid="605"/>
                                            </p:tgtEl>
                                            <p:attrNameLst>
                                              <p:attrName>ppt_x</p:attrName>
                                            </p:attrNameLst>
                                          </p:cBhvr>
                                          <p:tavLst>
                                            <p:tav tm="0">
                                              <p:val>
                                                <p:strVal val="0-#ppt_w/2"/>
                                              </p:val>
                                            </p:tav>
                                            <p:tav tm="100000">
                                              <p:val>
                                                <p:strVal val="#ppt_x"/>
                                              </p:val>
                                            </p:tav>
                                          </p:tavLst>
                                        </p:anim>
                                        <p:anim calcmode="lin" valueType="num">
                                          <p:cBhvr additive="base">
                                            <p:cTn id="44" dur="500" fill="hold"/>
                                            <p:tgtEl>
                                              <p:spTgt spid="605"/>
                                            </p:tgtEl>
                                            <p:attrNameLst>
                                              <p:attrName>ppt_y</p:attrName>
                                            </p:attrNameLst>
                                          </p:cBhvr>
                                          <p:tavLst>
                                            <p:tav tm="0">
                                              <p:val>
                                                <p:strVal val="1+#ppt_h/2"/>
                                              </p:val>
                                            </p:tav>
                                            <p:tav tm="100000">
                                              <p:val>
                                                <p:strVal val="#ppt_y"/>
                                              </p:val>
                                            </p:tav>
                                          </p:tavLst>
                                        </p:anim>
                                      </p:childTnLst>
                                    </p:cTn>
                                  </p:par>
                                  <p:par>
                                    <p:cTn id="45" presetID="2" presetClass="entr" presetSubtype="8" fill="hold" grpId="0" nodeType="withEffect">
                                      <p:stCondLst>
                                        <p:cond delay="1250"/>
                                      </p:stCondLst>
                                      <p:childTnLst>
                                        <p:set>
                                          <p:cBhvr>
                                            <p:cTn id="46" dur="1" fill="hold">
                                              <p:stCondLst>
                                                <p:cond delay="0"/>
                                              </p:stCondLst>
                                            </p:cTn>
                                            <p:tgtEl>
                                              <p:spTgt spid="611"/>
                                            </p:tgtEl>
                                            <p:attrNameLst>
                                              <p:attrName>style.visibility</p:attrName>
                                            </p:attrNameLst>
                                          </p:cBhvr>
                                          <p:to>
                                            <p:strVal val="visible"/>
                                          </p:to>
                                        </p:set>
                                        <p:anim calcmode="lin" valueType="num">
                                          <p:cBhvr additive="base">
                                            <p:cTn id="47" dur="500" fill="hold"/>
                                            <p:tgtEl>
                                              <p:spTgt spid="611"/>
                                            </p:tgtEl>
                                            <p:attrNameLst>
                                              <p:attrName>ppt_x</p:attrName>
                                            </p:attrNameLst>
                                          </p:cBhvr>
                                          <p:tavLst>
                                            <p:tav tm="0">
                                              <p:val>
                                                <p:strVal val="0-#ppt_w/2"/>
                                              </p:val>
                                            </p:tav>
                                            <p:tav tm="100000">
                                              <p:val>
                                                <p:strVal val="#ppt_x"/>
                                              </p:val>
                                            </p:tav>
                                          </p:tavLst>
                                        </p:anim>
                                        <p:anim calcmode="lin" valueType="num">
                                          <p:cBhvr additive="base">
                                            <p:cTn id="48" dur="500" fill="hold"/>
                                            <p:tgtEl>
                                              <p:spTgt spid="611"/>
                                            </p:tgtEl>
                                            <p:attrNameLst>
                                              <p:attrName>ppt_y</p:attrName>
                                            </p:attrNameLst>
                                          </p:cBhvr>
                                          <p:tavLst>
                                            <p:tav tm="0">
                                              <p:val>
                                                <p:strVal val="#ppt_y"/>
                                              </p:val>
                                            </p:tav>
                                            <p:tav tm="100000">
                                              <p:val>
                                                <p:strVal val="#ppt_y"/>
                                              </p:val>
                                            </p:tav>
                                          </p:tavLst>
                                        </p:anim>
                                      </p:childTnLst>
                                    </p:cTn>
                                  </p:par>
                                  <p:par>
                                    <p:cTn id="49" presetID="2" presetClass="entr" presetSubtype="9" fill="hold" grpId="0" nodeType="withEffect">
                                      <p:stCondLst>
                                        <p:cond delay="1250"/>
                                      </p:stCondLst>
                                      <p:childTnLst>
                                        <p:set>
                                          <p:cBhvr>
                                            <p:cTn id="50" dur="1" fill="hold">
                                              <p:stCondLst>
                                                <p:cond delay="0"/>
                                              </p:stCondLst>
                                            </p:cTn>
                                            <p:tgtEl>
                                              <p:spTgt spid="662"/>
                                            </p:tgtEl>
                                            <p:attrNameLst>
                                              <p:attrName>style.visibility</p:attrName>
                                            </p:attrNameLst>
                                          </p:cBhvr>
                                          <p:to>
                                            <p:strVal val="visible"/>
                                          </p:to>
                                        </p:set>
                                        <p:anim calcmode="lin" valueType="num">
                                          <p:cBhvr additive="base">
                                            <p:cTn id="51" dur="500" fill="hold"/>
                                            <p:tgtEl>
                                              <p:spTgt spid="662"/>
                                            </p:tgtEl>
                                            <p:attrNameLst>
                                              <p:attrName>ppt_x</p:attrName>
                                            </p:attrNameLst>
                                          </p:cBhvr>
                                          <p:tavLst>
                                            <p:tav tm="0">
                                              <p:val>
                                                <p:strVal val="0-#ppt_w/2"/>
                                              </p:val>
                                            </p:tav>
                                            <p:tav tm="100000">
                                              <p:val>
                                                <p:strVal val="#ppt_x"/>
                                              </p:val>
                                            </p:tav>
                                          </p:tavLst>
                                        </p:anim>
                                        <p:anim calcmode="lin" valueType="num">
                                          <p:cBhvr additive="base">
                                            <p:cTn id="52" dur="500" fill="hold"/>
                                            <p:tgtEl>
                                              <p:spTgt spid="6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1500"/>
                                      </p:stCondLst>
                                      <p:childTnLst>
                                        <p:set>
                                          <p:cBhvr>
                                            <p:cTn id="54" dur="1" fill="hold">
                                              <p:stCondLst>
                                                <p:cond delay="0"/>
                                              </p:stCondLst>
                                            </p:cTn>
                                            <p:tgtEl>
                                              <p:spTgt spid="638"/>
                                            </p:tgtEl>
                                            <p:attrNameLst>
                                              <p:attrName>style.visibility</p:attrName>
                                            </p:attrNameLst>
                                          </p:cBhvr>
                                          <p:to>
                                            <p:strVal val="visible"/>
                                          </p:to>
                                        </p:set>
                                        <p:anim calcmode="lin" valueType="num">
                                          <p:cBhvr additive="base">
                                            <p:cTn id="55" dur="500" fill="hold"/>
                                            <p:tgtEl>
                                              <p:spTgt spid="638"/>
                                            </p:tgtEl>
                                            <p:attrNameLst>
                                              <p:attrName>ppt_x</p:attrName>
                                            </p:attrNameLst>
                                          </p:cBhvr>
                                          <p:tavLst>
                                            <p:tav tm="0">
                                              <p:val>
                                                <p:strVal val="#ppt_x"/>
                                              </p:val>
                                            </p:tav>
                                            <p:tav tm="100000">
                                              <p:val>
                                                <p:strVal val="#ppt_x"/>
                                              </p:val>
                                            </p:tav>
                                          </p:tavLst>
                                        </p:anim>
                                        <p:anim calcmode="lin" valueType="num">
                                          <p:cBhvr additive="base">
                                            <p:cTn id="56" dur="500" fill="hold"/>
                                            <p:tgtEl>
                                              <p:spTgt spid="638"/>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1500"/>
                                      </p:stCondLst>
                                      <p:childTnLst>
                                        <p:set>
                                          <p:cBhvr>
                                            <p:cTn id="58" dur="1" fill="hold">
                                              <p:stCondLst>
                                                <p:cond delay="0"/>
                                              </p:stCondLst>
                                            </p:cTn>
                                            <p:tgtEl>
                                              <p:spTgt spid="633"/>
                                            </p:tgtEl>
                                            <p:attrNameLst>
                                              <p:attrName>style.visibility</p:attrName>
                                            </p:attrNameLst>
                                          </p:cBhvr>
                                          <p:to>
                                            <p:strVal val="visible"/>
                                          </p:to>
                                        </p:set>
                                        <p:anim calcmode="lin" valueType="num">
                                          <p:cBhvr additive="base">
                                            <p:cTn id="59" dur="500" fill="hold"/>
                                            <p:tgtEl>
                                              <p:spTgt spid="633"/>
                                            </p:tgtEl>
                                            <p:attrNameLst>
                                              <p:attrName>ppt_x</p:attrName>
                                            </p:attrNameLst>
                                          </p:cBhvr>
                                          <p:tavLst>
                                            <p:tav tm="0">
                                              <p:val>
                                                <p:strVal val="1+#ppt_w/2"/>
                                              </p:val>
                                            </p:tav>
                                            <p:tav tm="100000">
                                              <p:val>
                                                <p:strVal val="#ppt_x"/>
                                              </p:val>
                                            </p:tav>
                                          </p:tavLst>
                                        </p:anim>
                                        <p:anim calcmode="lin" valueType="num">
                                          <p:cBhvr additive="base">
                                            <p:cTn id="60" dur="500" fill="hold"/>
                                            <p:tgtEl>
                                              <p:spTgt spid="633"/>
                                            </p:tgtEl>
                                            <p:attrNameLst>
                                              <p:attrName>ppt_y</p:attrName>
                                            </p:attrNameLst>
                                          </p:cBhvr>
                                          <p:tavLst>
                                            <p:tav tm="0">
                                              <p:val>
                                                <p:strVal val="0-#ppt_h/2"/>
                                              </p:val>
                                            </p:tav>
                                            <p:tav tm="100000">
                                              <p:val>
                                                <p:strVal val="#ppt_y"/>
                                              </p:val>
                                            </p:tav>
                                          </p:tavLst>
                                        </p:anim>
                                      </p:childTnLst>
                                    </p:cTn>
                                  </p:par>
                                  <p:par>
                                    <p:cTn id="61" presetID="2" presetClass="entr" presetSubtype="2" fill="hold" grpId="0" nodeType="withEffect">
                                      <p:stCondLst>
                                        <p:cond delay="1750"/>
                                      </p:stCondLst>
                                      <p:childTnLst>
                                        <p:set>
                                          <p:cBhvr>
                                            <p:cTn id="62" dur="1" fill="hold">
                                              <p:stCondLst>
                                                <p:cond delay="0"/>
                                              </p:stCondLst>
                                            </p:cTn>
                                            <p:tgtEl>
                                              <p:spTgt spid="628"/>
                                            </p:tgtEl>
                                            <p:attrNameLst>
                                              <p:attrName>style.visibility</p:attrName>
                                            </p:attrNameLst>
                                          </p:cBhvr>
                                          <p:to>
                                            <p:strVal val="visible"/>
                                          </p:to>
                                        </p:set>
                                        <p:anim calcmode="lin" valueType="num">
                                          <p:cBhvr additive="base">
                                            <p:cTn id="63" dur="500" fill="hold"/>
                                            <p:tgtEl>
                                              <p:spTgt spid="628"/>
                                            </p:tgtEl>
                                            <p:attrNameLst>
                                              <p:attrName>ppt_x</p:attrName>
                                            </p:attrNameLst>
                                          </p:cBhvr>
                                          <p:tavLst>
                                            <p:tav tm="0">
                                              <p:val>
                                                <p:strVal val="1+#ppt_w/2"/>
                                              </p:val>
                                            </p:tav>
                                            <p:tav tm="100000">
                                              <p:val>
                                                <p:strVal val="#ppt_x"/>
                                              </p:val>
                                            </p:tav>
                                          </p:tavLst>
                                        </p:anim>
                                        <p:anim calcmode="lin" valueType="num">
                                          <p:cBhvr additive="base">
                                            <p:cTn id="64" dur="500" fill="hold"/>
                                            <p:tgtEl>
                                              <p:spTgt spid="628"/>
                                            </p:tgtEl>
                                            <p:attrNameLst>
                                              <p:attrName>ppt_y</p:attrName>
                                            </p:attrNameLst>
                                          </p:cBhvr>
                                          <p:tavLst>
                                            <p:tav tm="0">
                                              <p:val>
                                                <p:strVal val="#ppt_y"/>
                                              </p:val>
                                            </p:tav>
                                            <p:tav tm="100000">
                                              <p:val>
                                                <p:strVal val="#ppt_y"/>
                                              </p:val>
                                            </p:tav>
                                          </p:tavLst>
                                        </p:anim>
                                      </p:childTnLst>
                                    </p:cTn>
                                  </p:par>
                                  <p:par>
                                    <p:cTn id="65" presetID="2" presetClass="entr" presetSubtype="6" fill="hold" grpId="0" nodeType="withEffect">
                                      <p:stCondLst>
                                        <p:cond delay="1750"/>
                                      </p:stCondLst>
                                      <p:childTnLst>
                                        <p:set>
                                          <p:cBhvr>
                                            <p:cTn id="66" dur="1" fill="hold">
                                              <p:stCondLst>
                                                <p:cond delay="0"/>
                                              </p:stCondLst>
                                            </p:cTn>
                                            <p:tgtEl>
                                              <p:spTgt spid="651"/>
                                            </p:tgtEl>
                                            <p:attrNameLst>
                                              <p:attrName>style.visibility</p:attrName>
                                            </p:attrNameLst>
                                          </p:cBhvr>
                                          <p:to>
                                            <p:strVal val="visible"/>
                                          </p:to>
                                        </p:set>
                                        <p:anim calcmode="lin" valueType="num">
                                          <p:cBhvr additive="base">
                                            <p:cTn id="67" dur="500" fill="hold"/>
                                            <p:tgtEl>
                                              <p:spTgt spid="651"/>
                                            </p:tgtEl>
                                            <p:attrNameLst>
                                              <p:attrName>ppt_x</p:attrName>
                                            </p:attrNameLst>
                                          </p:cBhvr>
                                          <p:tavLst>
                                            <p:tav tm="0">
                                              <p:val>
                                                <p:strVal val="1+#ppt_w/2"/>
                                              </p:val>
                                            </p:tav>
                                            <p:tav tm="100000">
                                              <p:val>
                                                <p:strVal val="#ppt_x"/>
                                              </p:val>
                                            </p:tav>
                                          </p:tavLst>
                                        </p:anim>
                                        <p:anim calcmode="lin" valueType="num">
                                          <p:cBhvr additive="base">
                                            <p:cTn id="68" dur="500" fill="hold"/>
                                            <p:tgtEl>
                                              <p:spTgt spid="65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000"/>
                                      </p:stCondLst>
                                      <p:childTnLst>
                                        <p:set>
                                          <p:cBhvr>
                                            <p:cTn id="70" dur="1" fill="hold">
                                              <p:stCondLst>
                                                <p:cond delay="0"/>
                                              </p:stCondLst>
                                            </p:cTn>
                                            <p:tgtEl>
                                              <p:spTgt spid="645"/>
                                            </p:tgtEl>
                                            <p:attrNameLst>
                                              <p:attrName>style.visibility</p:attrName>
                                            </p:attrNameLst>
                                          </p:cBhvr>
                                          <p:to>
                                            <p:strVal val="visible"/>
                                          </p:to>
                                        </p:set>
                                        <p:anim calcmode="lin" valueType="num">
                                          <p:cBhvr additive="base">
                                            <p:cTn id="71" dur="500" fill="hold"/>
                                            <p:tgtEl>
                                              <p:spTgt spid="645"/>
                                            </p:tgtEl>
                                            <p:attrNameLst>
                                              <p:attrName>ppt_x</p:attrName>
                                            </p:attrNameLst>
                                          </p:cBhvr>
                                          <p:tavLst>
                                            <p:tav tm="0">
                                              <p:val>
                                                <p:strVal val="#ppt_x"/>
                                              </p:val>
                                            </p:tav>
                                            <p:tav tm="100000">
                                              <p:val>
                                                <p:strVal val="#ppt_x"/>
                                              </p:val>
                                            </p:tav>
                                          </p:tavLst>
                                        </p:anim>
                                        <p:anim calcmode="lin" valueType="num">
                                          <p:cBhvr additive="base">
                                            <p:cTn id="72" dur="500" fill="hold"/>
                                            <p:tgtEl>
                                              <p:spTgt spid="64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000"/>
                                      </p:stCondLst>
                                      <p:childTnLst>
                                        <p:set>
                                          <p:cBhvr>
                                            <p:cTn id="74" dur="1" fill="hold">
                                              <p:stCondLst>
                                                <p:cond delay="0"/>
                                              </p:stCondLst>
                                            </p:cTn>
                                            <p:tgtEl>
                                              <p:spTgt spid="657"/>
                                            </p:tgtEl>
                                            <p:attrNameLst>
                                              <p:attrName>style.visibility</p:attrName>
                                            </p:attrNameLst>
                                          </p:cBhvr>
                                          <p:to>
                                            <p:strVal val="visible"/>
                                          </p:to>
                                        </p:set>
                                        <p:anim calcmode="lin" valueType="num">
                                          <p:cBhvr additive="base">
                                            <p:cTn id="75" dur="500" fill="hold"/>
                                            <p:tgtEl>
                                              <p:spTgt spid="657"/>
                                            </p:tgtEl>
                                            <p:attrNameLst>
                                              <p:attrName>ppt_x</p:attrName>
                                            </p:attrNameLst>
                                          </p:cBhvr>
                                          <p:tavLst>
                                            <p:tav tm="0">
                                              <p:val>
                                                <p:strVal val="#ppt_x"/>
                                              </p:val>
                                            </p:tav>
                                            <p:tav tm="100000">
                                              <p:val>
                                                <p:strVal val="#ppt_x"/>
                                              </p:val>
                                            </p:tav>
                                          </p:tavLst>
                                        </p:anim>
                                        <p:anim calcmode="lin" valueType="num">
                                          <p:cBhvr additive="base">
                                            <p:cTn id="76" dur="500" fill="hold"/>
                                            <p:tgtEl>
                                              <p:spTgt spid="6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 grpId="0" animBg="1"/>
          <p:bldP spid="544" grpId="0" animBg="1"/>
          <p:bldP spid="594" grpId="0" animBg="1"/>
          <p:bldP spid="551" grpId="0" animBg="1"/>
          <p:bldP spid="557" grpId="0" animBg="1"/>
          <p:bldP spid="563" grpId="0" animBg="1"/>
          <p:bldP spid="581" grpId="0" animBg="1"/>
          <p:bldP spid="589" grpId="0" animBg="1"/>
          <p:bldP spid="599" grpId="0" animBg="1"/>
          <p:bldP spid="605" grpId="0" animBg="1"/>
          <p:bldP spid="611" grpId="0" animBg="1"/>
          <p:bldP spid="662" grpId="0" animBg="1"/>
          <p:bldP spid="638" grpId="0" animBg="1"/>
          <p:bldP spid="633" grpId="0" animBg="1"/>
          <p:bldP spid="628" grpId="0" animBg="1"/>
          <p:bldP spid="651" grpId="0" animBg="1"/>
          <p:bldP spid="645" grpId="0" animBg="1"/>
          <p:bldP spid="657"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3_Blank">
    <p:spTree>
      <p:nvGrpSpPr>
        <p:cNvPr id="1" name=""/>
        <p:cNvGrpSpPr/>
        <p:nvPr/>
      </p:nvGrpSpPr>
      <p:grpSpPr>
        <a:xfrm>
          <a:off x="0" y="0"/>
          <a:ext cx="0" cy="0"/>
          <a:chOff x="0" y="0"/>
          <a:chExt cx="0" cy="0"/>
        </a:xfrm>
      </p:grpSpPr>
      <p:sp>
        <p:nvSpPr>
          <p:cNvPr id="4" name="Picture Placeholder 13"/>
          <p:cNvSpPr>
            <a:spLocks noGrp="1"/>
          </p:cNvSpPr>
          <p:nvPr>
            <p:ph type="pic" sz="quarter" idx="13"/>
          </p:nvPr>
        </p:nvSpPr>
        <p:spPr>
          <a:xfrm>
            <a:off x="2" y="0"/>
            <a:ext cx="12192000" cy="6858000"/>
          </a:xfrm>
          <a:effectLst/>
        </p:spPr>
        <p:txBody>
          <a:bodyPr>
            <a:normAutofit/>
          </a:bodyPr>
          <a:lstStyle>
            <a:lvl1pPr marL="0" indent="0">
              <a:buNone/>
              <a:defRPr sz="2100">
                <a:ln>
                  <a:noFill/>
                </a:ln>
                <a:solidFill>
                  <a:schemeClr val="bg1">
                    <a:lumMod val="85000"/>
                  </a:schemeClr>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3543107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093068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chart" Target="../charts/chart13.xml"/><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alpha val="84000"/>
          </a:schemeClr>
        </a:solidFill>
        <a:effectLst/>
      </p:bgPr>
    </p:bg>
    <p:spTree>
      <p:nvGrpSpPr>
        <p:cNvPr id="1" name=""/>
        <p:cNvGrpSpPr/>
        <p:nvPr/>
      </p:nvGrpSpPr>
      <p:grpSpPr>
        <a:xfrm>
          <a:off x="0" y="0"/>
          <a:ext cx="0" cy="0"/>
          <a:chOff x="0" y="0"/>
          <a:chExt cx="0" cy="0"/>
        </a:xfrm>
      </p:grpSpPr>
      <p:sp>
        <p:nvSpPr>
          <p:cNvPr id="12" name="TextBox 11"/>
          <p:cNvSpPr txBox="1"/>
          <p:nvPr/>
        </p:nvSpPr>
        <p:spPr>
          <a:xfrm>
            <a:off x="2183525" y="2177398"/>
            <a:ext cx="7464500" cy="3001334"/>
          </a:xfrm>
          <a:prstGeom prst="rect">
            <a:avLst/>
          </a:prstGeom>
          <a:noFill/>
        </p:spPr>
        <p:txBody>
          <a:bodyPr wrap="square" rtlCol="0">
            <a:spAutoFit/>
          </a:bodyPr>
          <a:lstStyle/>
          <a:p>
            <a:pPr algn="ctr">
              <a:lnSpc>
                <a:spcPct val="150000"/>
              </a:lnSpc>
            </a:pPr>
            <a:endParaRPr lang="en-US" sz="1400" dirty="0">
              <a:solidFill>
                <a:schemeClr val="bg1"/>
              </a:solidFill>
            </a:endParaRPr>
          </a:p>
          <a:p>
            <a:pPr algn="ctr">
              <a:lnSpc>
                <a:spcPct val="150000"/>
              </a:lnSpc>
            </a:pPr>
            <a:r>
              <a:rPr lang="en-US" dirty="0">
                <a:solidFill>
                  <a:schemeClr val="accent1">
                    <a:lumMod val="40000"/>
                    <a:lumOff val="60000"/>
                  </a:schemeClr>
                </a:solidFill>
              </a:rPr>
              <a:t>Urban Water Supply and Sanitation Situation </a:t>
            </a:r>
          </a:p>
          <a:p>
            <a:pPr algn="ctr">
              <a:lnSpc>
                <a:spcPct val="150000"/>
              </a:lnSpc>
            </a:pPr>
            <a:r>
              <a:rPr lang="en-US" sz="1600" dirty="0">
                <a:solidFill>
                  <a:schemeClr val="tx2">
                    <a:lumMod val="40000"/>
                    <a:lumOff val="60000"/>
                  </a:schemeClr>
                </a:solidFill>
              </a:rPr>
              <a:t>Current State, Projects, Plans</a:t>
            </a:r>
          </a:p>
          <a:p>
            <a:pPr algn="ctr">
              <a:lnSpc>
                <a:spcPct val="150000"/>
              </a:lnSpc>
            </a:pPr>
            <a:endParaRPr lang="en-US" sz="1600" dirty="0">
              <a:solidFill>
                <a:schemeClr val="accent1">
                  <a:lumMod val="40000"/>
                  <a:lumOff val="60000"/>
                </a:schemeClr>
              </a:solidFill>
            </a:endParaRPr>
          </a:p>
          <a:p>
            <a:pPr algn="ctr">
              <a:lnSpc>
                <a:spcPct val="150000"/>
              </a:lnSpc>
            </a:pPr>
            <a:r>
              <a:rPr lang="en-US" sz="1600" dirty="0">
                <a:solidFill>
                  <a:schemeClr val="accent1">
                    <a:lumMod val="40000"/>
                    <a:lumOff val="60000"/>
                  </a:schemeClr>
                </a:solidFill>
              </a:rPr>
              <a:t>Presented at: </a:t>
            </a:r>
          </a:p>
          <a:p>
            <a:pPr algn="ctr">
              <a:lnSpc>
                <a:spcPct val="150000"/>
              </a:lnSpc>
            </a:pPr>
            <a:endParaRPr lang="en-US" sz="1600" dirty="0">
              <a:solidFill>
                <a:schemeClr val="accent1">
                  <a:lumMod val="40000"/>
                  <a:lumOff val="60000"/>
                </a:schemeClr>
              </a:solidFill>
            </a:endParaRPr>
          </a:p>
          <a:p>
            <a:pPr algn="ctr">
              <a:lnSpc>
                <a:spcPct val="150000"/>
              </a:lnSpc>
            </a:pPr>
            <a:r>
              <a:rPr lang="en-US" sz="1600" dirty="0">
                <a:solidFill>
                  <a:schemeClr val="bg1"/>
                </a:solidFill>
              </a:rPr>
              <a:t>National Consulting Framing Climate Agenda Towards Climate Resilient</a:t>
            </a:r>
          </a:p>
          <a:p>
            <a:pPr algn="ctr">
              <a:lnSpc>
                <a:spcPct val="150000"/>
              </a:lnSpc>
            </a:pPr>
            <a:r>
              <a:rPr lang="en-US" sz="1600" dirty="0">
                <a:solidFill>
                  <a:schemeClr val="bg1"/>
                </a:solidFill>
              </a:rPr>
              <a:t> and Carbon Neutral Afghanistan </a:t>
            </a:r>
          </a:p>
        </p:txBody>
      </p:sp>
      <p:pic>
        <p:nvPicPr>
          <p:cNvPr id="11" name="Picture 10" descr="A close up of a logo&#10;&#10;Description generated with high confidence">
            <a:extLst>
              <a:ext uri="{FF2B5EF4-FFF2-40B4-BE49-F238E27FC236}">
                <a16:creationId xmlns:a16="http://schemas.microsoft.com/office/drawing/2014/main" xmlns="" id="{508E1C31-E365-433D-83BB-CC497D068F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0145" y="3959524"/>
            <a:ext cx="2690854" cy="2429741"/>
          </a:xfrm>
          <a:prstGeom prst="rect">
            <a:avLst/>
          </a:prstGeom>
        </p:spPr>
      </p:pic>
      <p:sp>
        <p:nvSpPr>
          <p:cNvPr id="2" name="TextBox 1">
            <a:extLst>
              <a:ext uri="{FF2B5EF4-FFF2-40B4-BE49-F238E27FC236}">
                <a16:creationId xmlns:a16="http://schemas.microsoft.com/office/drawing/2014/main" xmlns="" id="{4650A53D-E57C-45C0-A08D-0581A0A2D2F1}"/>
              </a:ext>
            </a:extLst>
          </p:cNvPr>
          <p:cNvSpPr txBox="1"/>
          <p:nvPr/>
        </p:nvSpPr>
        <p:spPr>
          <a:xfrm>
            <a:off x="997427" y="966865"/>
            <a:ext cx="9836696" cy="1218539"/>
          </a:xfrm>
          <a:prstGeom prst="rect">
            <a:avLst/>
          </a:prstGeom>
          <a:noFill/>
        </p:spPr>
        <p:txBody>
          <a:bodyPr wrap="square" rtlCol="0">
            <a:spAutoFit/>
          </a:bodyPr>
          <a:lstStyle/>
          <a:p>
            <a:pPr algn="ctr">
              <a:lnSpc>
                <a:spcPct val="150000"/>
              </a:lnSpc>
            </a:pPr>
            <a:r>
              <a:rPr lang="en-US" sz="2600" b="1" dirty="0">
                <a:solidFill>
                  <a:schemeClr val="bg1"/>
                </a:solidFill>
              </a:rPr>
              <a:t>Afghanistan Urban Water Supply and Sewerage Corporation </a:t>
            </a:r>
          </a:p>
          <a:p>
            <a:pPr algn="ctr">
              <a:lnSpc>
                <a:spcPct val="150000"/>
              </a:lnSpc>
            </a:pPr>
            <a:r>
              <a:rPr lang="en-US" sz="2600" b="1" dirty="0">
                <a:solidFill>
                  <a:schemeClr val="bg1"/>
                </a:solidFill>
              </a:rPr>
              <a:t>(AUWSSC)</a:t>
            </a:r>
          </a:p>
        </p:txBody>
      </p:sp>
      <p:sp>
        <p:nvSpPr>
          <p:cNvPr id="19" name="TextBox 18">
            <a:extLst>
              <a:ext uri="{FF2B5EF4-FFF2-40B4-BE49-F238E27FC236}">
                <a16:creationId xmlns:a16="http://schemas.microsoft.com/office/drawing/2014/main" xmlns="" id="{7451E8D3-3488-4B88-842C-BE2FFEE51DCB}"/>
              </a:ext>
            </a:extLst>
          </p:cNvPr>
          <p:cNvSpPr txBox="1"/>
          <p:nvPr/>
        </p:nvSpPr>
        <p:spPr>
          <a:xfrm>
            <a:off x="2363750" y="5669078"/>
            <a:ext cx="7464500" cy="669799"/>
          </a:xfrm>
          <a:prstGeom prst="rect">
            <a:avLst/>
          </a:prstGeom>
          <a:noFill/>
        </p:spPr>
        <p:txBody>
          <a:bodyPr wrap="square" rtlCol="0">
            <a:spAutoFit/>
          </a:bodyPr>
          <a:lstStyle/>
          <a:p>
            <a:pPr algn="ctr">
              <a:lnSpc>
                <a:spcPct val="150000"/>
              </a:lnSpc>
            </a:pPr>
            <a:r>
              <a:rPr lang="en-US" sz="1333" dirty="0">
                <a:solidFill>
                  <a:schemeClr val="bg1"/>
                </a:solidFill>
              </a:rPr>
              <a:t>July 2018</a:t>
            </a:r>
          </a:p>
          <a:p>
            <a:pPr algn="ctr">
              <a:lnSpc>
                <a:spcPct val="150000"/>
              </a:lnSpc>
            </a:pPr>
            <a:r>
              <a:rPr lang="en-US" sz="1333" dirty="0">
                <a:solidFill>
                  <a:schemeClr val="bg1"/>
                </a:solidFill>
              </a:rPr>
              <a:t>Kabul, Afghanistan</a:t>
            </a:r>
            <a:endParaRPr lang="id-ID" sz="1333" dirty="0">
              <a:solidFill>
                <a:schemeClr val="bg1"/>
              </a:solidFill>
            </a:endParaRPr>
          </a:p>
        </p:txBody>
      </p:sp>
      <p:pic>
        <p:nvPicPr>
          <p:cNvPr id="6" name="Picture 5">
            <a:extLst>
              <a:ext uri="{FF2B5EF4-FFF2-40B4-BE49-F238E27FC236}">
                <a16:creationId xmlns:a16="http://schemas.microsoft.com/office/drawing/2014/main" xmlns="" id="{F46B2601-D5C4-4421-8003-07AC4D0529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056" y="4260392"/>
            <a:ext cx="1769036" cy="1828004"/>
          </a:xfrm>
          <a:prstGeom prst="rect">
            <a:avLst/>
          </a:prstGeom>
        </p:spPr>
      </p:pic>
    </p:spTree>
    <p:extLst>
      <p:ext uri="{BB962C8B-B14F-4D97-AF65-F5344CB8AC3E}">
        <p14:creationId xmlns:p14="http://schemas.microsoft.com/office/powerpoint/2010/main" val="634971937"/>
      </p:ext>
    </p:extLst>
  </p:cSld>
  <p:clrMapOvr>
    <a:masterClrMapping/>
  </p:clrMapOvr>
  <p:transition spd="slow">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750"/>
                                      </p:stCondLst>
                                      <p:childTnLst>
                                        <p:set>
                                          <p:cBhvr>
                                            <p:cTn id="6" dur="1" fill="hold">
                                              <p:stCondLst>
                                                <p:cond delay="0"/>
                                              </p:stCondLst>
                                            </p:cTn>
                                            <p:tgtEl>
                                              <p:spTgt spid="12"/>
                                            </p:tgtEl>
                                            <p:attrNameLst>
                                              <p:attrName>style.visibility</p:attrName>
                                            </p:attrNameLst>
                                          </p:cBhvr>
                                          <p:to>
                                            <p:strVal val="visible"/>
                                          </p:to>
                                        </p:set>
                                        <p:anim calcmode="lin" valueType="num" p14:bounceEnd="8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0000">
                                      <p:stCondLst>
                                        <p:cond delay="750"/>
                                      </p:stCondLst>
                                      <p:childTnLst>
                                        <p:set>
                                          <p:cBhvr>
                                            <p:cTn id="10" dur="1" fill="hold">
                                              <p:stCondLst>
                                                <p:cond delay="0"/>
                                              </p:stCondLst>
                                            </p:cTn>
                                            <p:tgtEl>
                                              <p:spTgt spid="19"/>
                                            </p:tgtEl>
                                            <p:attrNameLst>
                                              <p:attrName>style.visibility</p:attrName>
                                            </p:attrNameLst>
                                          </p:cBhvr>
                                          <p:to>
                                            <p:strVal val="visible"/>
                                          </p:to>
                                        </p:set>
                                        <p:anim calcmode="lin" valueType="num" p14:bounceEnd="80000">
                                          <p:cBhvr additive="base">
                                            <p:cTn id="11" dur="500" fill="hold"/>
                                            <p:tgtEl>
                                              <p:spTgt spid="19"/>
                                            </p:tgtEl>
                                            <p:attrNameLst>
                                              <p:attrName>ppt_x</p:attrName>
                                            </p:attrNameLst>
                                          </p:cBhvr>
                                          <p:tavLst>
                                            <p:tav tm="0">
                                              <p:val>
                                                <p:strVal val="#ppt_x"/>
                                              </p:val>
                                            </p:tav>
                                            <p:tav tm="100000">
                                              <p:val>
                                                <p:strVal val="#ppt_x"/>
                                              </p:val>
                                            </p:tav>
                                          </p:tavLst>
                                        </p:anim>
                                        <p:anim calcmode="lin" valueType="num" p14:bounceEnd="80000">
                                          <p:cBhvr additive="base">
                                            <p:cTn id="12"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75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Background</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xmlns="" id="{BB0FC073-7CCB-4C87-B3D1-8ED977EE6B09}"/>
              </a:ext>
            </a:extLst>
          </p:cNvPr>
          <p:cNvSpPr txBox="1"/>
          <p:nvPr/>
        </p:nvSpPr>
        <p:spPr>
          <a:xfrm>
            <a:off x="797440" y="1765005"/>
            <a:ext cx="10813300" cy="1323439"/>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AUWSSC was established on 11th August 2007, by a Presidential Decree. The main goal and the objectives of AUWSSC are to ensure sustainable provision of safe drinking water supply and sewerage services to all urban areas of the Islamic Republic of Afghanistan. It has </a:t>
            </a:r>
            <a:r>
              <a:rPr lang="en-US" sz="2000" b="1" dirty="0">
                <a:latin typeface="Calibri" panose="020F0502020204030204" pitchFamily="34" charset="0"/>
                <a:cs typeface="Calibri" panose="020F0502020204030204" pitchFamily="34" charset="0"/>
              </a:rPr>
              <a:t>6 SBUs </a:t>
            </a:r>
            <a:r>
              <a:rPr lang="en-US" sz="2000" dirty="0">
                <a:latin typeface="Calibri" panose="020F0502020204030204" pitchFamily="34" charset="0"/>
                <a:cs typeface="Calibri" panose="020F0502020204030204" pitchFamily="34" charset="0"/>
              </a:rPr>
              <a:t>and it has the following </a:t>
            </a:r>
            <a:r>
              <a:rPr lang="en-US" sz="2000" dirty="0" smtClean="0">
                <a:latin typeface="Calibri" panose="020F0502020204030204" pitchFamily="34" charset="0"/>
                <a:cs typeface="Calibri" panose="020F0502020204030204" pitchFamily="34" charset="0"/>
              </a:rPr>
              <a:t>Departments in the </a:t>
            </a:r>
            <a:r>
              <a:rPr lang="en-US" sz="2000" b="1" dirty="0" smtClean="0">
                <a:latin typeface="Calibri" panose="020F0502020204030204" pitchFamily="34" charset="0"/>
                <a:cs typeface="Calibri" panose="020F0502020204030204" pitchFamily="34" charset="0"/>
              </a:rPr>
              <a:t>HQ</a:t>
            </a:r>
            <a:r>
              <a:rPr lang="en-US" sz="2000" dirty="0" smtClean="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xmlns="" id="{598596D8-8622-4D50-9856-0451E0E3AF63}"/>
              </a:ext>
            </a:extLst>
          </p:cNvPr>
          <p:cNvSpPr txBox="1"/>
          <p:nvPr/>
        </p:nvSpPr>
        <p:spPr>
          <a:xfrm>
            <a:off x="797440" y="3558518"/>
            <a:ext cx="10813300" cy="3354765"/>
          </a:xfrm>
          <a:prstGeom prst="rect">
            <a:avLst/>
          </a:prstGeom>
          <a:noFill/>
        </p:spPr>
        <p:txBody>
          <a:bodyPr wrap="square" rtlCol="0">
            <a:spAutoFit/>
          </a:bodyPr>
          <a:lstStyle/>
          <a:p>
            <a:pPr marL="457200" indent="-457200">
              <a:buFont typeface="Wingdings" panose="05000000000000000000" pitchFamily="2" charset="2"/>
              <a:buChar char="q"/>
            </a:pPr>
            <a:r>
              <a:rPr lang="en-US" sz="2200" dirty="0">
                <a:latin typeface="Calibri" panose="020F0502020204030204" pitchFamily="34" charset="0"/>
                <a:cs typeface="Calibri" panose="020F0502020204030204" pitchFamily="34" charset="0"/>
              </a:rPr>
              <a:t>Technical </a:t>
            </a:r>
            <a:r>
              <a:rPr lang="en-US" sz="2400" dirty="0" smtClean="0">
                <a:latin typeface="Calibri" panose="020F0502020204030204" pitchFamily="34" charset="0"/>
                <a:cs typeface="Calibri" panose="020F0502020204030204" pitchFamily="34" charset="0"/>
              </a:rPr>
              <a:t>department</a:t>
            </a:r>
            <a:endParaRPr lang="en-US" sz="2200" dirty="0" smtClean="0">
              <a:latin typeface="Calibri" panose="020F0502020204030204" pitchFamily="34" charset="0"/>
              <a:cs typeface="Calibri" panose="020F0502020204030204" pitchFamily="34" charset="0"/>
            </a:endParaRPr>
          </a:p>
          <a:p>
            <a:pPr marL="457200" indent="-457200">
              <a:buFont typeface="Wingdings" panose="05000000000000000000" pitchFamily="2" charset="2"/>
              <a:buChar char="q"/>
            </a:pPr>
            <a:r>
              <a:rPr lang="en-US" sz="2200" dirty="0" smtClean="0">
                <a:latin typeface="Calibri" panose="020F0502020204030204" pitchFamily="34" charset="0"/>
                <a:cs typeface="Calibri" panose="020F0502020204030204" pitchFamily="34" charset="0"/>
              </a:rPr>
              <a:t>Financial and Administrative </a:t>
            </a:r>
            <a:r>
              <a:rPr lang="en-US" sz="2400" dirty="0" smtClean="0">
                <a:latin typeface="Calibri" panose="020F0502020204030204" pitchFamily="34" charset="0"/>
                <a:cs typeface="Calibri" panose="020F0502020204030204" pitchFamily="34" charset="0"/>
              </a:rPr>
              <a:t>department</a:t>
            </a:r>
            <a:endParaRPr lang="en-US" sz="2200" dirty="0" smtClean="0">
              <a:latin typeface="Calibri" panose="020F0502020204030204" pitchFamily="34" charset="0"/>
              <a:cs typeface="Calibri" panose="020F0502020204030204" pitchFamily="34" charset="0"/>
            </a:endParaRPr>
          </a:p>
          <a:p>
            <a:pPr marL="457200" indent="-457200">
              <a:buFont typeface="Wingdings" panose="05000000000000000000" pitchFamily="2" charset="2"/>
              <a:buChar char="q"/>
            </a:pPr>
            <a:r>
              <a:rPr lang="en-US" sz="2200" dirty="0" smtClean="0">
                <a:latin typeface="Calibri" panose="020F0502020204030204" pitchFamily="34" charset="0"/>
                <a:cs typeface="Calibri" panose="020F0502020204030204" pitchFamily="34" charset="0"/>
              </a:rPr>
              <a:t>Operational </a:t>
            </a:r>
            <a:r>
              <a:rPr lang="en-US" sz="2400" dirty="0" smtClean="0">
                <a:latin typeface="Calibri" panose="020F0502020204030204" pitchFamily="34" charset="0"/>
                <a:cs typeface="Calibri" panose="020F0502020204030204" pitchFamily="34" charset="0"/>
              </a:rPr>
              <a:t>department</a:t>
            </a:r>
            <a:endParaRPr lang="en-US" sz="2200" dirty="0" smtClean="0">
              <a:latin typeface="Calibri" panose="020F0502020204030204" pitchFamily="34" charset="0"/>
              <a:cs typeface="Calibri" panose="020F0502020204030204" pitchFamily="34" charset="0"/>
            </a:endParaRPr>
          </a:p>
          <a:p>
            <a:pPr marL="457200" indent="-457200">
              <a:buFont typeface="Wingdings" panose="05000000000000000000" pitchFamily="2" charset="2"/>
              <a:buChar char="q"/>
            </a:pPr>
            <a:r>
              <a:rPr lang="en-US" sz="2200" dirty="0" smtClean="0">
                <a:latin typeface="Calibri" panose="020F0502020204030204" pitchFamily="34" charset="0"/>
                <a:cs typeface="Calibri" panose="020F0502020204030204" pitchFamily="34" charset="0"/>
              </a:rPr>
              <a:t>Wastewater </a:t>
            </a:r>
            <a:r>
              <a:rPr lang="en-US" sz="2200" dirty="0">
                <a:latin typeface="Calibri" panose="020F0502020204030204" pitchFamily="34" charset="0"/>
                <a:cs typeface="Calibri" panose="020F0502020204030204" pitchFamily="34" charset="0"/>
              </a:rPr>
              <a:t>Management </a:t>
            </a:r>
            <a:r>
              <a:rPr lang="en-US" sz="2400" dirty="0" smtClean="0">
                <a:latin typeface="Calibri" panose="020F0502020204030204" pitchFamily="34" charset="0"/>
                <a:cs typeface="Calibri" panose="020F0502020204030204" pitchFamily="34" charset="0"/>
              </a:rPr>
              <a:t>department</a:t>
            </a:r>
            <a:endParaRPr lang="en-US" sz="2200" dirty="0" smtClean="0">
              <a:latin typeface="Calibri" panose="020F0502020204030204" pitchFamily="34" charset="0"/>
              <a:cs typeface="Calibri" panose="020F0502020204030204" pitchFamily="34" charset="0"/>
            </a:endParaRPr>
          </a:p>
          <a:p>
            <a:pPr marL="457200" indent="-457200">
              <a:buFont typeface="Wingdings" panose="05000000000000000000" pitchFamily="2" charset="2"/>
              <a:buChar char="q"/>
            </a:pPr>
            <a:r>
              <a:rPr lang="en-US" sz="2200" dirty="0" smtClean="0">
                <a:latin typeface="Calibri" panose="020F0502020204030204" pitchFamily="34" charset="0"/>
                <a:cs typeface="Calibri" panose="020F0502020204030204" pitchFamily="34" charset="0"/>
              </a:rPr>
              <a:t>Procurement </a:t>
            </a:r>
            <a:r>
              <a:rPr lang="en-US" sz="2400" dirty="0">
                <a:latin typeface="Calibri" panose="020F0502020204030204" pitchFamily="34" charset="0"/>
                <a:cs typeface="Calibri" panose="020F0502020204030204" pitchFamily="34" charset="0"/>
              </a:rPr>
              <a:t>d</a:t>
            </a:r>
            <a:r>
              <a:rPr lang="en-US" sz="2400" dirty="0" smtClean="0">
                <a:latin typeface="Calibri" panose="020F0502020204030204" pitchFamily="34" charset="0"/>
                <a:cs typeface="Calibri" panose="020F0502020204030204" pitchFamily="34" charset="0"/>
              </a:rPr>
              <a:t>epartment</a:t>
            </a:r>
            <a:r>
              <a:rPr lang="en-US" sz="2200" dirty="0" smtClean="0">
                <a:latin typeface="Calibri" panose="020F0502020204030204" pitchFamily="34" charset="0"/>
                <a:cs typeface="Calibri" panose="020F0502020204030204" pitchFamily="34" charset="0"/>
              </a:rPr>
              <a:t> </a:t>
            </a:r>
          </a:p>
          <a:p>
            <a:pPr marL="457200" indent="-457200">
              <a:buFont typeface="Wingdings" panose="05000000000000000000" pitchFamily="2" charset="2"/>
              <a:buChar char="q"/>
            </a:pPr>
            <a:r>
              <a:rPr lang="en-US" sz="2200" dirty="0" smtClean="0">
                <a:latin typeface="Calibri" panose="020F0502020204030204" pitchFamily="34" charset="0"/>
                <a:cs typeface="Calibri" panose="020F0502020204030204" pitchFamily="34" charset="0"/>
              </a:rPr>
              <a:t>HR </a:t>
            </a:r>
            <a:r>
              <a:rPr lang="en-US" sz="2400" dirty="0" smtClean="0">
                <a:latin typeface="Calibri" panose="020F0502020204030204" pitchFamily="34" charset="0"/>
                <a:cs typeface="Calibri" panose="020F0502020204030204" pitchFamily="34" charset="0"/>
              </a:rPr>
              <a:t>department</a:t>
            </a:r>
          </a:p>
          <a:p>
            <a:pPr marL="457200" indent="-457200">
              <a:buFont typeface="Wingdings" panose="05000000000000000000" pitchFamily="2" charset="2"/>
              <a:buChar char="q"/>
            </a:pPr>
            <a:r>
              <a:rPr lang="en-US" sz="2000" dirty="0">
                <a:latin typeface="Calibri" panose="020F0502020204030204" pitchFamily="34" charset="0"/>
                <a:cs typeface="Calibri" panose="020F0502020204030204" pitchFamily="34" charset="0"/>
              </a:rPr>
              <a:t>I</a:t>
            </a:r>
            <a:r>
              <a:rPr lang="en-US" sz="2000" dirty="0" smtClean="0">
                <a:latin typeface="Calibri" panose="020F0502020204030204" pitchFamily="34" charset="0"/>
                <a:cs typeface="Calibri" panose="020F0502020204030204" pitchFamily="34" charset="0"/>
              </a:rPr>
              <a:t>nternal Audit department</a:t>
            </a:r>
            <a:endParaRPr lang="en-US" sz="20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q"/>
            </a:pPr>
            <a:endParaRPr lang="en-US" sz="22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endParaRPr lang="en-U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01622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AUWSSC Active SBUs and Sub SUBs </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xmlns="" id="{BB0FC073-7CCB-4C87-B3D1-8ED977EE6B09}"/>
              </a:ext>
            </a:extLst>
          </p:cNvPr>
          <p:cNvSpPr txBox="1"/>
          <p:nvPr/>
        </p:nvSpPr>
        <p:spPr>
          <a:xfrm>
            <a:off x="9283658" y="2890706"/>
            <a:ext cx="2146342" cy="1631216"/>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Currently there are six SBUs in AUWSSC which are organized as shown</a:t>
            </a:r>
          </a:p>
        </p:txBody>
      </p:sp>
      <p:pic>
        <p:nvPicPr>
          <p:cNvPr id="4" name="Picture 3" descr="A picture containing text, map&#10;&#10;Description generated with very high confidence">
            <a:extLst>
              <a:ext uri="{FF2B5EF4-FFF2-40B4-BE49-F238E27FC236}">
                <a16:creationId xmlns:a16="http://schemas.microsoft.com/office/drawing/2014/main" xmlns="" id="{1F3BD399-F3C8-488B-A970-B7EC186EB1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1011" y="1222142"/>
            <a:ext cx="7525642" cy="5325162"/>
          </a:xfrm>
          <a:prstGeom prst="rect">
            <a:avLst/>
          </a:prstGeom>
        </p:spPr>
      </p:pic>
    </p:spTree>
    <p:extLst>
      <p:ext uri="{BB962C8B-B14F-4D97-AF65-F5344CB8AC3E}">
        <p14:creationId xmlns:p14="http://schemas.microsoft.com/office/powerpoint/2010/main" val="886225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Background (Technical Directorate) </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xmlns="" id="{BB0FC073-7CCB-4C87-B3D1-8ED977EE6B09}"/>
              </a:ext>
            </a:extLst>
          </p:cNvPr>
          <p:cNvSpPr txBox="1"/>
          <p:nvPr/>
        </p:nvSpPr>
        <p:spPr>
          <a:xfrm>
            <a:off x="797440" y="1765005"/>
            <a:ext cx="10813300" cy="1015663"/>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Technical Directorate is one of the main directorates is AUWSSC which is responsible for the Panning, Design, Development, Implementation and Monitoring of the projects. It has 27 members within the following </a:t>
            </a:r>
            <a:r>
              <a:rPr lang="en-US" sz="2000" b="1" dirty="0" smtClean="0">
                <a:latin typeface="Calibri" panose="020F0502020204030204" pitchFamily="34" charset="0"/>
                <a:cs typeface="Calibri" panose="020F0502020204030204" pitchFamily="34" charset="0"/>
              </a:rPr>
              <a:t>four</a:t>
            </a:r>
            <a:r>
              <a:rPr lang="en-US" sz="2000" dirty="0" smtClean="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departments: </a:t>
            </a:r>
          </a:p>
        </p:txBody>
      </p:sp>
      <p:sp>
        <p:nvSpPr>
          <p:cNvPr id="7" name="TextBox 6">
            <a:extLst>
              <a:ext uri="{FF2B5EF4-FFF2-40B4-BE49-F238E27FC236}">
                <a16:creationId xmlns:a16="http://schemas.microsoft.com/office/drawing/2014/main" xmlns="" id="{598596D8-8622-4D50-9856-0451E0E3AF63}"/>
              </a:ext>
            </a:extLst>
          </p:cNvPr>
          <p:cNvSpPr txBox="1"/>
          <p:nvPr/>
        </p:nvSpPr>
        <p:spPr>
          <a:xfrm>
            <a:off x="808073" y="3429000"/>
            <a:ext cx="10813300" cy="1785104"/>
          </a:xfrm>
          <a:prstGeom prst="rect">
            <a:avLst/>
          </a:prstGeom>
          <a:noFill/>
        </p:spPr>
        <p:txBody>
          <a:bodyPr wrap="square" rtlCol="0">
            <a:spAutoFit/>
          </a:bodyPr>
          <a:lstStyle/>
          <a:p>
            <a:pPr marL="457200" indent="-457200">
              <a:buFont typeface="Wingdings" panose="05000000000000000000" pitchFamily="2" charset="2"/>
              <a:buChar char="q"/>
            </a:pPr>
            <a:r>
              <a:rPr lang="en-US" sz="2200" dirty="0">
                <a:latin typeface="Calibri" panose="020F0502020204030204" pitchFamily="34" charset="0"/>
                <a:cs typeface="Calibri" panose="020F0502020204030204" pitchFamily="34" charset="0"/>
              </a:rPr>
              <a:t>Planning Department </a:t>
            </a:r>
          </a:p>
          <a:p>
            <a:pPr marL="457200" indent="-457200">
              <a:buFont typeface="Wingdings" panose="05000000000000000000" pitchFamily="2" charset="2"/>
              <a:buChar char="q"/>
            </a:pPr>
            <a:r>
              <a:rPr lang="en-US" sz="2200" dirty="0">
                <a:latin typeface="Calibri" panose="020F0502020204030204" pitchFamily="34" charset="0"/>
                <a:cs typeface="Calibri" panose="020F0502020204030204" pitchFamily="34" charset="0"/>
              </a:rPr>
              <a:t>Project </a:t>
            </a:r>
            <a:r>
              <a:rPr lang="en-US" sz="2200" dirty="0" smtClean="0">
                <a:latin typeface="Calibri" panose="020F0502020204030204" pitchFamily="34" charset="0"/>
                <a:cs typeface="Calibri" panose="020F0502020204030204" pitchFamily="34" charset="0"/>
              </a:rPr>
              <a:t>Development </a:t>
            </a:r>
            <a:r>
              <a:rPr lang="en-US" sz="2200" dirty="0">
                <a:latin typeface="Calibri" panose="020F0502020204030204" pitchFamily="34" charset="0"/>
                <a:cs typeface="Calibri" panose="020F0502020204030204" pitchFamily="34" charset="0"/>
              </a:rPr>
              <a:t>Department </a:t>
            </a:r>
          </a:p>
          <a:p>
            <a:pPr marL="457200" indent="-457200">
              <a:buFont typeface="Wingdings" panose="05000000000000000000" pitchFamily="2" charset="2"/>
              <a:buChar char="q"/>
            </a:pPr>
            <a:r>
              <a:rPr lang="en-US" sz="2200" dirty="0">
                <a:latin typeface="Calibri" panose="020F0502020204030204" pitchFamily="34" charset="0"/>
                <a:cs typeface="Calibri" panose="020F0502020204030204" pitchFamily="34" charset="0"/>
              </a:rPr>
              <a:t>Project Implementation and Monitoring Department </a:t>
            </a:r>
            <a:endParaRPr lang="en-US" sz="2200" dirty="0" smtClean="0">
              <a:latin typeface="Calibri" panose="020F0502020204030204" pitchFamily="34" charset="0"/>
              <a:cs typeface="Calibri" panose="020F0502020204030204" pitchFamily="34" charset="0"/>
            </a:endParaRPr>
          </a:p>
          <a:p>
            <a:pPr marL="457200" indent="-457200">
              <a:buFont typeface="Wingdings" panose="05000000000000000000" pitchFamily="2" charset="2"/>
              <a:buChar char="q"/>
            </a:pPr>
            <a:r>
              <a:rPr lang="en-US" sz="2200" dirty="0" smtClean="0">
                <a:latin typeface="Calibri" panose="020F0502020204030204" pitchFamily="34" charset="0"/>
                <a:cs typeface="Calibri" panose="020F0502020204030204" pitchFamily="34" charset="0"/>
              </a:rPr>
              <a:t>Project Implementation Unit for </a:t>
            </a:r>
            <a:r>
              <a:rPr lang="en-US" sz="2200" dirty="0" err="1" smtClean="0">
                <a:latin typeface="Calibri" panose="020F0502020204030204" pitchFamily="34" charset="0"/>
                <a:cs typeface="Calibri" panose="020F0502020204030204" pitchFamily="34" charset="0"/>
              </a:rPr>
              <a:t>shahtoot</a:t>
            </a:r>
            <a:r>
              <a:rPr lang="en-US" sz="2200" dirty="0" smtClean="0">
                <a:latin typeface="Calibri" panose="020F0502020204030204" pitchFamily="34" charset="0"/>
                <a:cs typeface="Calibri" panose="020F0502020204030204" pitchFamily="34" charset="0"/>
              </a:rPr>
              <a:t> dam distribution network, PIU</a:t>
            </a:r>
            <a:endParaRPr lang="en-US" sz="22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endParaRPr lang="en-U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97035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Cooperation with Donors</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xmlns="" id="{598596D8-8622-4D50-9856-0451E0E3AF63}"/>
              </a:ext>
            </a:extLst>
          </p:cNvPr>
          <p:cNvSpPr txBox="1"/>
          <p:nvPr/>
        </p:nvSpPr>
        <p:spPr>
          <a:xfrm>
            <a:off x="716736" y="1294931"/>
            <a:ext cx="10813300" cy="6001643"/>
          </a:xfrm>
          <a:prstGeom prst="rect">
            <a:avLst/>
          </a:prstGeom>
          <a:noFill/>
        </p:spPr>
        <p:txBody>
          <a:bodyPr wrap="square" rtlCol="0">
            <a:spAutoFit/>
          </a:bodyPr>
          <a:lstStyle/>
          <a:p>
            <a:pPr marL="341313" indent="-341313">
              <a:buFont typeface="Wingdings" panose="05000000000000000000" pitchFamily="2" charset="2"/>
              <a:buChar char="q"/>
            </a:pPr>
            <a:r>
              <a:rPr lang="en-US" sz="2400" b="1" dirty="0" err="1">
                <a:latin typeface="Calibri" panose="020F0502020204030204" pitchFamily="34" charset="0"/>
                <a:cs typeface="Calibri" panose="020F0502020204030204" pitchFamily="34" charset="0"/>
              </a:rPr>
              <a:t>KfW</a:t>
            </a:r>
            <a:r>
              <a:rPr lang="en-US" sz="2400" b="1" dirty="0">
                <a:latin typeface="Calibri" panose="020F0502020204030204" pitchFamily="34" charset="0"/>
                <a:cs typeface="Calibri" panose="020F0502020204030204" pitchFamily="34" charset="0"/>
              </a:rPr>
              <a:t> </a:t>
            </a:r>
          </a:p>
          <a:p>
            <a:pPr lvl="2"/>
            <a:r>
              <a:rPr lang="en-US" sz="2000" dirty="0" err="1">
                <a:latin typeface="Calibri" panose="020F0502020204030204" pitchFamily="34" charset="0"/>
                <a:cs typeface="Calibri" panose="020F0502020204030204" pitchFamily="34" charset="0"/>
              </a:rPr>
              <a:t>KfW</a:t>
            </a:r>
            <a:r>
              <a:rPr lang="en-US" sz="2000" dirty="0">
                <a:latin typeface="Calibri" panose="020F0502020204030204" pitchFamily="34" charset="0"/>
                <a:cs typeface="Calibri" panose="020F0502020204030204" pitchFamily="34" charset="0"/>
              </a:rPr>
              <a:t> mainly cooperate with AUWSSC on new </a:t>
            </a:r>
            <a:r>
              <a:rPr lang="en-US" sz="2000" b="1" dirty="0">
                <a:latin typeface="Calibri" panose="020F0502020204030204" pitchFamily="34" charset="0"/>
                <a:cs typeface="Calibri" panose="020F0502020204030204" pitchFamily="34" charset="0"/>
              </a:rPr>
              <a:t>projects </a:t>
            </a:r>
            <a:r>
              <a:rPr lang="en-US" sz="2000" b="1" dirty="0" smtClean="0">
                <a:latin typeface="Calibri" panose="020F0502020204030204" pitchFamily="34" charset="0"/>
                <a:cs typeface="Calibri" panose="020F0502020204030204" pitchFamily="34" charset="0"/>
              </a:rPr>
              <a:t>implementation </a:t>
            </a:r>
            <a:r>
              <a:rPr lang="en-US" sz="2000" dirty="0" smtClean="0">
                <a:latin typeface="Calibri" panose="020F0502020204030204" pitchFamily="34" charset="0"/>
                <a:cs typeface="Calibri" panose="020F0502020204030204" pitchFamily="34" charset="0"/>
              </a:rPr>
              <a:t>in </a:t>
            </a:r>
            <a:r>
              <a:rPr lang="en-US" sz="2000" dirty="0">
                <a:latin typeface="Calibri" panose="020F0502020204030204" pitchFamily="34" charset="0"/>
                <a:cs typeface="Calibri" panose="020F0502020204030204" pitchFamily="34" charset="0"/>
              </a:rPr>
              <a:t>Kabul, North and Northeast </a:t>
            </a:r>
            <a:r>
              <a:rPr lang="en-US" sz="2000" dirty="0" smtClean="0">
                <a:latin typeface="Calibri" panose="020F0502020204030204" pitchFamily="34" charset="0"/>
                <a:cs typeface="Calibri" panose="020F0502020204030204" pitchFamily="34" charset="0"/>
              </a:rPr>
              <a:t>cities. </a:t>
            </a:r>
            <a:r>
              <a:rPr lang="en-US" sz="2000" dirty="0">
                <a:latin typeface="Calibri" panose="020F0502020204030204" pitchFamily="34" charset="0"/>
                <a:cs typeface="Calibri" panose="020F0502020204030204" pitchFamily="34" charset="0"/>
              </a:rPr>
              <a:t>Currently there is a new module appraisal: Water and Sewage Regional Centers which will focus on </a:t>
            </a:r>
            <a:r>
              <a:rPr lang="en-US" sz="2000" dirty="0" smtClean="0">
                <a:latin typeface="Calibri" panose="020F0502020204030204" pitchFamily="34" charset="0"/>
                <a:cs typeface="Calibri" panose="020F0502020204030204" pitchFamily="34" charset="0"/>
              </a:rPr>
              <a:t>four </a:t>
            </a:r>
            <a:r>
              <a:rPr lang="en-US" sz="2000" dirty="0">
                <a:latin typeface="Calibri" panose="020F0502020204030204" pitchFamily="34" charset="0"/>
                <a:cs typeface="Calibri" panose="020F0502020204030204" pitchFamily="34" charset="0"/>
              </a:rPr>
              <a:t>northern cities of </a:t>
            </a:r>
            <a:r>
              <a:rPr lang="en-US" sz="2000" dirty="0" err="1">
                <a:latin typeface="Calibri" panose="020F0502020204030204" pitchFamily="34" charset="0"/>
                <a:cs typeface="Calibri" panose="020F0502020204030204" pitchFamily="34" charset="0"/>
              </a:rPr>
              <a:t>Talaqan</a:t>
            </a:r>
            <a:r>
              <a:rPr lang="en-US" sz="2000" dirty="0">
                <a:latin typeface="Calibri" panose="020F0502020204030204" pitchFamily="34" charset="0"/>
                <a:cs typeface="Calibri" panose="020F0502020204030204" pitchFamily="34" charset="0"/>
              </a:rPr>
              <a:t>, Faizabad, Mazar e Sharif and </a:t>
            </a:r>
            <a:r>
              <a:rPr lang="en-US" sz="2000" dirty="0" err="1">
                <a:latin typeface="Calibri" panose="020F0502020204030204" pitchFamily="34" charset="0"/>
                <a:cs typeface="Calibri" panose="020F0502020204030204" pitchFamily="34" charset="0"/>
              </a:rPr>
              <a:t>Aybak</a:t>
            </a:r>
            <a:r>
              <a:rPr lang="en-US" sz="2000" dirty="0">
                <a:latin typeface="Calibri" panose="020F0502020204030204" pitchFamily="34" charset="0"/>
                <a:cs typeface="Calibri" panose="020F0502020204030204" pitchFamily="34" charset="0"/>
              </a:rPr>
              <a:t>; and including Herat city (NC III</a:t>
            </a:r>
            <a:r>
              <a:rPr lang="en-US" sz="2000" dirty="0" smtClean="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Additionally, they are also working on AUWSSC’s sanitation master plan for </a:t>
            </a:r>
            <a:r>
              <a:rPr lang="en-US" sz="2000" dirty="0" smtClean="0">
                <a:latin typeface="Calibri" panose="020F0502020204030204" pitchFamily="34" charset="0"/>
                <a:cs typeface="Calibri" panose="020F0502020204030204" pitchFamily="34" charset="0"/>
              </a:rPr>
              <a:t>Kabul city.</a:t>
            </a:r>
            <a:endParaRPr lang="en-US" sz="2000" dirty="0">
              <a:latin typeface="Calibri" panose="020F0502020204030204" pitchFamily="34" charset="0"/>
              <a:cs typeface="Calibri" panose="020F0502020204030204" pitchFamily="34" charset="0"/>
            </a:endParaRPr>
          </a:p>
          <a:p>
            <a:pPr marL="341313" indent="-341313">
              <a:buFont typeface="Wingdings" panose="05000000000000000000" pitchFamily="2" charset="2"/>
              <a:buChar char="q"/>
            </a:pPr>
            <a:r>
              <a:rPr lang="en-US" sz="2400" b="1" dirty="0">
                <a:latin typeface="Calibri" panose="020F0502020204030204" pitchFamily="34" charset="0"/>
                <a:cs typeface="Calibri" panose="020F0502020204030204" pitchFamily="34" charset="0"/>
              </a:rPr>
              <a:t>GIZ</a:t>
            </a:r>
            <a:r>
              <a:rPr lang="en-US" sz="2000" dirty="0">
                <a:latin typeface="Calibri" panose="020F0502020204030204" pitchFamily="34" charset="0"/>
                <a:cs typeface="Calibri" panose="020F0502020204030204" pitchFamily="34" charset="0"/>
              </a:rPr>
              <a:t> </a:t>
            </a:r>
          </a:p>
          <a:p>
            <a:pPr lvl="2"/>
            <a:r>
              <a:rPr lang="en-US" sz="2000" dirty="0">
                <a:latin typeface="Calibri" panose="020F0502020204030204" pitchFamily="34" charset="0"/>
                <a:cs typeface="Calibri" panose="020F0502020204030204" pitchFamily="34" charset="0"/>
              </a:rPr>
              <a:t>GIZ mainly have a role in </a:t>
            </a:r>
            <a:r>
              <a:rPr lang="en-US" sz="2000" b="1" dirty="0">
                <a:latin typeface="Calibri" panose="020F0502020204030204" pitchFamily="34" charset="0"/>
                <a:cs typeface="Calibri" panose="020F0502020204030204" pitchFamily="34" charset="0"/>
              </a:rPr>
              <a:t>capacity building </a:t>
            </a:r>
            <a:r>
              <a:rPr lang="en-US" sz="2000" b="1" dirty="0" smtClean="0">
                <a:latin typeface="Calibri" panose="020F0502020204030204" pitchFamily="34" charset="0"/>
                <a:cs typeface="Calibri" panose="020F0502020204030204" pitchFamily="34" charset="0"/>
              </a:rPr>
              <a:t>and technical support </a:t>
            </a:r>
            <a:r>
              <a:rPr lang="en-US" sz="2000" dirty="0" smtClean="0">
                <a:latin typeface="Calibri" panose="020F0502020204030204" pitchFamily="34" charset="0"/>
                <a:cs typeface="Calibri" panose="020F0502020204030204" pitchFamily="34" charset="0"/>
              </a:rPr>
              <a:t>of </a:t>
            </a:r>
            <a:r>
              <a:rPr lang="en-US" sz="2000" dirty="0">
                <a:latin typeface="Calibri" panose="020F0502020204030204" pitchFamily="34" charset="0"/>
                <a:cs typeface="Calibri" panose="020F0502020204030204" pitchFamily="34" charset="0"/>
              </a:rPr>
              <a:t>the AUWSSC </a:t>
            </a:r>
            <a:r>
              <a:rPr lang="en-US" sz="2000" dirty="0" smtClean="0">
                <a:latin typeface="Calibri" panose="020F0502020204030204" pitchFamily="34" charset="0"/>
                <a:cs typeface="Calibri" panose="020F0502020204030204" pitchFamily="34" charset="0"/>
              </a:rPr>
              <a:t>staff </a:t>
            </a:r>
            <a:r>
              <a:rPr lang="en-US" sz="2000" dirty="0">
                <a:latin typeface="Calibri" panose="020F0502020204030204" pitchFamily="34" charset="0"/>
                <a:cs typeface="Calibri" panose="020F0502020204030204" pitchFamily="34" charset="0"/>
              </a:rPr>
              <a:t>focusing on Kabul, Mazar and Kunduz. </a:t>
            </a:r>
          </a:p>
          <a:p>
            <a:pPr marL="342900" lvl="2" indent="-342900">
              <a:buFont typeface="Wingdings" panose="05000000000000000000" pitchFamily="2" charset="2"/>
              <a:buChar char="q"/>
            </a:pPr>
            <a:r>
              <a:rPr lang="en-US" sz="2400" b="1" dirty="0">
                <a:latin typeface="Calibri" panose="020F0502020204030204" pitchFamily="34" charset="0"/>
                <a:cs typeface="Calibri" panose="020F0502020204030204" pitchFamily="34" charset="0"/>
              </a:rPr>
              <a:t>USAID </a:t>
            </a:r>
          </a:p>
          <a:p>
            <a:pPr marL="914400" lvl="4"/>
            <a:r>
              <a:rPr lang="en-US" dirty="0">
                <a:latin typeface="Calibri" panose="020F0502020204030204" pitchFamily="34" charset="0"/>
                <a:cs typeface="Calibri" panose="020F0502020204030204" pitchFamily="34" charset="0"/>
              </a:rPr>
              <a:t>They have initially invested on an </a:t>
            </a:r>
            <a:r>
              <a:rPr lang="en-US" b="1" dirty="0" smtClean="0">
                <a:latin typeface="Calibri" panose="020F0502020204030204" pitchFamily="34" charset="0"/>
                <a:cs typeface="Calibri" panose="020F0502020204030204" pitchFamily="34" charset="0"/>
              </a:rPr>
              <a:t>MTP1</a:t>
            </a:r>
            <a:r>
              <a:rPr lang="en-US" dirty="0" smtClean="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project alongside with </a:t>
            </a:r>
            <a:r>
              <a:rPr lang="en-US" dirty="0" err="1">
                <a:latin typeface="Calibri" panose="020F0502020204030204" pitchFamily="34" charset="0"/>
                <a:cs typeface="Calibri" panose="020F0502020204030204" pitchFamily="34" charset="0"/>
              </a:rPr>
              <a:t>KfW</a:t>
            </a:r>
            <a:r>
              <a:rPr lang="en-US" dirty="0">
                <a:latin typeface="Calibri" panose="020F0502020204030204" pitchFamily="34" charset="0"/>
                <a:cs typeface="Calibri" panose="020F0502020204030204" pitchFamily="34" charset="0"/>
              </a:rPr>
              <a:t> and AFD which the project </a:t>
            </a:r>
            <a:r>
              <a:rPr lang="en-US" dirty="0" smtClean="0">
                <a:latin typeface="Calibri" panose="020F0502020204030204" pitchFamily="34" charset="0"/>
                <a:cs typeface="Calibri" panose="020F0502020204030204" pitchFamily="34" charset="0"/>
              </a:rPr>
              <a:t>is </a:t>
            </a:r>
            <a:r>
              <a:rPr lang="en-US" dirty="0" err="1" smtClean="0">
                <a:latin typeface="Calibri" panose="020F0502020204030204" pitchFamily="34" charset="0"/>
                <a:cs typeface="Calibri" panose="020F0502020204030204" pitchFamily="34" charset="0"/>
              </a:rPr>
              <a:t>leding</a:t>
            </a:r>
            <a:r>
              <a:rPr lang="en-US" dirty="0" smtClean="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a:t>
            </a:r>
            <a:r>
              <a:rPr lang="en-US" dirty="0" err="1">
                <a:latin typeface="Calibri" panose="020F0502020204030204" pitchFamily="34" charset="0"/>
                <a:cs typeface="Calibri" panose="020F0502020204030204" pitchFamily="34" charset="0"/>
              </a:rPr>
              <a:t>KfW</a:t>
            </a:r>
            <a:r>
              <a:rPr lang="en-US" dirty="0">
                <a:latin typeface="Calibri" panose="020F0502020204030204" pitchFamily="34" charset="0"/>
                <a:cs typeface="Calibri" panose="020F0502020204030204" pitchFamily="34" charset="0"/>
              </a:rPr>
              <a:t> as representative of other donors. USAID have also partially </a:t>
            </a:r>
            <a:r>
              <a:rPr lang="en-US" dirty="0" smtClean="0">
                <a:latin typeface="Calibri" panose="020F0502020204030204" pitchFamily="34" charset="0"/>
                <a:cs typeface="Calibri" panose="020F0502020204030204" pitchFamily="34" charset="0"/>
              </a:rPr>
              <a:t>will </a:t>
            </a:r>
            <a:r>
              <a:rPr lang="en-US" dirty="0">
                <a:latin typeface="Calibri" panose="020F0502020204030204" pitchFamily="34" charset="0"/>
                <a:cs typeface="Calibri" panose="020F0502020204030204" pitchFamily="34" charset="0"/>
              </a:rPr>
              <a:t>cooperated AUWSSC </a:t>
            </a:r>
            <a:r>
              <a:rPr lang="en-US" dirty="0" smtClean="0">
                <a:latin typeface="Calibri" panose="020F0502020204030204" pitchFamily="34" charset="0"/>
                <a:cs typeface="Calibri" panose="020F0502020204030204" pitchFamily="34" charset="0"/>
              </a:rPr>
              <a:t>water </a:t>
            </a:r>
            <a:r>
              <a:rPr lang="en-US" dirty="0">
                <a:latin typeface="Calibri" panose="020F0502020204030204" pitchFamily="34" charset="0"/>
                <a:cs typeface="Calibri" panose="020F0502020204030204" pitchFamily="34" charset="0"/>
              </a:rPr>
              <a:t>supply extension </a:t>
            </a:r>
            <a:r>
              <a:rPr lang="en-US" dirty="0" smtClean="0">
                <a:latin typeface="Calibri" panose="020F0502020204030204" pitchFamily="34" charset="0"/>
                <a:cs typeface="Calibri" panose="020F0502020204030204" pitchFamily="34" charset="0"/>
              </a:rPr>
              <a:t>and improvement. </a:t>
            </a:r>
            <a:endParaRPr lang="en-US" dirty="0">
              <a:latin typeface="Calibri" panose="020F0502020204030204" pitchFamily="34" charset="0"/>
              <a:cs typeface="Calibri" panose="020F0502020204030204" pitchFamily="34" charset="0"/>
            </a:endParaRPr>
          </a:p>
          <a:p>
            <a:pPr marL="342900" lvl="2" indent="-342900">
              <a:buFont typeface="Wingdings" panose="05000000000000000000" pitchFamily="2" charset="2"/>
              <a:buChar char="q"/>
            </a:pPr>
            <a:r>
              <a:rPr lang="en-US" sz="2400" b="1" dirty="0">
                <a:latin typeface="Calibri" panose="020F0502020204030204" pitchFamily="34" charset="0"/>
                <a:cs typeface="Calibri" panose="020F0502020204030204" pitchFamily="34" charset="0"/>
              </a:rPr>
              <a:t>AFD </a:t>
            </a:r>
          </a:p>
          <a:p>
            <a:pPr marL="914400" lvl="4"/>
            <a:r>
              <a:rPr lang="en-US" dirty="0">
                <a:latin typeface="Calibri" panose="020F0502020204030204" pitchFamily="34" charset="0"/>
                <a:cs typeface="Calibri" panose="020F0502020204030204" pitchFamily="34" charset="0"/>
              </a:rPr>
              <a:t>They have initially invested on an MTP project alongside with </a:t>
            </a:r>
            <a:r>
              <a:rPr lang="en-US" dirty="0" err="1">
                <a:latin typeface="Calibri" panose="020F0502020204030204" pitchFamily="34" charset="0"/>
                <a:cs typeface="Calibri" panose="020F0502020204030204" pitchFamily="34" charset="0"/>
              </a:rPr>
              <a:t>KfW</a:t>
            </a:r>
            <a:r>
              <a:rPr lang="en-US" dirty="0">
                <a:latin typeface="Calibri" panose="020F0502020204030204" pitchFamily="34" charset="0"/>
                <a:cs typeface="Calibri" panose="020F0502020204030204" pitchFamily="34" charset="0"/>
              </a:rPr>
              <a:t> and USAID which the project was led by </a:t>
            </a:r>
            <a:r>
              <a:rPr lang="en-US" dirty="0" err="1">
                <a:latin typeface="Calibri" panose="020F0502020204030204" pitchFamily="34" charset="0"/>
                <a:cs typeface="Calibri" panose="020F0502020204030204" pitchFamily="34" charset="0"/>
              </a:rPr>
              <a:t>KfW</a:t>
            </a:r>
            <a:r>
              <a:rPr lang="en-US" dirty="0">
                <a:latin typeface="Calibri" panose="020F0502020204030204" pitchFamily="34" charset="0"/>
                <a:cs typeface="Calibri" panose="020F0502020204030204" pitchFamily="34" charset="0"/>
              </a:rPr>
              <a:t> as representative of other donors. Additionally, AFD plans to fund a project on Kabul Water </a:t>
            </a:r>
            <a:r>
              <a:rPr lang="en-US" dirty="0" smtClean="0">
                <a:latin typeface="Calibri" panose="020F0502020204030204" pitchFamily="34" charset="0"/>
                <a:cs typeface="Calibri" panose="020F0502020204030204" pitchFamily="34" charset="0"/>
              </a:rPr>
              <a:t>Supply </a:t>
            </a:r>
            <a:r>
              <a:rPr lang="en-US" dirty="0">
                <a:latin typeface="Calibri" panose="020F0502020204030204" pitchFamily="34" charset="0"/>
                <a:cs typeface="Calibri" panose="020F0502020204030204" pitchFamily="34" charset="0"/>
              </a:rPr>
              <a:t>System Modernization. </a:t>
            </a:r>
          </a:p>
          <a:p>
            <a:pPr marL="0" lvl="2"/>
            <a:endParaRPr lang="en-US" sz="20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7893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a:solidFill>
                  <a:schemeClr val="tx2">
                    <a:lumMod val="50000"/>
                  </a:schemeClr>
                </a:solidFill>
              </a:rPr>
              <a:t>GENERAL INFORMATION</a:t>
            </a:r>
            <a:br>
              <a:rPr lang="en-US" sz="2800">
                <a:solidFill>
                  <a:schemeClr val="tx2">
                    <a:lumMod val="50000"/>
                  </a:schemeClr>
                </a:solidFill>
              </a:rPr>
            </a:br>
            <a:r>
              <a:rPr lang="en-US" sz="2200" b="0">
                <a:solidFill>
                  <a:schemeClr val="tx2">
                    <a:lumMod val="50000"/>
                  </a:schemeClr>
                </a:solidFill>
              </a:rPr>
              <a:t>Cooperation with Donors (Cont’d)</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xmlns="" id="{598596D8-8622-4D50-9856-0451E0E3AF63}"/>
              </a:ext>
            </a:extLst>
          </p:cNvPr>
          <p:cNvSpPr txBox="1"/>
          <p:nvPr/>
        </p:nvSpPr>
        <p:spPr>
          <a:xfrm>
            <a:off x="689042" y="1526558"/>
            <a:ext cx="10956857" cy="6340197"/>
          </a:xfrm>
          <a:prstGeom prst="rect">
            <a:avLst/>
          </a:prstGeom>
          <a:noFill/>
        </p:spPr>
        <p:txBody>
          <a:bodyPr wrap="square" rtlCol="0">
            <a:spAutoFit/>
          </a:bodyPr>
          <a:lstStyle/>
          <a:p>
            <a:pPr marL="342900" lvl="2" indent="-342900">
              <a:buFont typeface="Wingdings" panose="05000000000000000000" pitchFamily="2" charset="2"/>
              <a:buChar char="q"/>
            </a:pPr>
            <a:r>
              <a:rPr lang="en-US" sz="2400" b="1" dirty="0">
                <a:latin typeface="Calibri" panose="020F0502020204030204" pitchFamily="34" charset="0"/>
                <a:cs typeface="Calibri" panose="020F0502020204030204" pitchFamily="34" charset="0"/>
              </a:rPr>
              <a:t>World Bank</a:t>
            </a:r>
          </a:p>
          <a:p>
            <a:pPr marL="914400" lvl="4"/>
            <a:r>
              <a:rPr lang="en-US" dirty="0">
                <a:latin typeface="Calibri" panose="020F0502020204030204" pitchFamily="34" charset="0"/>
                <a:cs typeface="Calibri" panose="020F0502020204030204" pitchFamily="34" charset="0"/>
              </a:rPr>
              <a:t>They have supported AUWSSC during its transformation into a corporation in 2007, and have continued their support in capacity building and policy making till 2014. Additionally, WB have started a project to build water supply system in 14 provinces with the approximated cost of 8.9 M $ which was later stopped due to problems in management and implementation of the projects in 2010</a:t>
            </a:r>
            <a:r>
              <a:rPr lang="en-US" dirty="0" smtClean="0">
                <a:latin typeface="Calibri" panose="020F0502020204030204" pitchFamily="34" charset="0"/>
                <a:cs typeface="Calibri" panose="020F0502020204030204" pitchFamily="34" charset="0"/>
              </a:rPr>
              <a:t>. WB will support Shah toot Dam distribution network in district: 6, 7 &amp; 13. </a:t>
            </a:r>
            <a:endParaRPr lang="en-US" dirty="0">
              <a:latin typeface="Calibri" panose="020F0502020204030204" pitchFamily="34" charset="0"/>
              <a:cs typeface="Calibri" panose="020F0502020204030204" pitchFamily="34" charset="0"/>
            </a:endParaRPr>
          </a:p>
          <a:p>
            <a:pPr marL="914400" lvl="4"/>
            <a:endParaRPr lang="en-US" dirty="0">
              <a:highlight>
                <a:srgbClr val="FFFF00"/>
              </a:highlight>
              <a:latin typeface="Calibri" panose="020F0502020204030204" pitchFamily="34" charset="0"/>
              <a:cs typeface="Calibri" panose="020F0502020204030204" pitchFamily="34" charset="0"/>
            </a:endParaRPr>
          </a:p>
          <a:p>
            <a:pPr marL="342900" lvl="2" indent="-342900">
              <a:buFont typeface="Wingdings" panose="05000000000000000000" pitchFamily="2" charset="2"/>
              <a:buChar char="q"/>
            </a:pPr>
            <a:r>
              <a:rPr lang="en-US" sz="2400" b="1" dirty="0">
                <a:highlight>
                  <a:srgbClr val="FFFF00"/>
                </a:highlight>
                <a:latin typeface="Calibri" panose="020F0502020204030204" pitchFamily="34" charset="0"/>
                <a:cs typeface="Calibri" panose="020F0502020204030204" pitchFamily="34" charset="0"/>
              </a:rPr>
              <a:t>CIDA</a:t>
            </a:r>
          </a:p>
          <a:p>
            <a:pPr marL="914400" lvl="4"/>
            <a:r>
              <a:rPr lang="en-US" dirty="0">
                <a:latin typeface="Calibri" panose="020F0502020204030204" pitchFamily="34" charset="0"/>
                <a:cs typeface="Calibri" panose="020F0502020204030204" pitchFamily="34" charset="0"/>
              </a:rPr>
              <a:t>They have worked on some projects in </a:t>
            </a:r>
            <a:r>
              <a:rPr lang="en-US" dirty="0" err="1">
                <a:latin typeface="Calibri" panose="020F0502020204030204" pitchFamily="34" charset="0"/>
                <a:cs typeface="Calibri" panose="020F0502020204030204" pitchFamily="34" charset="0"/>
              </a:rPr>
              <a:t>Kanadahar</a:t>
            </a:r>
            <a:r>
              <a:rPr lang="en-US" dirty="0">
                <a:latin typeface="Calibri" panose="020F0502020204030204" pitchFamily="34" charset="0"/>
                <a:cs typeface="Calibri" panose="020F0502020204030204" pitchFamily="34" charset="0"/>
              </a:rPr>
              <a:t> City. </a:t>
            </a:r>
          </a:p>
          <a:p>
            <a:pPr marL="914400" lvl="4"/>
            <a:endParaRPr lang="en-US" dirty="0">
              <a:latin typeface="Calibri" panose="020F0502020204030204" pitchFamily="34" charset="0"/>
              <a:cs typeface="Calibri" panose="020F0502020204030204" pitchFamily="34" charset="0"/>
            </a:endParaRPr>
          </a:p>
          <a:p>
            <a:pPr marL="342900" lvl="2" indent="-342900">
              <a:buFont typeface="Wingdings" panose="05000000000000000000" pitchFamily="2" charset="2"/>
              <a:buChar char="q"/>
            </a:pPr>
            <a:r>
              <a:rPr lang="en-US" sz="2400" b="1" dirty="0">
                <a:latin typeface="Calibri" panose="020F0502020204030204" pitchFamily="34" charset="0"/>
                <a:cs typeface="Calibri" panose="020F0502020204030204" pitchFamily="34" charset="0"/>
              </a:rPr>
              <a:t>UN-Habitat</a:t>
            </a:r>
          </a:p>
          <a:p>
            <a:pPr marL="914400" lvl="4"/>
            <a:r>
              <a:rPr lang="en-US" dirty="0">
                <a:latin typeface="Calibri" panose="020F0502020204030204" pitchFamily="34" charset="0"/>
                <a:cs typeface="Calibri" panose="020F0502020204030204" pitchFamily="34" charset="0"/>
              </a:rPr>
              <a:t>They have worked on some projects in </a:t>
            </a:r>
            <a:r>
              <a:rPr lang="en-US" dirty="0" err="1">
                <a:latin typeface="Calibri" panose="020F0502020204030204" pitchFamily="34" charset="0"/>
                <a:cs typeface="Calibri" panose="020F0502020204030204" pitchFamily="34" charset="0"/>
              </a:rPr>
              <a:t>Kanadahar</a:t>
            </a:r>
            <a:r>
              <a:rPr lang="en-US" dirty="0">
                <a:latin typeface="Calibri" panose="020F0502020204030204" pitchFamily="34" charset="0"/>
                <a:cs typeface="Calibri" panose="020F0502020204030204" pitchFamily="34" charset="0"/>
              </a:rPr>
              <a:t> and Jalalabad cities. </a:t>
            </a:r>
          </a:p>
          <a:p>
            <a:pPr marL="914400" lvl="4"/>
            <a:endParaRPr lang="en-US" dirty="0">
              <a:latin typeface="Calibri" panose="020F0502020204030204" pitchFamily="34" charset="0"/>
              <a:cs typeface="Calibri" panose="020F0502020204030204" pitchFamily="34" charset="0"/>
            </a:endParaRPr>
          </a:p>
          <a:p>
            <a:pPr marL="342900" lvl="2" indent="-342900">
              <a:buFont typeface="Wingdings" panose="05000000000000000000" pitchFamily="2" charset="2"/>
              <a:buChar char="q"/>
            </a:pPr>
            <a:r>
              <a:rPr lang="en-US" sz="2400" b="1" dirty="0">
                <a:latin typeface="Calibri" panose="020F0502020204030204" pitchFamily="34" charset="0"/>
                <a:cs typeface="Calibri" panose="020F0502020204030204" pitchFamily="34" charset="0"/>
              </a:rPr>
              <a:t>JICA</a:t>
            </a:r>
          </a:p>
          <a:p>
            <a:pPr marL="914400" lvl="4"/>
            <a:r>
              <a:rPr lang="en-US" dirty="0">
                <a:latin typeface="Calibri" panose="020F0502020204030204" pitchFamily="34" charset="0"/>
                <a:cs typeface="Calibri" panose="020F0502020204030204" pitchFamily="34" charset="0"/>
              </a:rPr>
              <a:t>They have done several studies regarding the water supply and sanitation including New Kabul, Kabul City Master Plan, Groundwater quality, and dam feasibility study and surface water utilization for drinking purposes. Additionally, they have been a partner of AUWSSC in capacity buildings and trainings programs. </a:t>
            </a:r>
          </a:p>
          <a:p>
            <a:pPr marL="914400" lvl="4"/>
            <a:endParaRPr lang="en-US" dirty="0">
              <a:latin typeface="Calibri" panose="020F0502020204030204" pitchFamily="34" charset="0"/>
              <a:cs typeface="Calibri" panose="020F0502020204030204" pitchFamily="34" charset="0"/>
            </a:endParaRPr>
          </a:p>
          <a:p>
            <a:pPr marL="914400" lvl="4"/>
            <a:endParaRPr lang="en-US" dirty="0">
              <a:latin typeface="Calibri" panose="020F0502020204030204" pitchFamily="34" charset="0"/>
              <a:cs typeface="Calibri" panose="020F0502020204030204" pitchFamily="34" charset="0"/>
            </a:endParaRPr>
          </a:p>
          <a:p>
            <a:pPr marL="0" lvl="2"/>
            <a:endParaRPr lang="en-US" sz="20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5380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Ongoing Projects</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xmlns="" id="{BB0FC073-7CCB-4C87-B3D1-8ED977EE6B09}"/>
              </a:ext>
            </a:extLst>
          </p:cNvPr>
          <p:cNvSpPr txBox="1"/>
          <p:nvPr/>
        </p:nvSpPr>
        <p:spPr>
          <a:xfrm>
            <a:off x="9250375" y="2654816"/>
            <a:ext cx="2611887" cy="1015663"/>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The ongoing projects on Water Supply improvement</a:t>
            </a:r>
          </a:p>
        </p:txBody>
      </p:sp>
      <p:pic>
        <p:nvPicPr>
          <p:cNvPr id="4" name="Picture 3" descr="A close up of a map&#10;&#10;Description generated with high confidence">
            <a:extLst>
              <a:ext uri="{FF2B5EF4-FFF2-40B4-BE49-F238E27FC236}">
                <a16:creationId xmlns:a16="http://schemas.microsoft.com/office/drawing/2014/main" xmlns="" id="{81CFDF60-4AD3-4356-B52A-6801094C84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313" y="1247144"/>
            <a:ext cx="7543698" cy="5337938"/>
          </a:xfrm>
          <a:prstGeom prst="rect">
            <a:avLst/>
          </a:prstGeom>
        </p:spPr>
      </p:pic>
    </p:spTree>
    <p:extLst>
      <p:ext uri="{BB962C8B-B14F-4D97-AF65-F5344CB8AC3E}">
        <p14:creationId xmlns:p14="http://schemas.microsoft.com/office/powerpoint/2010/main" val="4046624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Survey and Design Projects</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xmlns="" id="{BB0FC073-7CCB-4C87-B3D1-8ED977EE6B09}"/>
              </a:ext>
            </a:extLst>
          </p:cNvPr>
          <p:cNvSpPr txBox="1"/>
          <p:nvPr/>
        </p:nvSpPr>
        <p:spPr>
          <a:xfrm>
            <a:off x="2238104" y="2420983"/>
            <a:ext cx="6897378" cy="2862322"/>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THE ONGOING SURVEY AND DESIGN PROJECTS </a:t>
            </a:r>
          </a:p>
          <a:p>
            <a:pPr algn="ctr"/>
            <a:r>
              <a:rPr lang="en-US" sz="3200" dirty="0">
                <a:latin typeface="Calibri" panose="020F0502020204030204" pitchFamily="34" charset="0"/>
                <a:cs typeface="Calibri" panose="020F0502020204030204" pitchFamily="34" charset="0"/>
              </a:rPr>
              <a:t>PERFORMED BY AUWSSC </a:t>
            </a:r>
          </a:p>
          <a:p>
            <a:pPr algn="ctr"/>
            <a:endParaRPr lang="en-US" sz="2800" dirty="0">
              <a:latin typeface="Calibri" panose="020F0502020204030204" pitchFamily="34" charset="0"/>
              <a:cs typeface="Calibri" panose="020F0502020204030204" pitchFamily="34" charset="0"/>
            </a:endParaRPr>
          </a:p>
          <a:p>
            <a:pPr algn="ctr"/>
            <a:r>
              <a:rPr lang="en-US" sz="2800" dirty="0">
                <a:latin typeface="Calibri" panose="020F0502020204030204" pitchFamily="34" charset="0"/>
                <a:cs typeface="Calibri" panose="020F0502020204030204" pitchFamily="34" charset="0"/>
              </a:rPr>
              <a:t>on </a:t>
            </a:r>
          </a:p>
          <a:p>
            <a:pPr algn="ctr"/>
            <a:r>
              <a:rPr lang="en-US" sz="2800" dirty="0">
                <a:latin typeface="Calibri" panose="020F0502020204030204" pitchFamily="34" charset="0"/>
                <a:cs typeface="Calibri" panose="020F0502020204030204" pitchFamily="34" charset="0"/>
              </a:rPr>
              <a:t>Water Supply improvement</a:t>
            </a:r>
          </a:p>
        </p:txBody>
      </p:sp>
    </p:spTree>
    <p:extLst>
      <p:ext uri="{BB962C8B-B14F-4D97-AF65-F5344CB8AC3E}">
        <p14:creationId xmlns:p14="http://schemas.microsoft.com/office/powerpoint/2010/main" val="982013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Survey and Design Projects</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pic>
        <p:nvPicPr>
          <p:cNvPr id="3" name="Picture 2">
            <a:extLst>
              <a:ext uri="{FF2B5EF4-FFF2-40B4-BE49-F238E27FC236}">
                <a16:creationId xmlns:a16="http://schemas.microsoft.com/office/drawing/2014/main" xmlns="" id="{2C8B0AA1-FD34-40A1-931A-687984897A9D}"/>
              </a:ext>
            </a:extLst>
          </p:cNvPr>
          <p:cNvPicPr>
            <a:picLocks noChangeAspect="1"/>
          </p:cNvPicPr>
          <p:nvPr/>
        </p:nvPicPr>
        <p:blipFill>
          <a:blip r:embed="rId3"/>
          <a:stretch>
            <a:fillRect/>
          </a:stretch>
        </p:blipFill>
        <p:spPr>
          <a:xfrm>
            <a:off x="1915032" y="1280515"/>
            <a:ext cx="7437270" cy="5266789"/>
          </a:xfrm>
          <a:prstGeom prst="rect">
            <a:avLst/>
          </a:prstGeom>
        </p:spPr>
      </p:pic>
      <p:sp>
        <p:nvSpPr>
          <p:cNvPr id="8" name="TextBox 7">
            <a:extLst>
              <a:ext uri="{FF2B5EF4-FFF2-40B4-BE49-F238E27FC236}">
                <a16:creationId xmlns:a16="http://schemas.microsoft.com/office/drawing/2014/main" xmlns="" id="{E5659A8A-D0DA-40B6-8985-012367F274FE}"/>
              </a:ext>
            </a:extLst>
          </p:cNvPr>
          <p:cNvSpPr txBox="1"/>
          <p:nvPr/>
        </p:nvSpPr>
        <p:spPr>
          <a:xfrm>
            <a:off x="9352302" y="2898246"/>
            <a:ext cx="2611887" cy="707886"/>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Design have been completed</a:t>
            </a:r>
          </a:p>
        </p:txBody>
      </p:sp>
    </p:spTree>
    <p:extLst>
      <p:ext uri="{BB962C8B-B14F-4D97-AF65-F5344CB8AC3E}">
        <p14:creationId xmlns:p14="http://schemas.microsoft.com/office/powerpoint/2010/main" val="1226342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Survey and Design Projects</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8" name="TextBox 7">
            <a:extLst>
              <a:ext uri="{FF2B5EF4-FFF2-40B4-BE49-F238E27FC236}">
                <a16:creationId xmlns:a16="http://schemas.microsoft.com/office/drawing/2014/main" xmlns="" id="{E5659A8A-D0DA-40B6-8985-012367F274FE}"/>
              </a:ext>
            </a:extLst>
          </p:cNvPr>
          <p:cNvSpPr txBox="1"/>
          <p:nvPr/>
        </p:nvSpPr>
        <p:spPr>
          <a:xfrm>
            <a:off x="9153316" y="3486732"/>
            <a:ext cx="2611887" cy="1015663"/>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Survey have been completed</a:t>
            </a:r>
          </a:p>
          <a:p>
            <a:pPr algn="ctr"/>
            <a:endParaRPr lang="en-US" sz="20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xmlns="" id="{7B899B44-276A-42FE-B489-D44F4CFDE6BA}"/>
              </a:ext>
            </a:extLst>
          </p:cNvPr>
          <p:cNvPicPr>
            <a:picLocks noChangeAspect="1"/>
          </p:cNvPicPr>
          <p:nvPr/>
        </p:nvPicPr>
        <p:blipFill>
          <a:blip r:embed="rId3"/>
          <a:stretch>
            <a:fillRect/>
          </a:stretch>
        </p:blipFill>
        <p:spPr>
          <a:xfrm>
            <a:off x="1581922" y="1252399"/>
            <a:ext cx="7581118" cy="5280040"/>
          </a:xfrm>
          <a:prstGeom prst="rect">
            <a:avLst/>
          </a:prstGeom>
        </p:spPr>
      </p:pic>
    </p:spTree>
    <p:extLst>
      <p:ext uri="{BB962C8B-B14F-4D97-AF65-F5344CB8AC3E}">
        <p14:creationId xmlns:p14="http://schemas.microsoft.com/office/powerpoint/2010/main" val="28158172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GENERAL INFORMATION</a:t>
            </a:r>
            <a:br>
              <a:rPr lang="en-US" sz="2800" dirty="0">
                <a:solidFill>
                  <a:schemeClr val="tx2">
                    <a:lumMod val="50000"/>
                  </a:schemeClr>
                </a:solidFill>
              </a:rPr>
            </a:br>
            <a:r>
              <a:rPr lang="en-US" sz="2200" b="0" dirty="0">
                <a:solidFill>
                  <a:schemeClr val="tx2">
                    <a:lumMod val="50000"/>
                  </a:schemeClr>
                </a:solidFill>
              </a:rPr>
              <a:t>Survey and Design Projects</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8" name="TextBox 7">
            <a:extLst>
              <a:ext uri="{FF2B5EF4-FFF2-40B4-BE49-F238E27FC236}">
                <a16:creationId xmlns:a16="http://schemas.microsoft.com/office/drawing/2014/main" xmlns="" id="{E5659A8A-D0DA-40B6-8985-012367F274FE}"/>
              </a:ext>
            </a:extLst>
          </p:cNvPr>
          <p:cNvSpPr txBox="1"/>
          <p:nvPr/>
        </p:nvSpPr>
        <p:spPr>
          <a:xfrm>
            <a:off x="9343593" y="3376212"/>
            <a:ext cx="2611887"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Design is ongoing</a:t>
            </a:r>
          </a:p>
        </p:txBody>
      </p:sp>
      <p:pic>
        <p:nvPicPr>
          <p:cNvPr id="4" name="Picture 3">
            <a:extLst>
              <a:ext uri="{FF2B5EF4-FFF2-40B4-BE49-F238E27FC236}">
                <a16:creationId xmlns:a16="http://schemas.microsoft.com/office/drawing/2014/main" xmlns="" id="{0C1B0B36-ADB4-43A0-9EEE-0136F45D56AA}"/>
              </a:ext>
            </a:extLst>
          </p:cNvPr>
          <p:cNvPicPr>
            <a:picLocks noChangeAspect="1"/>
          </p:cNvPicPr>
          <p:nvPr/>
        </p:nvPicPr>
        <p:blipFill>
          <a:blip r:embed="rId3"/>
          <a:stretch>
            <a:fillRect/>
          </a:stretch>
        </p:blipFill>
        <p:spPr>
          <a:xfrm>
            <a:off x="1702770" y="1252399"/>
            <a:ext cx="7500553" cy="5309057"/>
          </a:xfrm>
          <a:prstGeom prst="rect">
            <a:avLst/>
          </a:prstGeom>
        </p:spPr>
      </p:pic>
    </p:spTree>
    <p:extLst>
      <p:ext uri="{BB962C8B-B14F-4D97-AF65-F5344CB8AC3E}">
        <p14:creationId xmlns:p14="http://schemas.microsoft.com/office/powerpoint/2010/main" val="237462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OPERATIONAL INFORMATION</a:t>
            </a:r>
            <a:br>
              <a:rPr lang="en-US" sz="2800" dirty="0">
                <a:solidFill>
                  <a:schemeClr val="tx2">
                    <a:lumMod val="50000"/>
                  </a:schemeClr>
                </a:solidFill>
              </a:rPr>
            </a:br>
            <a:r>
              <a:rPr lang="en-US" sz="2200" b="0" dirty="0">
                <a:solidFill>
                  <a:schemeClr val="tx2">
                    <a:lumMod val="50000"/>
                  </a:schemeClr>
                </a:solidFill>
              </a:rPr>
              <a:t>Background</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xmlns="" id="{BB0FC073-7CCB-4C87-B3D1-8ED977EE6B09}"/>
              </a:ext>
            </a:extLst>
          </p:cNvPr>
          <p:cNvSpPr txBox="1"/>
          <p:nvPr/>
        </p:nvSpPr>
        <p:spPr>
          <a:xfrm>
            <a:off x="2238104" y="2420983"/>
            <a:ext cx="6897378" cy="2062103"/>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The current Status of AUWSSC </a:t>
            </a:r>
          </a:p>
          <a:p>
            <a:pPr algn="ctr"/>
            <a:r>
              <a:rPr lang="en-US" sz="3200" dirty="0">
                <a:latin typeface="Calibri" panose="020F0502020204030204" pitchFamily="34" charset="0"/>
                <a:cs typeface="Calibri" panose="020F0502020204030204" pitchFamily="34" charset="0"/>
              </a:rPr>
              <a:t>from the  </a:t>
            </a:r>
          </a:p>
          <a:p>
            <a:pPr algn="ctr"/>
            <a:endParaRPr lang="en-US" sz="3200" dirty="0">
              <a:latin typeface="Calibri" panose="020F0502020204030204" pitchFamily="34" charset="0"/>
              <a:cs typeface="Calibri" panose="020F0502020204030204" pitchFamily="34" charset="0"/>
            </a:endParaRPr>
          </a:p>
          <a:p>
            <a:pPr algn="ctr"/>
            <a:r>
              <a:rPr lang="en-US" sz="3200" dirty="0">
                <a:latin typeface="Calibri" panose="020F0502020204030204" pitchFamily="34" charset="0"/>
                <a:cs typeface="Calibri" panose="020F0502020204030204" pitchFamily="34" charset="0"/>
              </a:rPr>
              <a:t>Operational Prospective</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51034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nvPr>
        </p:nvGraphicFramePr>
        <p:xfrm>
          <a:off x="537882" y="1"/>
          <a:ext cx="11147612"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124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ext uri="{D42A27DB-BD31-4B8C-83A1-F6EECF244321}">
                <p14:modId xmlns:p14="http://schemas.microsoft.com/office/powerpoint/2010/main" val="548191066"/>
              </p:ext>
            </p:extLst>
          </p:nvPr>
        </p:nvGraphicFramePr>
        <p:xfrm>
          <a:off x="537882" y="1"/>
          <a:ext cx="11147612"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3640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nvPr>
        </p:nvGraphicFramePr>
        <p:xfrm>
          <a:off x="537882" y="1"/>
          <a:ext cx="11147612"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8071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nvPr>
        </p:nvGraphicFramePr>
        <p:xfrm>
          <a:off x="537882" y="1"/>
          <a:ext cx="11147612"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5727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nvPr>
        </p:nvGraphicFramePr>
        <p:xfrm>
          <a:off x="537882" y="1"/>
          <a:ext cx="11147612"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00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nvPr>
        </p:nvGraphicFramePr>
        <p:xfrm>
          <a:off x="537882" y="1"/>
          <a:ext cx="11147612"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8453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nvPr>
        </p:nvGraphicFramePr>
        <p:xfrm>
          <a:off x="537882" y="1"/>
          <a:ext cx="11147612"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4651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nvPr>
        </p:nvGraphicFramePr>
        <p:xfrm>
          <a:off x="537882" y="1"/>
          <a:ext cx="11147612"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5651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extLst/>
          </p:nvPr>
        </p:nvGraphicFramePr>
        <p:xfrm>
          <a:off x="395785" y="719666"/>
          <a:ext cx="11300345"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624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extLst/>
          </p:nvPr>
        </p:nvGraphicFramePr>
        <p:xfrm>
          <a:off x="477673" y="719666"/>
          <a:ext cx="11245754"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6694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extLst/>
          </p:nvPr>
        </p:nvGraphicFramePr>
        <p:xfrm>
          <a:off x="450377" y="719666"/>
          <a:ext cx="11245754"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3261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extLst/>
          </p:nvPr>
        </p:nvGraphicFramePr>
        <p:xfrm>
          <a:off x="532263" y="719666"/>
          <a:ext cx="11177515"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637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WASTEWATER MANAGEMENT DEPARTMENT INFORMATION</a:t>
            </a:r>
            <a:br>
              <a:rPr lang="en-US" sz="2800" dirty="0">
                <a:solidFill>
                  <a:schemeClr val="tx2">
                    <a:lumMod val="50000"/>
                  </a:schemeClr>
                </a:solidFill>
              </a:rPr>
            </a:br>
            <a:r>
              <a:rPr lang="en-US" sz="2200" b="0" dirty="0">
                <a:solidFill>
                  <a:schemeClr val="tx2">
                    <a:lumMod val="50000"/>
                  </a:schemeClr>
                </a:solidFill>
              </a:rPr>
              <a:t>Background</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2">
            <a:extLst>
              <a:ext uri="{FF2B5EF4-FFF2-40B4-BE49-F238E27FC236}">
                <a16:creationId xmlns:a16="http://schemas.microsoft.com/office/drawing/2014/main" xmlns="" id="{E3DE799C-9995-4BA3-BAF7-12B38C3A3951}"/>
              </a:ext>
            </a:extLst>
          </p:cNvPr>
          <p:cNvSpPr txBox="1">
            <a:spLocks/>
          </p:cNvSpPr>
          <p:nvPr/>
        </p:nvSpPr>
        <p:spPr>
          <a:xfrm>
            <a:off x="808073" y="4461271"/>
            <a:ext cx="8229600" cy="13894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338138" algn="l">
              <a:buFont typeface="Wingdings" panose="05000000000000000000" pitchFamily="2" charset="2"/>
              <a:buChar char="§"/>
            </a:pPr>
            <a:endParaRPr lang="en-US" altLang="fa-IR" sz="1600" dirty="0">
              <a:cs typeface="B Nazanin" panose="00000400000000000000" pitchFamily="2" charset="-78"/>
            </a:endParaRPr>
          </a:p>
          <a:p>
            <a:pPr indent="338138" algn="l">
              <a:buFont typeface="Wingdings" panose="05000000000000000000" pitchFamily="2" charset="2"/>
              <a:buChar char="§"/>
            </a:pPr>
            <a:r>
              <a:rPr lang="en-US" altLang="fa-IR" sz="1600" dirty="0">
                <a:cs typeface="B Nazanin" panose="00000400000000000000" pitchFamily="2" charset="-78"/>
              </a:rPr>
              <a:t>WWMD Responsibilities</a:t>
            </a:r>
          </a:p>
          <a:p>
            <a:pPr indent="338138" algn="l">
              <a:buFont typeface="Wingdings" panose="05000000000000000000" pitchFamily="2" charset="2"/>
              <a:buChar char="§"/>
            </a:pPr>
            <a:r>
              <a:rPr lang="en-US" altLang="fa-IR" sz="1600" dirty="0">
                <a:cs typeface="B Nazanin" panose="00000400000000000000" pitchFamily="2" charset="-78"/>
              </a:rPr>
              <a:t>AUWSSC Wastewater Department planning</a:t>
            </a:r>
          </a:p>
          <a:p>
            <a:pPr indent="338138" algn="l">
              <a:buFont typeface="Wingdings" panose="05000000000000000000" pitchFamily="2" charset="2"/>
              <a:buChar char="§"/>
            </a:pPr>
            <a:r>
              <a:rPr lang="en-US" altLang="fa-IR" sz="1600" dirty="0">
                <a:cs typeface="B Nazanin" panose="00000400000000000000" pitchFamily="2" charset="-78"/>
              </a:rPr>
              <a:t>AUWSSC Wastewater Department Ongoing and Done activities. </a:t>
            </a:r>
          </a:p>
        </p:txBody>
      </p:sp>
      <p:sp>
        <p:nvSpPr>
          <p:cNvPr id="7" name="TextBox 6">
            <a:extLst>
              <a:ext uri="{FF2B5EF4-FFF2-40B4-BE49-F238E27FC236}">
                <a16:creationId xmlns:a16="http://schemas.microsoft.com/office/drawing/2014/main" xmlns="" id="{F367AE39-EC7E-4208-B369-A58B4316C523}"/>
              </a:ext>
            </a:extLst>
          </p:cNvPr>
          <p:cNvSpPr txBox="1"/>
          <p:nvPr/>
        </p:nvSpPr>
        <p:spPr>
          <a:xfrm>
            <a:off x="2647004" y="2679120"/>
            <a:ext cx="6897378"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The current Status of AUWSSC </a:t>
            </a:r>
          </a:p>
        </p:txBody>
      </p:sp>
    </p:spTree>
    <p:extLst>
      <p:ext uri="{BB962C8B-B14F-4D97-AF65-F5344CB8AC3E}">
        <p14:creationId xmlns:p14="http://schemas.microsoft.com/office/powerpoint/2010/main" val="166615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Wastewater Management Department</a:t>
            </a:r>
            <a:br>
              <a:rPr lang="en-US" sz="2800" dirty="0">
                <a:solidFill>
                  <a:schemeClr val="tx2">
                    <a:lumMod val="50000"/>
                  </a:schemeClr>
                </a:solidFill>
              </a:rPr>
            </a:br>
            <a:r>
              <a:rPr lang="en-US" sz="2200" b="0" dirty="0">
                <a:solidFill>
                  <a:schemeClr val="tx2">
                    <a:lumMod val="50000"/>
                  </a:schemeClr>
                </a:solidFill>
              </a:rPr>
              <a:t>WWMD Responsibilities</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2">
            <a:extLst>
              <a:ext uri="{FF2B5EF4-FFF2-40B4-BE49-F238E27FC236}">
                <a16:creationId xmlns:a16="http://schemas.microsoft.com/office/drawing/2014/main" xmlns="" id="{DC062DA5-CBFB-4A94-A3D2-60AD154394A0}"/>
              </a:ext>
            </a:extLst>
          </p:cNvPr>
          <p:cNvSpPr txBox="1">
            <a:spLocks/>
          </p:cNvSpPr>
          <p:nvPr/>
        </p:nvSpPr>
        <p:spPr>
          <a:xfrm>
            <a:off x="862930" y="1416038"/>
            <a:ext cx="10465526" cy="2960913"/>
          </a:xfr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Calibri" panose="020F0502020204030204" pitchFamily="34" charset="0"/>
                <a:cs typeface="Calibri" panose="020F0502020204030204" pitchFamily="34" charset="0"/>
              </a:rPr>
              <a:t>Preparation and development of plans and programs related to the utilization of urban sewage networks and optimal use of facilities in the framework of approved policies and programs in accordance with the AUWSSC rules. </a:t>
            </a:r>
          </a:p>
          <a:p>
            <a:r>
              <a:rPr lang="en-US" sz="1600" dirty="0">
                <a:latin typeface="Calibri" panose="020F0502020204030204" pitchFamily="34" charset="0"/>
                <a:cs typeface="Calibri" panose="020F0502020204030204" pitchFamily="34" charset="0"/>
              </a:rPr>
              <a:t>Data Compilation related to operation of network and maintenance of related equipment and provision of cities statistical reports related to wastewater disposal. </a:t>
            </a:r>
          </a:p>
          <a:p>
            <a:r>
              <a:rPr lang="en-US" sz="1600" dirty="0">
                <a:latin typeface="Calibri" panose="020F0502020204030204" pitchFamily="34" charset="0"/>
                <a:cs typeface="Calibri" panose="020F0502020204030204" pitchFamily="34" charset="0"/>
              </a:rPr>
              <a:t>Follow up and monitoring from creation and operation of wastewater treatment plants.</a:t>
            </a:r>
          </a:p>
          <a:p>
            <a:r>
              <a:rPr lang="en-US" sz="1600" dirty="0">
                <a:latin typeface="Calibri" panose="020F0502020204030204" pitchFamily="34" charset="0"/>
                <a:cs typeface="Calibri" panose="020F0502020204030204" pitchFamily="34" charset="0"/>
              </a:rPr>
              <a:t>Preparation and formulation of guidelines for activities coordinating and ensure the proper performance of sewage quality control activities.</a:t>
            </a:r>
          </a:p>
          <a:p>
            <a:r>
              <a:rPr lang="en-US" sz="1600" dirty="0">
                <a:latin typeface="Calibri" panose="020F0502020204030204" pitchFamily="34" charset="0"/>
                <a:cs typeface="Calibri" panose="020F0502020204030204" pitchFamily="34" charset="0"/>
              </a:rPr>
              <a:t>Identifying and reviewing industrial facilities and encourage them to establish sewage treatment networks.</a:t>
            </a:r>
          </a:p>
          <a:p>
            <a:r>
              <a:rPr lang="en-US" sz="1600" dirty="0">
                <a:latin typeface="Calibri" panose="020F0502020204030204" pitchFamily="34" charset="0"/>
                <a:cs typeface="Calibri" panose="020F0502020204030204" pitchFamily="34" charset="0"/>
              </a:rPr>
              <a:t>Supervising the strict implementation of tariffs and their compliance with AUWSSC regulations.</a:t>
            </a:r>
          </a:p>
          <a:p>
            <a:r>
              <a:rPr lang="en-US" sz="1600" dirty="0">
                <a:latin typeface="Calibri" panose="020F0502020204030204" pitchFamily="34" charset="0"/>
                <a:cs typeface="Calibri" panose="020F0502020204030204" pitchFamily="34" charset="0"/>
              </a:rPr>
              <a:t> wastewater treatment services in covered area.</a:t>
            </a:r>
          </a:p>
          <a:p>
            <a:r>
              <a:rPr lang="en-US" sz="1600" dirty="0">
                <a:latin typeface="Calibri" panose="020F0502020204030204" pitchFamily="34" charset="0"/>
                <a:cs typeface="Calibri" panose="020F0502020204030204" pitchFamily="34" charset="0"/>
              </a:rPr>
              <a:t>Provide training on maintenance for the people referred to from the relevant reference.</a:t>
            </a:r>
          </a:p>
        </p:txBody>
      </p:sp>
      <p:pic>
        <p:nvPicPr>
          <p:cNvPr id="10" name="Picture 9">
            <a:extLst>
              <a:ext uri="{FF2B5EF4-FFF2-40B4-BE49-F238E27FC236}">
                <a16:creationId xmlns:a16="http://schemas.microsoft.com/office/drawing/2014/main" xmlns="" id="{53529EFC-9DD6-40F1-A369-E2207F776A95}"/>
              </a:ext>
            </a:extLst>
          </p:cNvPr>
          <p:cNvPicPr>
            <a:picLocks noChangeAspect="1"/>
          </p:cNvPicPr>
          <p:nvPr/>
        </p:nvPicPr>
        <p:blipFill rotWithShape="1">
          <a:blip r:embed="rId3">
            <a:extLst>
              <a:ext uri="{28A0092B-C50C-407E-A947-70E740481C1C}">
                <a14:useLocalDpi xmlns:a14="http://schemas.microsoft.com/office/drawing/2010/main" val="0"/>
              </a:ext>
            </a:extLst>
          </a:blip>
          <a:srcRect r="9343" b="70026"/>
          <a:stretch/>
        </p:blipFill>
        <p:spPr>
          <a:xfrm>
            <a:off x="5686697" y="4921546"/>
            <a:ext cx="5232763" cy="1497874"/>
          </a:xfrm>
          <a:prstGeom prst="rect">
            <a:avLst/>
          </a:prstGeom>
        </p:spPr>
      </p:pic>
      <p:pic>
        <p:nvPicPr>
          <p:cNvPr id="12" name="Picture 11">
            <a:extLst>
              <a:ext uri="{FF2B5EF4-FFF2-40B4-BE49-F238E27FC236}">
                <a16:creationId xmlns:a16="http://schemas.microsoft.com/office/drawing/2014/main" xmlns="" id="{D0B25B2B-47CE-43CC-9565-79018E1A5213}"/>
              </a:ext>
            </a:extLst>
          </p:cNvPr>
          <p:cNvPicPr>
            <a:picLocks noChangeAspect="1"/>
          </p:cNvPicPr>
          <p:nvPr/>
        </p:nvPicPr>
        <p:blipFill rotWithShape="1">
          <a:blip r:embed="rId3">
            <a:extLst>
              <a:ext uri="{28A0092B-C50C-407E-A947-70E740481C1C}">
                <a14:useLocalDpi xmlns:a14="http://schemas.microsoft.com/office/drawing/2010/main" val="0"/>
              </a:ext>
            </a:extLst>
          </a:blip>
          <a:srcRect l="57348" t="73475" r="4001"/>
          <a:stretch/>
        </p:blipFill>
        <p:spPr>
          <a:xfrm>
            <a:off x="862930" y="4815210"/>
            <a:ext cx="3718655" cy="1495715"/>
          </a:xfrm>
          <a:prstGeom prst="rect">
            <a:avLst/>
          </a:prstGeom>
        </p:spPr>
      </p:pic>
    </p:spTree>
    <p:extLst>
      <p:ext uri="{BB962C8B-B14F-4D97-AF65-F5344CB8AC3E}">
        <p14:creationId xmlns:p14="http://schemas.microsoft.com/office/powerpoint/2010/main" val="70437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ircle(in)">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circle(in)">
                                      <p:cBhvr>
                                        <p:cTn id="12" dur="2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circle(in)">
                                      <p:cBhvr>
                                        <p:cTn id="17" dur="20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circle(in)">
                                      <p:cBhvr>
                                        <p:cTn id="22" dur="20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circle(in)">
                                      <p:cBhvr>
                                        <p:cTn id="27" dur="20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circle(in)">
                                      <p:cBhvr>
                                        <p:cTn id="32" dur="20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circle(in)">
                                      <p:cBhvr>
                                        <p:cTn id="37" dur="20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circle(in)">
                                      <p:cBhvr>
                                        <p:cTn id="42" dur="20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mph" presetSubtype="0" fill="hold" nodeType="clickEffect">
                                  <p:stCondLst>
                                    <p:cond delay="0"/>
                                  </p:stCondLst>
                                  <p:childTnLst>
                                    <p:animScale>
                                      <p:cBhvr>
                                        <p:cTn id="46" dur="2000" fill="hold"/>
                                        <p:tgtEl>
                                          <p:spTgt spid="10"/>
                                        </p:tgtEl>
                                      </p:cBhvr>
                                      <p:by x="150000" y="150000"/>
                                    </p:animScale>
                                  </p:childTnLst>
                                </p:cTn>
                              </p:par>
                            </p:childTnLst>
                          </p:cTn>
                        </p:par>
                      </p:childTnLst>
                    </p:cTn>
                  </p:par>
                  <p:par>
                    <p:cTn id="47" fill="hold">
                      <p:stCondLst>
                        <p:cond delay="indefinite"/>
                      </p:stCondLst>
                      <p:childTnLst>
                        <p:par>
                          <p:cTn id="48" fill="hold">
                            <p:stCondLst>
                              <p:cond delay="0"/>
                            </p:stCondLst>
                            <p:childTnLst>
                              <p:par>
                                <p:cTn id="49" presetID="6" presetClass="emph" presetSubtype="0" fill="hold" nodeType="clickEffect">
                                  <p:stCondLst>
                                    <p:cond delay="0"/>
                                  </p:stCondLst>
                                  <p:childTnLst>
                                    <p:animScale>
                                      <p:cBhvr>
                                        <p:cTn id="50" dur="2000" fill="hold"/>
                                        <p:tgtEl>
                                          <p:spTgt spid="1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Wastewater Management Department</a:t>
            </a:r>
            <a:br>
              <a:rPr lang="en-US" sz="2800" dirty="0">
                <a:solidFill>
                  <a:schemeClr val="tx2">
                    <a:lumMod val="50000"/>
                  </a:schemeClr>
                </a:solidFill>
              </a:rPr>
            </a:br>
            <a:r>
              <a:rPr lang="en-US" sz="2200" b="0" dirty="0">
                <a:solidFill>
                  <a:schemeClr val="tx2">
                    <a:lumMod val="50000"/>
                  </a:schemeClr>
                </a:solidFill>
              </a:rPr>
              <a:t>AUWSSC Wastewater Department planning</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2">
            <a:extLst>
              <a:ext uri="{FF2B5EF4-FFF2-40B4-BE49-F238E27FC236}">
                <a16:creationId xmlns:a16="http://schemas.microsoft.com/office/drawing/2014/main" xmlns="" id="{19B7EC4A-795C-48D1-91F5-8D4056B1579E}"/>
              </a:ext>
            </a:extLst>
          </p:cNvPr>
          <p:cNvSpPr txBox="1">
            <a:spLocks/>
          </p:cNvSpPr>
          <p:nvPr/>
        </p:nvSpPr>
        <p:spPr>
          <a:xfrm>
            <a:off x="797440" y="1405451"/>
            <a:ext cx="10515600" cy="4183289"/>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Training technical and professional staff in order to provide better wastewater services.</a:t>
            </a:r>
          </a:p>
          <a:p>
            <a:r>
              <a:rPr lang="en-US" sz="1600" dirty="0">
                <a:latin typeface="Calibri" panose="020F0502020204030204" pitchFamily="34" charset="0"/>
                <a:cs typeface="Calibri" panose="020F0502020204030204" pitchFamily="34" charset="0"/>
              </a:rPr>
              <a:t>Giving domestic and foreign assistance to train cadres, equipping sewage facilities and supplies of materials needed by Demands.</a:t>
            </a:r>
          </a:p>
          <a:p>
            <a:r>
              <a:rPr lang="en-US" sz="1600" dirty="0">
                <a:latin typeface="Calibri" panose="020F0502020204030204" pitchFamily="34" charset="0"/>
                <a:cs typeface="Calibri" panose="020F0502020204030204" pitchFamily="34" charset="0"/>
              </a:rPr>
              <a:t>Establishing labs equipped to determine the quality of drinking water and wastewater treatment after treatment in accordance with international norms.</a:t>
            </a:r>
          </a:p>
          <a:p>
            <a:r>
              <a:rPr lang="en-US" sz="1600" dirty="0">
                <a:latin typeface="Calibri" panose="020F0502020204030204" pitchFamily="34" charset="0"/>
                <a:cs typeface="Calibri" panose="020F0502020204030204" pitchFamily="34" charset="0"/>
              </a:rPr>
              <a:t>To become a member of the regional and international associations of sewage systems in accordance with the provisions of the law</a:t>
            </a:r>
          </a:p>
          <a:p>
            <a:r>
              <a:rPr lang="en-US" sz="1600" dirty="0">
                <a:latin typeface="Calibri" panose="020F0502020204030204" pitchFamily="34" charset="0"/>
                <a:cs typeface="Calibri" panose="020F0502020204030204" pitchFamily="34" charset="0"/>
              </a:rPr>
              <a:t>Cooperation Contract in sanitation and modernization of working system with national and international organizations.</a:t>
            </a:r>
          </a:p>
          <a:p>
            <a:r>
              <a:rPr lang="en-US" sz="1600" dirty="0">
                <a:latin typeface="Calibri" panose="020F0502020204030204" pitchFamily="34" charset="0"/>
                <a:cs typeface="Calibri" panose="020F0502020204030204" pitchFamily="34" charset="0"/>
              </a:rPr>
              <a:t>Monitoring of sanitation services and collecting of Tariffs.</a:t>
            </a:r>
          </a:p>
          <a:p>
            <a:r>
              <a:rPr lang="en-US" sz="1600" dirty="0">
                <a:latin typeface="Calibri" panose="020F0502020204030204" pitchFamily="34" charset="0"/>
                <a:cs typeface="Calibri" panose="020F0502020204030204" pitchFamily="34" charset="0"/>
              </a:rPr>
              <a:t>Surveying and studying of sanitation projects in cooperation of national and international experts.</a:t>
            </a:r>
          </a:p>
          <a:p>
            <a:r>
              <a:rPr lang="en-US" sz="1600" dirty="0">
                <a:latin typeface="Calibri" panose="020F0502020204030204" pitchFamily="34" charset="0"/>
                <a:cs typeface="Calibri" panose="020F0502020204030204" pitchFamily="34" charset="0"/>
              </a:rPr>
              <a:t>Management of wastewater systems</a:t>
            </a:r>
          </a:p>
          <a:p>
            <a:r>
              <a:rPr lang="en-US" sz="1600" dirty="0">
                <a:latin typeface="Calibri" panose="020F0502020204030204" pitchFamily="34" charset="0"/>
                <a:cs typeface="Calibri" panose="020F0502020204030204" pitchFamily="34" charset="0"/>
              </a:rPr>
              <a:t>Provision of standard sanitation services in Kabul and urban areas.</a:t>
            </a:r>
          </a:p>
          <a:p>
            <a:endParaRPr lang="en-US" sz="13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794719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Wastewater Management Department</a:t>
            </a:r>
            <a:br>
              <a:rPr lang="en-US" sz="2800" dirty="0">
                <a:solidFill>
                  <a:schemeClr val="tx2">
                    <a:lumMod val="50000"/>
                  </a:schemeClr>
                </a:solidFill>
              </a:rPr>
            </a:br>
            <a:r>
              <a:rPr lang="en-US" sz="2200" b="0" dirty="0">
                <a:solidFill>
                  <a:schemeClr val="tx2">
                    <a:lumMod val="50000"/>
                  </a:schemeClr>
                </a:solidFill>
              </a:rPr>
              <a:t>WWMD Ongoing and Done Activities </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sp>
        <p:nvSpPr>
          <p:cNvPr id="14" name="Content Placeholder 2">
            <a:extLst>
              <a:ext uri="{FF2B5EF4-FFF2-40B4-BE49-F238E27FC236}">
                <a16:creationId xmlns:a16="http://schemas.microsoft.com/office/drawing/2014/main" xmlns="" id="{6003766B-1CFD-4D8D-A4F0-E25252D561A3}"/>
              </a:ext>
            </a:extLst>
          </p:cNvPr>
          <p:cNvSpPr txBox="1">
            <a:spLocks/>
          </p:cNvSpPr>
          <p:nvPr/>
        </p:nvSpPr>
        <p:spPr>
          <a:xfrm>
            <a:off x="820782" y="1094093"/>
            <a:ext cx="10515600" cy="4183289"/>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300" dirty="0">
              <a:latin typeface="Calibri" panose="020F0502020204030204" pitchFamily="34" charset="0"/>
              <a:cs typeface="Calibri" panose="020F0502020204030204" pitchFamily="34" charset="0"/>
            </a:endParaRPr>
          </a:p>
          <a:p>
            <a:r>
              <a:rPr lang="en-US" sz="1300" dirty="0">
                <a:latin typeface="Calibri" panose="020F0502020204030204" pitchFamily="34" charset="0"/>
                <a:cs typeface="Calibri" panose="020F0502020204030204" pitchFamily="34" charset="0"/>
              </a:rPr>
              <a:t>Survey and Design of governmental institutions for construction DEWATS and Mechanical centralize wastewater treatment systems.</a:t>
            </a:r>
          </a:p>
          <a:p>
            <a:r>
              <a:rPr lang="en-US" sz="1300" dirty="0">
                <a:latin typeface="Calibri" panose="020F0502020204030204" pitchFamily="34" charset="0"/>
                <a:cs typeface="Calibri" panose="020F0502020204030204" pitchFamily="34" charset="0"/>
              </a:rPr>
              <a:t>Implementation of Kabul Sanitation Master plan according to JICA prepared master plan for Kabul City.</a:t>
            </a:r>
          </a:p>
          <a:p>
            <a:r>
              <a:rPr lang="en-US" sz="1300" dirty="0">
                <a:latin typeface="Calibri" panose="020F0502020204030204" pitchFamily="34" charset="0"/>
                <a:cs typeface="Calibri" panose="020F0502020204030204" pitchFamily="34" charset="0"/>
              </a:rPr>
              <a:t>Shit Flow Diagram SFD graph preparation for 5 major cites.</a:t>
            </a:r>
          </a:p>
          <a:p>
            <a:r>
              <a:rPr lang="en-US" sz="1300" dirty="0">
                <a:latin typeface="Calibri" panose="020F0502020204030204" pitchFamily="34" charset="0"/>
                <a:cs typeface="Calibri" panose="020F0502020204030204" pitchFamily="34" charset="0"/>
              </a:rPr>
              <a:t>Wastewater concept for Kabul University to presidential palace for construction of mechanical centralized wastewater treatment system.</a:t>
            </a:r>
          </a:p>
          <a:p>
            <a:r>
              <a:rPr lang="en-US" sz="1300" dirty="0">
                <a:latin typeface="Calibri" panose="020F0502020204030204" pitchFamily="34" charset="0"/>
                <a:cs typeface="Calibri" panose="020F0502020204030204" pitchFamily="34" charset="0"/>
              </a:rPr>
              <a:t>Wastewater department creation in AUWSSC SBU’s.</a:t>
            </a:r>
          </a:p>
          <a:p>
            <a:r>
              <a:rPr lang="en-US" sz="1300" dirty="0">
                <a:latin typeface="Calibri" panose="020F0502020204030204" pitchFamily="34" charset="0"/>
                <a:cs typeface="Calibri" panose="020F0502020204030204" pitchFamily="34" charset="0"/>
              </a:rPr>
              <a:t>DEWATS survey and design have been completed for 18 governmental institutions.</a:t>
            </a:r>
          </a:p>
        </p:txBody>
      </p:sp>
      <p:pic>
        <p:nvPicPr>
          <p:cNvPr id="15" name="Picture 14">
            <a:extLst>
              <a:ext uri="{FF2B5EF4-FFF2-40B4-BE49-F238E27FC236}">
                <a16:creationId xmlns:a16="http://schemas.microsoft.com/office/drawing/2014/main" xmlns="" id="{083F8A9B-8CC8-4E27-9EAB-4F6405E0B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709" y="3489599"/>
            <a:ext cx="5249091" cy="2641237"/>
          </a:xfrm>
          <a:prstGeom prst="rect">
            <a:avLst/>
          </a:prstGeom>
        </p:spPr>
      </p:pic>
      <p:pic>
        <p:nvPicPr>
          <p:cNvPr id="16" name="Picture 15">
            <a:extLst>
              <a:ext uri="{FF2B5EF4-FFF2-40B4-BE49-F238E27FC236}">
                <a16:creationId xmlns:a16="http://schemas.microsoft.com/office/drawing/2014/main" xmlns="" id="{36BC141B-3D84-4059-83AD-A76055E1BFD9}"/>
              </a:ext>
            </a:extLst>
          </p:cNvPr>
          <p:cNvPicPr>
            <a:picLocks noChangeAspect="1"/>
          </p:cNvPicPr>
          <p:nvPr/>
        </p:nvPicPr>
        <p:blipFill rotWithShape="1">
          <a:blip r:embed="rId4">
            <a:extLst>
              <a:ext uri="{28A0092B-C50C-407E-A947-70E740481C1C}">
                <a14:useLocalDpi xmlns:a14="http://schemas.microsoft.com/office/drawing/2010/main" val="0"/>
              </a:ext>
            </a:extLst>
          </a:blip>
          <a:srcRect t="3358"/>
          <a:stretch/>
        </p:blipFill>
        <p:spPr>
          <a:xfrm>
            <a:off x="820782" y="3515727"/>
            <a:ext cx="5275218" cy="2641236"/>
          </a:xfrm>
          <a:prstGeom prst="rect">
            <a:avLst/>
          </a:prstGeom>
        </p:spPr>
      </p:pic>
    </p:spTree>
    <p:extLst>
      <p:ext uri="{BB962C8B-B14F-4D97-AF65-F5344CB8AC3E}">
        <p14:creationId xmlns:p14="http://schemas.microsoft.com/office/powerpoint/2010/main" val="33576418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Wastewater Management Department</a:t>
            </a:r>
            <a:br>
              <a:rPr lang="en-US" sz="2800" dirty="0">
                <a:solidFill>
                  <a:schemeClr val="tx2">
                    <a:lumMod val="50000"/>
                  </a:schemeClr>
                </a:solidFill>
              </a:rPr>
            </a:br>
            <a:r>
              <a:rPr lang="en-US" sz="2200" b="0" dirty="0">
                <a:solidFill>
                  <a:schemeClr val="tx2">
                    <a:lumMod val="50000"/>
                  </a:schemeClr>
                </a:solidFill>
              </a:rPr>
              <a:t>AUWSSC Decentralized Wastewater Treatment System</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Content Placeholder 6">
            <a:extLst>
              <a:ext uri="{FF2B5EF4-FFF2-40B4-BE49-F238E27FC236}">
                <a16:creationId xmlns:a16="http://schemas.microsoft.com/office/drawing/2014/main" xmlns="" id="{29B7DBE7-7A14-41CB-8079-4EC3C5AF48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319" y="1405451"/>
            <a:ext cx="5256681" cy="4463874"/>
          </a:xfrm>
          <a:prstGeom prst="rect">
            <a:avLst/>
          </a:prstGeom>
        </p:spPr>
      </p:pic>
      <p:pic>
        <p:nvPicPr>
          <p:cNvPr id="12" name="Picture 11">
            <a:extLst>
              <a:ext uri="{FF2B5EF4-FFF2-40B4-BE49-F238E27FC236}">
                <a16:creationId xmlns:a16="http://schemas.microsoft.com/office/drawing/2014/main" xmlns="" id="{1631D099-0B75-40F0-BD63-6F71470AE2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1" y="1405452"/>
            <a:ext cx="5249090" cy="2896330"/>
          </a:xfrm>
          <a:prstGeom prst="rect">
            <a:avLst/>
          </a:prstGeom>
        </p:spPr>
      </p:pic>
      <p:graphicFrame>
        <p:nvGraphicFramePr>
          <p:cNvPr id="13" name="Content Placeholder 8">
            <a:extLst>
              <a:ext uri="{FF2B5EF4-FFF2-40B4-BE49-F238E27FC236}">
                <a16:creationId xmlns:a16="http://schemas.microsoft.com/office/drawing/2014/main" xmlns="" id="{69D93A0D-46BD-4177-9B3E-A09CEB7BB12F}"/>
              </a:ext>
            </a:extLst>
          </p:cNvPr>
          <p:cNvGraphicFramePr>
            <a:graphicFrameLocks/>
          </p:cNvGraphicFramePr>
          <p:nvPr>
            <p:extLst>
              <p:ext uri="{D42A27DB-BD31-4B8C-83A1-F6EECF244321}">
                <p14:modId xmlns:p14="http://schemas.microsoft.com/office/powerpoint/2010/main" val="664077008"/>
              </p:ext>
            </p:extLst>
          </p:nvPr>
        </p:nvGraphicFramePr>
        <p:xfrm>
          <a:off x="6096000" y="4301782"/>
          <a:ext cx="5249091" cy="22145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9897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64EDCA-3872-4EB4-A404-71CD49D7850F}"/>
              </a:ext>
            </a:extLst>
          </p:cNvPr>
          <p:cNvSpPr>
            <a:spLocks noGrp="1"/>
          </p:cNvSpPr>
          <p:nvPr>
            <p:ph type="title"/>
          </p:nvPr>
        </p:nvSpPr>
        <p:spPr>
          <a:xfrm>
            <a:off x="808073" y="559687"/>
            <a:ext cx="11671005" cy="735244"/>
          </a:xfrm>
          <a:ln>
            <a:noFill/>
          </a:ln>
        </p:spPr>
        <p:txBody>
          <a:bodyPr>
            <a:normAutofit fontScale="90000"/>
          </a:bodyPr>
          <a:lstStyle/>
          <a:p>
            <a:pPr algn="l"/>
            <a:r>
              <a:rPr lang="en-US" sz="2800" dirty="0">
                <a:solidFill>
                  <a:schemeClr val="tx2">
                    <a:lumMod val="50000"/>
                  </a:schemeClr>
                </a:solidFill>
              </a:rPr>
              <a:t>Wastewater Management Department</a:t>
            </a:r>
            <a:br>
              <a:rPr lang="en-US" sz="2800" dirty="0">
                <a:solidFill>
                  <a:schemeClr val="tx2">
                    <a:lumMod val="50000"/>
                  </a:schemeClr>
                </a:solidFill>
              </a:rPr>
            </a:br>
            <a:r>
              <a:rPr lang="en-US" sz="2200" b="0" dirty="0">
                <a:solidFill>
                  <a:schemeClr val="tx2">
                    <a:lumMod val="50000"/>
                  </a:schemeClr>
                </a:solidFill>
              </a:rPr>
              <a:t>Kabul University and 11 related organization Topo</a:t>
            </a:r>
            <a:endParaRPr lang="en-US" sz="2800" b="0" dirty="0">
              <a:solidFill>
                <a:schemeClr val="tx2">
                  <a:lumMod val="50000"/>
                </a:schemeClr>
              </a:solidFill>
            </a:endParaRPr>
          </a:p>
        </p:txBody>
      </p:sp>
      <p:pic>
        <p:nvPicPr>
          <p:cNvPr id="5" name="Picture 4" descr="A close up of a logo&#10;&#10;Description generated with high confidence">
            <a:extLst>
              <a:ext uri="{FF2B5EF4-FFF2-40B4-BE49-F238E27FC236}">
                <a16:creationId xmlns:a16="http://schemas.microsoft.com/office/drawing/2014/main" xmlns="" id="{F3632A21-7705-480B-A799-4CA3906BB7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9260" y="438580"/>
            <a:ext cx="1070776" cy="966871"/>
          </a:xfrm>
          <a:prstGeom prst="rect">
            <a:avLst/>
          </a:prstGeom>
        </p:spPr>
      </p:pic>
      <p:sp>
        <p:nvSpPr>
          <p:cNvPr id="11" name="Rectangle 10">
            <a:extLst>
              <a:ext uri="{FF2B5EF4-FFF2-40B4-BE49-F238E27FC236}">
                <a16:creationId xmlns:a16="http://schemas.microsoft.com/office/drawing/2014/main" xmlns="" id="{3E5B3E0B-9596-4A08-96F8-730CED57EBB9}"/>
              </a:ext>
            </a:extLst>
          </p:cNvPr>
          <p:cNvSpPr/>
          <p:nvPr/>
        </p:nvSpPr>
        <p:spPr>
          <a:xfrm>
            <a:off x="0" y="6657824"/>
            <a:ext cx="12191386" cy="20017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xmlns="" id="{F42C728F-D1D4-4CF9-864B-04894614F7CA}"/>
              </a:ext>
            </a:extLst>
          </p:cNvPr>
          <p:cNvCxnSpPr>
            <a:cxnSpLocks/>
          </p:cNvCxnSpPr>
          <p:nvPr/>
        </p:nvCxnSpPr>
        <p:spPr>
          <a:xfrm>
            <a:off x="797440" y="591634"/>
            <a:ext cx="0" cy="660765"/>
          </a:xfrm>
          <a:prstGeom prst="line">
            <a:avLst/>
          </a:prstGeom>
        </p:spPr>
        <p:style>
          <a:lnRef idx="2">
            <a:schemeClr val="accent6"/>
          </a:lnRef>
          <a:fillRef idx="0">
            <a:schemeClr val="accent6"/>
          </a:fillRef>
          <a:effectRef idx="1">
            <a:schemeClr val="accent6"/>
          </a:effectRef>
          <a:fontRef idx="minor">
            <a:schemeClr val="tx1"/>
          </a:fontRef>
        </p:style>
      </p:cxnSp>
      <p:pic>
        <p:nvPicPr>
          <p:cNvPr id="9" name="Picture 8" descr="C:\Users\KARIMI\Desktop\KU Image-Model 2.jpg">
            <a:extLst>
              <a:ext uri="{FF2B5EF4-FFF2-40B4-BE49-F238E27FC236}">
                <a16:creationId xmlns:a16="http://schemas.microsoft.com/office/drawing/2014/main" xmlns="" id="{21AEBC04-AEFD-481A-85A7-CDDC27D976A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4843" y="1777587"/>
            <a:ext cx="8492069" cy="4355049"/>
          </a:xfrm>
          <a:prstGeom prst="rect">
            <a:avLst/>
          </a:prstGeom>
          <a:noFill/>
          <a:ln>
            <a:noFill/>
          </a:ln>
        </p:spPr>
      </p:pic>
      <p:sp>
        <p:nvSpPr>
          <p:cNvPr id="14" name="Content Placeholder 2">
            <a:extLst>
              <a:ext uri="{FF2B5EF4-FFF2-40B4-BE49-F238E27FC236}">
                <a16:creationId xmlns:a16="http://schemas.microsoft.com/office/drawing/2014/main" xmlns="" id="{79E2AB99-9D86-4458-87B0-C9313FFEEBC3}"/>
              </a:ext>
            </a:extLst>
          </p:cNvPr>
          <p:cNvSpPr txBox="1">
            <a:spLocks/>
          </p:cNvSpPr>
          <p:nvPr/>
        </p:nvSpPr>
        <p:spPr>
          <a:xfrm>
            <a:off x="679368" y="1777587"/>
            <a:ext cx="2015067" cy="400476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l">
              <a:buFont typeface="+mj-lt"/>
              <a:buAutoNum type="arabicPeriod"/>
            </a:pPr>
            <a:r>
              <a:rPr lang="en-US" sz="1300" dirty="0">
                <a:cs typeface="B Nazanin" panose="00000400000000000000" pitchFamily="2" charset="-78"/>
              </a:rPr>
              <a:t>Kabul University </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Ministry of Agriculture </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FMIC and Jamal Mina Complex</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Ataturk Hospital</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Kabul Medical University</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Aliabad Hospital</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Red Cross Orthopedic Center</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Afghanistan Technical and Vocational Institute</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Afghan Institute of Technology</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Secondary Technical Institute </a:t>
            </a:r>
            <a:endParaRPr lang="fa-IR" sz="1300" dirty="0">
              <a:cs typeface="B Nazanin" panose="00000400000000000000" pitchFamily="2" charset="-78"/>
            </a:endParaRPr>
          </a:p>
          <a:p>
            <a:pPr marL="342900" indent="-342900" algn="l">
              <a:buFont typeface="+mj-lt"/>
              <a:buAutoNum type="arabicPeriod"/>
            </a:pPr>
            <a:r>
              <a:rPr lang="en-US" sz="1300" dirty="0">
                <a:cs typeface="B Nazanin" panose="00000400000000000000" pitchFamily="2" charset="-78"/>
              </a:rPr>
              <a:t>Ministry of Higher Education</a:t>
            </a:r>
          </a:p>
        </p:txBody>
      </p:sp>
    </p:spTree>
    <p:extLst>
      <p:ext uri="{BB962C8B-B14F-4D97-AF65-F5344CB8AC3E}">
        <p14:creationId xmlns:p14="http://schemas.microsoft.com/office/powerpoint/2010/main" val="23811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 calcmode="lin" valueType="num">
                                      <p:cBhvr additive="base">
                                        <p:cTn id="12" dur="10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1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grpId="0" nodeType="clickEffect">
                                  <p:stCondLst>
                                    <p:cond delay="0"/>
                                  </p:stCondLst>
                                  <p:childTnLst>
                                    <p:set>
                                      <p:cBhvr>
                                        <p:cTn id="17" dur="1" fill="hold">
                                          <p:stCondLst>
                                            <p:cond delay="0"/>
                                          </p:stCondLst>
                                        </p:cTn>
                                        <p:tgtEl>
                                          <p:spTgt spid="14">
                                            <p:txEl>
                                              <p:pRg st="1" end="1"/>
                                            </p:txEl>
                                          </p:spTgt>
                                        </p:tgtEl>
                                        <p:attrNameLst>
                                          <p:attrName>style.visibility</p:attrName>
                                        </p:attrNameLst>
                                      </p:cBhvr>
                                      <p:to>
                                        <p:strVal val="visible"/>
                                      </p:to>
                                    </p:set>
                                    <p:anim calcmode="lin" valueType="num">
                                      <p:cBhvr additive="base">
                                        <p:cTn id="18" dur="1000" fill="hold"/>
                                        <p:tgtEl>
                                          <p:spTgt spid="14">
                                            <p:txEl>
                                              <p:pRg st="1" end="1"/>
                                            </p:txEl>
                                          </p:spTgt>
                                        </p:tgtEl>
                                        <p:attrNameLst>
                                          <p:attrName>ppt_x</p:attrName>
                                        </p:attrNameLst>
                                      </p:cBhvr>
                                      <p:tavLst>
                                        <p:tav tm="0">
                                          <p:val>
                                            <p:strVal val="0-#ppt_w/2"/>
                                          </p:val>
                                        </p:tav>
                                        <p:tav tm="100000">
                                          <p:val>
                                            <p:strVal val="#ppt_x"/>
                                          </p:val>
                                        </p:tav>
                                      </p:tavLst>
                                    </p:anim>
                                    <p:anim calcmode="lin" valueType="num">
                                      <p:cBhvr additive="base">
                                        <p:cTn id="19" dur="1000" fill="hold"/>
                                        <p:tgtEl>
                                          <p:spTgt spid="14">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9" fill="hold" grpId="0" nodeType="clickEffect">
                                  <p:stCondLst>
                                    <p:cond delay="0"/>
                                  </p:stCondLst>
                                  <p:childTnLst>
                                    <p:set>
                                      <p:cBhvr>
                                        <p:cTn id="23" dur="1" fill="hold">
                                          <p:stCondLst>
                                            <p:cond delay="0"/>
                                          </p:stCondLst>
                                        </p:cTn>
                                        <p:tgtEl>
                                          <p:spTgt spid="14">
                                            <p:txEl>
                                              <p:pRg st="2" end="2"/>
                                            </p:txEl>
                                          </p:spTgt>
                                        </p:tgtEl>
                                        <p:attrNameLst>
                                          <p:attrName>style.visibility</p:attrName>
                                        </p:attrNameLst>
                                      </p:cBhvr>
                                      <p:to>
                                        <p:strVal val="visible"/>
                                      </p:to>
                                    </p:set>
                                    <p:anim calcmode="lin" valueType="num">
                                      <p:cBhvr additive="base">
                                        <p:cTn id="24" dur="1000" fill="hold"/>
                                        <p:tgtEl>
                                          <p:spTgt spid="14">
                                            <p:txEl>
                                              <p:pRg st="2" end="2"/>
                                            </p:txEl>
                                          </p:spTgt>
                                        </p:tgtEl>
                                        <p:attrNameLst>
                                          <p:attrName>ppt_x</p:attrName>
                                        </p:attrNameLst>
                                      </p:cBhvr>
                                      <p:tavLst>
                                        <p:tav tm="0">
                                          <p:val>
                                            <p:strVal val="0-#ppt_w/2"/>
                                          </p:val>
                                        </p:tav>
                                        <p:tav tm="100000">
                                          <p:val>
                                            <p:strVal val="#ppt_x"/>
                                          </p:val>
                                        </p:tav>
                                      </p:tavLst>
                                    </p:anim>
                                    <p:anim calcmode="lin" valueType="num">
                                      <p:cBhvr additive="base">
                                        <p:cTn id="25" dur="1000" fill="hold"/>
                                        <p:tgtEl>
                                          <p:spTgt spid="14">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9" fill="hold" grpId="0" nodeType="clickEffect">
                                  <p:stCondLst>
                                    <p:cond delay="0"/>
                                  </p:stCondLst>
                                  <p:childTnLst>
                                    <p:set>
                                      <p:cBhvr>
                                        <p:cTn id="29" dur="1" fill="hold">
                                          <p:stCondLst>
                                            <p:cond delay="0"/>
                                          </p:stCondLst>
                                        </p:cTn>
                                        <p:tgtEl>
                                          <p:spTgt spid="14">
                                            <p:txEl>
                                              <p:pRg st="3" end="3"/>
                                            </p:txEl>
                                          </p:spTgt>
                                        </p:tgtEl>
                                        <p:attrNameLst>
                                          <p:attrName>style.visibility</p:attrName>
                                        </p:attrNameLst>
                                      </p:cBhvr>
                                      <p:to>
                                        <p:strVal val="visible"/>
                                      </p:to>
                                    </p:set>
                                    <p:anim calcmode="lin" valueType="num">
                                      <p:cBhvr additive="base">
                                        <p:cTn id="30" dur="1000" fill="hold"/>
                                        <p:tgtEl>
                                          <p:spTgt spid="14">
                                            <p:txEl>
                                              <p:pRg st="3" end="3"/>
                                            </p:txEl>
                                          </p:spTgt>
                                        </p:tgtEl>
                                        <p:attrNameLst>
                                          <p:attrName>ppt_x</p:attrName>
                                        </p:attrNameLst>
                                      </p:cBhvr>
                                      <p:tavLst>
                                        <p:tav tm="0">
                                          <p:val>
                                            <p:strVal val="0-#ppt_w/2"/>
                                          </p:val>
                                        </p:tav>
                                        <p:tav tm="100000">
                                          <p:val>
                                            <p:strVal val="#ppt_x"/>
                                          </p:val>
                                        </p:tav>
                                      </p:tavLst>
                                    </p:anim>
                                    <p:anim calcmode="lin" valueType="num">
                                      <p:cBhvr additive="base">
                                        <p:cTn id="31" dur="1000" fill="hold"/>
                                        <p:tgtEl>
                                          <p:spTgt spid="14">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9" fill="hold" grpId="0" nodeType="clickEffect">
                                  <p:stCondLst>
                                    <p:cond delay="0"/>
                                  </p:stCondLst>
                                  <p:childTnLst>
                                    <p:set>
                                      <p:cBhvr>
                                        <p:cTn id="35" dur="1" fill="hold">
                                          <p:stCondLst>
                                            <p:cond delay="0"/>
                                          </p:stCondLst>
                                        </p:cTn>
                                        <p:tgtEl>
                                          <p:spTgt spid="14">
                                            <p:txEl>
                                              <p:pRg st="4" end="4"/>
                                            </p:txEl>
                                          </p:spTgt>
                                        </p:tgtEl>
                                        <p:attrNameLst>
                                          <p:attrName>style.visibility</p:attrName>
                                        </p:attrNameLst>
                                      </p:cBhvr>
                                      <p:to>
                                        <p:strVal val="visible"/>
                                      </p:to>
                                    </p:set>
                                    <p:anim calcmode="lin" valueType="num">
                                      <p:cBhvr additive="base">
                                        <p:cTn id="36" dur="1000" fill="hold"/>
                                        <p:tgtEl>
                                          <p:spTgt spid="14">
                                            <p:txEl>
                                              <p:pRg st="4" end="4"/>
                                            </p:txEl>
                                          </p:spTgt>
                                        </p:tgtEl>
                                        <p:attrNameLst>
                                          <p:attrName>ppt_x</p:attrName>
                                        </p:attrNameLst>
                                      </p:cBhvr>
                                      <p:tavLst>
                                        <p:tav tm="0">
                                          <p:val>
                                            <p:strVal val="0-#ppt_w/2"/>
                                          </p:val>
                                        </p:tav>
                                        <p:tav tm="100000">
                                          <p:val>
                                            <p:strVal val="#ppt_x"/>
                                          </p:val>
                                        </p:tav>
                                      </p:tavLst>
                                    </p:anim>
                                    <p:anim calcmode="lin" valueType="num">
                                      <p:cBhvr additive="base">
                                        <p:cTn id="37" dur="1000" fill="hold"/>
                                        <p:tgtEl>
                                          <p:spTgt spid="14">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9" fill="hold" grpId="0"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 calcmode="lin" valueType="num">
                                      <p:cBhvr additive="base">
                                        <p:cTn id="42" dur="1000" fill="hold"/>
                                        <p:tgtEl>
                                          <p:spTgt spid="14">
                                            <p:txEl>
                                              <p:pRg st="5" end="5"/>
                                            </p:txEl>
                                          </p:spTgt>
                                        </p:tgtEl>
                                        <p:attrNameLst>
                                          <p:attrName>ppt_x</p:attrName>
                                        </p:attrNameLst>
                                      </p:cBhvr>
                                      <p:tavLst>
                                        <p:tav tm="0">
                                          <p:val>
                                            <p:strVal val="0-#ppt_w/2"/>
                                          </p:val>
                                        </p:tav>
                                        <p:tav tm="100000">
                                          <p:val>
                                            <p:strVal val="#ppt_x"/>
                                          </p:val>
                                        </p:tav>
                                      </p:tavLst>
                                    </p:anim>
                                    <p:anim calcmode="lin" valueType="num">
                                      <p:cBhvr additive="base">
                                        <p:cTn id="43" dur="1000" fill="hold"/>
                                        <p:tgtEl>
                                          <p:spTgt spid="14">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9" fill="hold" grpId="0" nodeType="clickEffect">
                                  <p:stCondLst>
                                    <p:cond delay="0"/>
                                  </p:stCondLst>
                                  <p:childTnLst>
                                    <p:set>
                                      <p:cBhvr>
                                        <p:cTn id="47" dur="1" fill="hold">
                                          <p:stCondLst>
                                            <p:cond delay="0"/>
                                          </p:stCondLst>
                                        </p:cTn>
                                        <p:tgtEl>
                                          <p:spTgt spid="14">
                                            <p:txEl>
                                              <p:pRg st="6" end="6"/>
                                            </p:txEl>
                                          </p:spTgt>
                                        </p:tgtEl>
                                        <p:attrNameLst>
                                          <p:attrName>style.visibility</p:attrName>
                                        </p:attrNameLst>
                                      </p:cBhvr>
                                      <p:to>
                                        <p:strVal val="visible"/>
                                      </p:to>
                                    </p:set>
                                    <p:anim calcmode="lin" valueType="num">
                                      <p:cBhvr additive="base">
                                        <p:cTn id="48" dur="1000" fill="hold"/>
                                        <p:tgtEl>
                                          <p:spTgt spid="14">
                                            <p:txEl>
                                              <p:pRg st="6" end="6"/>
                                            </p:txEl>
                                          </p:spTgt>
                                        </p:tgtEl>
                                        <p:attrNameLst>
                                          <p:attrName>ppt_x</p:attrName>
                                        </p:attrNameLst>
                                      </p:cBhvr>
                                      <p:tavLst>
                                        <p:tav tm="0">
                                          <p:val>
                                            <p:strVal val="0-#ppt_w/2"/>
                                          </p:val>
                                        </p:tav>
                                        <p:tav tm="100000">
                                          <p:val>
                                            <p:strVal val="#ppt_x"/>
                                          </p:val>
                                        </p:tav>
                                      </p:tavLst>
                                    </p:anim>
                                    <p:anim calcmode="lin" valueType="num">
                                      <p:cBhvr additive="base">
                                        <p:cTn id="49" dur="1000" fill="hold"/>
                                        <p:tgtEl>
                                          <p:spTgt spid="14">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9" fill="hold" grpId="0" nodeType="clickEffect">
                                  <p:stCondLst>
                                    <p:cond delay="0"/>
                                  </p:stCondLst>
                                  <p:childTnLst>
                                    <p:set>
                                      <p:cBhvr>
                                        <p:cTn id="53" dur="1" fill="hold">
                                          <p:stCondLst>
                                            <p:cond delay="0"/>
                                          </p:stCondLst>
                                        </p:cTn>
                                        <p:tgtEl>
                                          <p:spTgt spid="14">
                                            <p:txEl>
                                              <p:pRg st="7" end="7"/>
                                            </p:txEl>
                                          </p:spTgt>
                                        </p:tgtEl>
                                        <p:attrNameLst>
                                          <p:attrName>style.visibility</p:attrName>
                                        </p:attrNameLst>
                                      </p:cBhvr>
                                      <p:to>
                                        <p:strVal val="visible"/>
                                      </p:to>
                                    </p:set>
                                    <p:anim calcmode="lin" valueType="num">
                                      <p:cBhvr additive="base">
                                        <p:cTn id="54" dur="1000" fill="hold"/>
                                        <p:tgtEl>
                                          <p:spTgt spid="14">
                                            <p:txEl>
                                              <p:pRg st="7" end="7"/>
                                            </p:txEl>
                                          </p:spTgt>
                                        </p:tgtEl>
                                        <p:attrNameLst>
                                          <p:attrName>ppt_x</p:attrName>
                                        </p:attrNameLst>
                                      </p:cBhvr>
                                      <p:tavLst>
                                        <p:tav tm="0">
                                          <p:val>
                                            <p:strVal val="0-#ppt_w/2"/>
                                          </p:val>
                                        </p:tav>
                                        <p:tav tm="100000">
                                          <p:val>
                                            <p:strVal val="#ppt_x"/>
                                          </p:val>
                                        </p:tav>
                                      </p:tavLst>
                                    </p:anim>
                                    <p:anim calcmode="lin" valueType="num">
                                      <p:cBhvr additive="base">
                                        <p:cTn id="55" dur="1000" fill="hold"/>
                                        <p:tgtEl>
                                          <p:spTgt spid="14">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9" fill="hold" grpId="0" nodeType="clickEffect">
                                  <p:stCondLst>
                                    <p:cond delay="0"/>
                                  </p:stCondLst>
                                  <p:childTnLst>
                                    <p:set>
                                      <p:cBhvr>
                                        <p:cTn id="59" dur="1" fill="hold">
                                          <p:stCondLst>
                                            <p:cond delay="0"/>
                                          </p:stCondLst>
                                        </p:cTn>
                                        <p:tgtEl>
                                          <p:spTgt spid="14">
                                            <p:txEl>
                                              <p:pRg st="8" end="8"/>
                                            </p:txEl>
                                          </p:spTgt>
                                        </p:tgtEl>
                                        <p:attrNameLst>
                                          <p:attrName>style.visibility</p:attrName>
                                        </p:attrNameLst>
                                      </p:cBhvr>
                                      <p:to>
                                        <p:strVal val="visible"/>
                                      </p:to>
                                    </p:set>
                                    <p:anim calcmode="lin" valueType="num">
                                      <p:cBhvr additive="base">
                                        <p:cTn id="60" dur="1000" fill="hold"/>
                                        <p:tgtEl>
                                          <p:spTgt spid="14">
                                            <p:txEl>
                                              <p:pRg st="8" end="8"/>
                                            </p:txEl>
                                          </p:spTgt>
                                        </p:tgtEl>
                                        <p:attrNameLst>
                                          <p:attrName>ppt_x</p:attrName>
                                        </p:attrNameLst>
                                      </p:cBhvr>
                                      <p:tavLst>
                                        <p:tav tm="0">
                                          <p:val>
                                            <p:strVal val="0-#ppt_w/2"/>
                                          </p:val>
                                        </p:tav>
                                        <p:tav tm="100000">
                                          <p:val>
                                            <p:strVal val="#ppt_x"/>
                                          </p:val>
                                        </p:tav>
                                      </p:tavLst>
                                    </p:anim>
                                    <p:anim calcmode="lin" valueType="num">
                                      <p:cBhvr additive="base">
                                        <p:cTn id="61" dur="1000" fill="hold"/>
                                        <p:tgtEl>
                                          <p:spTgt spid="14">
                                            <p:txEl>
                                              <p:pRg st="8" end="8"/>
                                            </p:txEl>
                                          </p:spTgt>
                                        </p:tgtEl>
                                        <p:attrNameLst>
                                          <p:attrName>ppt_y</p:attrName>
                                        </p:attrNameLst>
                                      </p:cBhvr>
                                      <p:tavLst>
                                        <p:tav tm="0">
                                          <p:val>
                                            <p:strVal val="0-#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9" fill="hold" grpId="0" nodeType="clickEffect">
                                  <p:stCondLst>
                                    <p:cond delay="0"/>
                                  </p:stCondLst>
                                  <p:childTnLst>
                                    <p:set>
                                      <p:cBhvr>
                                        <p:cTn id="65" dur="1" fill="hold">
                                          <p:stCondLst>
                                            <p:cond delay="0"/>
                                          </p:stCondLst>
                                        </p:cTn>
                                        <p:tgtEl>
                                          <p:spTgt spid="14">
                                            <p:txEl>
                                              <p:pRg st="9" end="9"/>
                                            </p:txEl>
                                          </p:spTgt>
                                        </p:tgtEl>
                                        <p:attrNameLst>
                                          <p:attrName>style.visibility</p:attrName>
                                        </p:attrNameLst>
                                      </p:cBhvr>
                                      <p:to>
                                        <p:strVal val="visible"/>
                                      </p:to>
                                    </p:set>
                                    <p:anim calcmode="lin" valueType="num">
                                      <p:cBhvr additive="base">
                                        <p:cTn id="66" dur="1000" fill="hold"/>
                                        <p:tgtEl>
                                          <p:spTgt spid="14">
                                            <p:txEl>
                                              <p:pRg st="9" end="9"/>
                                            </p:txEl>
                                          </p:spTgt>
                                        </p:tgtEl>
                                        <p:attrNameLst>
                                          <p:attrName>ppt_x</p:attrName>
                                        </p:attrNameLst>
                                      </p:cBhvr>
                                      <p:tavLst>
                                        <p:tav tm="0">
                                          <p:val>
                                            <p:strVal val="0-#ppt_w/2"/>
                                          </p:val>
                                        </p:tav>
                                        <p:tav tm="100000">
                                          <p:val>
                                            <p:strVal val="#ppt_x"/>
                                          </p:val>
                                        </p:tav>
                                      </p:tavLst>
                                    </p:anim>
                                    <p:anim calcmode="lin" valueType="num">
                                      <p:cBhvr additive="base">
                                        <p:cTn id="67" dur="1000" fill="hold"/>
                                        <p:tgtEl>
                                          <p:spTgt spid="14">
                                            <p:txEl>
                                              <p:pRg st="9" end="9"/>
                                            </p:txEl>
                                          </p:spTgt>
                                        </p:tgtEl>
                                        <p:attrNameLst>
                                          <p:attrName>ppt_y</p:attrName>
                                        </p:attrNameLst>
                                      </p:cBhvr>
                                      <p:tavLst>
                                        <p:tav tm="0">
                                          <p:val>
                                            <p:strVal val="0-#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9" fill="hold" grpId="0" nodeType="clickEffect">
                                  <p:stCondLst>
                                    <p:cond delay="0"/>
                                  </p:stCondLst>
                                  <p:childTnLst>
                                    <p:set>
                                      <p:cBhvr>
                                        <p:cTn id="71" dur="1" fill="hold">
                                          <p:stCondLst>
                                            <p:cond delay="0"/>
                                          </p:stCondLst>
                                        </p:cTn>
                                        <p:tgtEl>
                                          <p:spTgt spid="14">
                                            <p:txEl>
                                              <p:pRg st="10" end="10"/>
                                            </p:txEl>
                                          </p:spTgt>
                                        </p:tgtEl>
                                        <p:attrNameLst>
                                          <p:attrName>style.visibility</p:attrName>
                                        </p:attrNameLst>
                                      </p:cBhvr>
                                      <p:to>
                                        <p:strVal val="visible"/>
                                      </p:to>
                                    </p:set>
                                    <p:anim calcmode="lin" valueType="num">
                                      <p:cBhvr additive="base">
                                        <p:cTn id="72" dur="1000" fill="hold"/>
                                        <p:tgtEl>
                                          <p:spTgt spid="14">
                                            <p:txEl>
                                              <p:pRg st="10" end="10"/>
                                            </p:txEl>
                                          </p:spTgt>
                                        </p:tgtEl>
                                        <p:attrNameLst>
                                          <p:attrName>ppt_x</p:attrName>
                                        </p:attrNameLst>
                                      </p:cBhvr>
                                      <p:tavLst>
                                        <p:tav tm="0">
                                          <p:val>
                                            <p:strVal val="0-#ppt_w/2"/>
                                          </p:val>
                                        </p:tav>
                                        <p:tav tm="100000">
                                          <p:val>
                                            <p:strVal val="#ppt_x"/>
                                          </p:val>
                                        </p:tav>
                                      </p:tavLst>
                                    </p:anim>
                                    <p:anim calcmode="lin" valueType="num">
                                      <p:cBhvr additive="base">
                                        <p:cTn id="73" dur="1000" fill="hold"/>
                                        <p:tgtEl>
                                          <p:spTgt spid="14">
                                            <p:txEl>
                                              <p:pRg st="10" end="1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2381" y="446"/>
            <a:ext cx="12187238" cy="6857108"/>
          </a:xfrm>
          <a:prstGeom prst="rect">
            <a:avLst/>
          </a:prstGeom>
          <a:solidFill>
            <a:srgbClr val="3E587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44" name="Line 5"/>
          <p:cNvSpPr>
            <a:spLocks noChangeShapeType="1"/>
          </p:cNvSpPr>
          <p:nvPr/>
        </p:nvSpPr>
        <p:spPr bwMode="auto">
          <a:xfrm>
            <a:off x="749273" y="-874070"/>
            <a:ext cx="0"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121882" tIns="60942" rIns="121882" bIns="60942" numCol="1" anchor="t" anchorCtr="0" compatLnSpc="1">
            <a:prstTxWarp prst="textNoShape">
              <a:avLst/>
            </a:prstTxWarp>
          </a:bodyPr>
          <a:lstStyle/>
          <a:p>
            <a:endParaRPr lang="en-US" sz="900" dirty="0">
              <a:latin typeface="Lato Light" charset="0"/>
            </a:endParaRPr>
          </a:p>
        </p:txBody>
      </p:sp>
      <p:sp>
        <p:nvSpPr>
          <p:cNvPr id="45" name="Line 6"/>
          <p:cNvSpPr>
            <a:spLocks noChangeShapeType="1"/>
          </p:cNvSpPr>
          <p:nvPr/>
        </p:nvSpPr>
        <p:spPr bwMode="auto">
          <a:xfrm>
            <a:off x="749273" y="-874070"/>
            <a:ext cx="0"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121882" tIns="60942" rIns="121882" bIns="60942" numCol="1" anchor="t" anchorCtr="0" compatLnSpc="1">
            <a:prstTxWarp prst="textNoShape">
              <a:avLst/>
            </a:prstTxWarp>
          </a:bodyPr>
          <a:lstStyle/>
          <a:p>
            <a:endParaRPr lang="en-US" sz="900" dirty="0">
              <a:latin typeface="Lato Light" charset="0"/>
            </a:endParaRPr>
          </a:p>
        </p:txBody>
      </p:sp>
      <p:sp>
        <p:nvSpPr>
          <p:cNvPr id="20" name="Shape 1646"/>
          <p:cNvSpPr/>
          <p:nvPr/>
        </p:nvSpPr>
        <p:spPr>
          <a:xfrm>
            <a:off x="8000782" y="5172946"/>
            <a:ext cx="212012" cy="212012"/>
          </a:xfrm>
          <a:custGeom>
            <a:avLst/>
            <a:gdLst/>
            <a:ahLst/>
            <a:cxnLst>
              <a:cxn ang="0">
                <a:pos x="wd2" y="hd2"/>
              </a:cxn>
              <a:cxn ang="5400000">
                <a:pos x="wd2" y="hd2"/>
              </a:cxn>
              <a:cxn ang="10800000">
                <a:pos x="wd2" y="hd2"/>
              </a:cxn>
              <a:cxn ang="16200000">
                <a:pos x="wd2" y="hd2"/>
              </a:cxn>
            </a:cxnLst>
            <a:rect l="0" t="0" r="r" b="b"/>
            <a:pathLst>
              <a:path w="21600" h="21600" extrusionOk="0">
                <a:moveTo>
                  <a:pt x="273" y="21600"/>
                </a:moveTo>
                <a:lnTo>
                  <a:pt x="4902" y="21600"/>
                </a:lnTo>
                <a:lnTo>
                  <a:pt x="4902" y="7024"/>
                </a:lnTo>
                <a:lnTo>
                  <a:pt x="273" y="7024"/>
                </a:lnTo>
                <a:lnTo>
                  <a:pt x="273" y="21600"/>
                </a:lnTo>
                <a:cubicBezTo>
                  <a:pt x="273" y="21600"/>
                  <a:pt x="273" y="21600"/>
                  <a:pt x="273" y="21600"/>
                </a:cubicBezTo>
                <a:close/>
                <a:moveTo>
                  <a:pt x="2621" y="0"/>
                </a:moveTo>
                <a:cubicBezTo>
                  <a:pt x="1033" y="0"/>
                  <a:pt x="0" y="1086"/>
                  <a:pt x="0" y="2518"/>
                </a:cubicBezTo>
                <a:cubicBezTo>
                  <a:pt x="0" y="3917"/>
                  <a:pt x="1004" y="5039"/>
                  <a:pt x="2558" y="5039"/>
                </a:cubicBezTo>
                <a:lnTo>
                  <a:pt x="2589" y="5039"/>
                </a:lnTo>
                <a:cubicBezTo>
                  <a:pt x="4203" y="5039"/>
                  <a:pt x="5207" y="3917"/>
                  <a:pt x="5207" y="2518"/>
                </a:cubicBezTo>
                <a:cubicBezTo>
                  <a:pt x="5178" y="1086"/>
                  <a:pt x="4203" y="0"/>
                  <a:pt x="2621" y="0"/>
                </a:cubicBezTo>
                <a:cubicBezTo>
                  <a:pt x="2621" y="0"/>
                  <a:pt x="2621" y="0"/>
                  <a:pt x="2621" y="0"/>
                </a:cubicBezTo>
                <a:close/>
                <a:moveTo>
                  <a:pt x="21600" y="13242"/>
                </a:moveTo>
                <a:lnTo>
                  <a:pt x="21600" y="21600"/>
                </a:lnTo>
                <a:lnTo>
                  <a:pt x="16970" y="21600"/>
                </a:lnTo>
                <a:lnTo>
                  <a:pt x="16970" y="13803"/>
                </a:lnTo>
                <a:cubicBezTo>
                  <a:pt x="16970" y="11844"/>
                  <a:pt x="16299" y="10507"/>
                  <a:pt x="14623" y="10507"/>
                </a:cubicBezTo>
                <a:cubicBezTo>
                  <a:pt x="13345" y="10507"/>
                  <a:pt x="12582" y="11408"/>
                  <a:pt x="12250" y="12280"/>
                </a:cubicBezTo>
                <a:cubicBezTo>
                  <a:pt x="12127" y="12592"/>
                  <a:pt x="12094" y="13025"/>
                  <a:pt x="12094" y="13462"/>
                </a:cubicBezTo>
                <a:lnTo>
                  <a:pt x="12094" y="21600"/>
                </a:lnTo>
                <a:lnTo>
                  <a:pt x="7463" y="21600"/>
                </a:lnTo>
                <a:cubicBezTo>
                  <a:pt x="7463" y="21600"/>
                  <a:pt x="7525" y="8394"/>
                  <a:pt x="7463" y="7024"/>
                </a:cubicBezTo>
                <a:lnTo>
                  <a:pt x="12094" y="7024"/>
                </a:lnTo>
                <a:lnTo>
                  <a:pt x="12094" y="9093"/>
                </a:lnTo>
                <a:cubicBezTo>
                  <a:pt x="12087" y="9106"/>
                  <a:pt x="12074" y="9123"/>
                  <a:pt x="12066" y="9139"/>
                </a:cubicBezTo>
                <a:lnTo>
                  <a:pt x="12094" y="9139"/>
                </a:lnTo>
                <a:lnTo>
                  <a:pt x="12094" y="9093"/>
                </a:lnTo>
                <a:cubicBezTo>
                  <a:pt x="12710" y="8101"/>
                  <a:pt x="13808" y="6683"/>
                  <a:pt x="16269" y="6683"/>
                </a:cubicBezTo>
                <a:cubicBezTo>
                  <a:pt x="19315" y="6683"/>
                  <a:pt x="21600" y="8767"/>
                  <a:pt x="21600" y="13242"/>
                </a:cubicBezTo>
                <a:cubicBezTo>
                  <a:pt x="21600" y="13242"/>
                  <a:pt x="21600" y="13242"/>
                  <a:pt x="21600" y="13242"/>
                </a:cubicBezTo>
                <a:close/>
              </a:path>
            </a:pathLst>
          </a:custGeom>
          <a:solidFill>
            <a:schemeClr val="bg1"/>
          </a:solidFill>
          <a:ln w="12700" cap="flat">
            <a:noFill/>
            <a:miter lim="400000"/>
          </a:ln>
          <a:effectLst/>
        </p:spPr>
        <p:txBody>
          <a:bodyPr wrap="square" lIns="0" tIns="0" rIns="0" bIns="0" numCol="1" anchor="ctr">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latin typeface="Lato Light" charset="0"/>
              <a:ea typeface="Lato Light" charset="0"/>
              <a:cs typeface="Lato Light" charset="0"/>
            </a:endParaRPr>
          </a:p>
        </p:txBody>
      </p:sp>
      <p:sp>
        <p:nvSpPr>
          <p:cNvPr id="21" name="Shape 1649"/>
          <p:cNvSpPr/>
          <p:nvPr/>
        </p:nvSpPr>
        <p:spPr>
          <a:xfrm>
            <a:off x="6958655" y="5183241"/>
            <a:ext cx="242337" cy="196917"/>
          </a:xfrm>
          <a:custGeom>
            <a:avLst/>
            <a:gdLst/>
            <a:ahLst/>
            <a:cxnLst>
              <a:cxn ang="0">
                <a:pos x="wd2" y="hd2"/>
              </a:cxn>
              <a:cxn ang="5400000">
                <a:pos x="wd2" y="hd2"/>
              </a:cxn>
              <a:cxn ang="10800000">
                <a:pos x="wd2" y="hd2"/>
              </a:cxn>
              <a:cxn ang="16200000">
                <a:pos x="wd2" y="hd2"/>
              </a:cxn>
            </a:cxnLst>
            <a:rect l="0" t="0" r="r" b="b"/>
            <a:pathLst>
              <a:path w="21600" h="21600" extrusionOk="0">
                <a:moveTo>
                  <a:pt x="21600" y="2559"/>
                </a:moveTo>
                <a:cubicBezTo>
                  <a:pt x="20805" y="2994"/>
                  <a:pt x="19949" y="3285"/>
                  <a:pt x="19055" y="3417"/>
                </a:cubicBezTo>
                <a:cubicBezTo>
                  <a:pt x="19968" y="2742"/>
                  <a:pt x="20672" y="1676"/>
                  <a:pt x="21003" y="401"/>
                </a:cubicBezTo>
                <a:cubicBezTo>
                  <a:pt x="20147" y="1026"/>
                  <a:pt x="19198" y="1478"/>
                  <a:pt x="18187" y="1722"/>
                </a:cubicBezTo>
                <a:cubicBezTo>
                  <a:pt x="17379" y="665"/>
                  <a:pt x="16228" y="0"/>
                  <a:pt x="14953" y="0"/>
                </a:cubicBezTo>
                <a:cubicBezTo>
                  <a:pt x="12506" y="0"/>
                  <a:pt x="10524" y="2441"/>
                  <a:pt x="10524" y="5454"/>
                </a:cubicBezTo>
                <a:cubicBezTo>
                  <a:pt x="10524" y="5881"/>
                  <a:pt x="10561" y="6298"/>
                  <a:pt x="10637" y="6694"/>
                </a:cubicBezTo>
                <a:cubicBezTo>
                  <a:pt x="6954" y="6468"/>
                  <a:pt x="3689" y="4296"/>
                  <a:pt x="1504" y="998"/>
                </a:cubicBezTo>
                <a:cubicBezTo>
                  <a:pt x="1122" y="1806"/>
                  <a:pt x="903" y="2742"/>
                  <a:pt x="903" y="3739"/>
                </a:cubicBezTo>
                <a:cubicBezTo>
                  <a:pt x="903" y="5631"/>
                  <a:pt x="1686" y="7302"/>
                  <a:pt x="2875" y="8279"/>
                </a:cubicBezTo>
                <a:cubicBezTo>
                  <a:pt x="2149" y="8248"/>
                  <a:pt x="1466" y="8005"/>
                  <a:pt x="868" y="7599"/>
                </a:cubicBezTo>
                <a:cubicBezTo>
                  <a:pt x="868" y="7618"/>
                  <a:pt x="868" y="7641"/>
                  <a:pt x="868" y="7666"/>
                </a:cubicBezTo>
                <a:cubicBezTo>
                  <a:pt x="868" y="10307"/>
                  <a:pt x="2395" y="12512"/>
                  <a:pt x="4423" y="13011"/>
                </a:cubicBezTo>
                <a:cubicBezTo>
                  <a:pt x="4051" y="13134"/>
                  <a:pt x="3658" y="13201"/>
                  <a:pt x="3255" y="13201"/>
                </a:cubicBezTo>
                <a:cubicBezTo>
                  <a:pt x="2970" y="13201"/>
                  <a:pt x="2691" y="13168"/>
                  <a:pt x="2420" y="13106"/>
                </a:cubicBezTo>
                <a:cubicBezTo>
                  <a:pt x="2983" y="15270"/>
                  <a:pt x="4621" y="16846"/>
                  <a:pt x="6561" y="16890"/>
                </a:cubicBezTo>
                <a:cubicBezTo>
                  <a:pt x="5042" y="18353"/>
                  <a:pt x="3134" y="19225"/>
                  <a:pt x="1056" y="19225"/>
                </a:cubicBezTo>
                <a:cubicBezTo>
                  <a:pt x="700" y="19225"/>
                  <a:pt x="347" y="19197"/>
                  <a:pt x="0" y="19149"/>
                </a:cubicBezTo>
                <a:cubicBezTo>
                  <a:pt x="1963" y="20695"/>
                  <a:pt x="4290" y="21600"/>
                  <a:pt x="6791" y="21600"/>
                </a:cubicBezTo>
                <a:cubicBezTo>
                  <a:pt x="14943" y="21600"/>
                  <a:pt x="19401" y="13291"/>
                  <a:pt x="19401" y="6084"/>
                </a:cubicBezTo>
                <a:cubicBezTo>
                  <a:pt x="19401" y="5851"/>
                  <a:pt x="19396" y="5613"/>
                  <a:pt x="19388" y="5380"/>
                </a:cubicBezTo>
                <a:cubicBezTo>
                  <a:pt x="20253" y="4614"/>
                  <a:pt x="21005" y="3652"/>
                  <a:pt x="21600" y="2559"/>
                </a:cubicBezTo>
                <a:cubicBezTo>
                  <a:pt x="21600" y="2559"/>
                  <a:pt x="21600" y="2559"/>
                  <a:pt x="21600" y="2559"/>
                </a:cubicBezTo>
                <a:close/>
              </a:path>
            </a:pathLst>
          </a:custGeom>
          <a:solidFill>
            <a:schemeClr val="bg1"/>
          </a:solidFill>
          <a:ln w="12700" cap="flat">
            <a:noFill/>
            <a:miter lim="400000"/>
          </a:ln>
          <a:effectLst/>
        </p:spPr>
        <p:txBody>
          <a:bodyPr wrap="square" lIns="0" tIns="0" rIns="0" bIns="0" numCol="1" anchor="ctr">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latin typeface="Lato Light" charset="0"/>
              <a:ea typeface="Lato Light" charset="0"/>
              <a:cs typeface="Lato Light" charset="0"/>
            </a:endParaRPr>
          </a:p>
        </p:txBody>
      </p:sp>
      <p:sp>
        <p:nvSpPr>
          <p:cNvPr id="22" name="Shape 1658"/>
          <p:cNvSpPr/>
          <p:nvPr/>
        </p:nvSpPr>
        <p:spPr>
          <a:xfrm>
            <a:off x="7489971" y="5162982"/>
            <a:ext cx="224735" cy="224724"/>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chemeClr val="bg1"/>
          </a:solidFill>
          <a:ln w="12700" cap="flat">
            <a:noFill/>
            <a:miter lim="400000"/>
          </a:ln>
          <a:effectLst/>
        </p:spPr>
        <p:txBody>
          <a:bodyPr wrap="square" lIns="0" tIns="0" rIns="0" bIns="0" numCol="1" anchor="ctr">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bg1"/>
              </a:solidFill>
              <a:latin typeface="Lato Light" charset="0"/>
              <a:ea typeface="Lato Light" charset="0"/>
              <a:cs typeface="Lato Light" charset="0"/>
            </a:endParaRPr>
          </a:p>
        </p:txBody>
      </p:sp>
      <p:sp>
        <p:nvSpPr>
          <p:cNvPr id="23" name="Shape 1661"/>
          <p:cNvSpPr/>
          <p:nvPr/>
        </p:nvSpPr>
        <p:spPr>
          <a:xfrm>
            <a:off x="8498872" y="5175290"/>
            <a:ext cx="158996" cy="211549"/>
          </a:xfrm>
          <a:custGeom>
            <a:avLst/>
            <a:gdLst/>
            <a:ahLst/>
            <a:cxnLst>
              <a:cxn ang="0">
                <a:pos x="wd2" y="hd2"/>
              </a:cxn>
              <a:cxn ang="5400000">
                <a:pos x="wd2" y="hd2"/>
              </a:cxn>
              <a:cxn ang="10800000">
                <a:pos x="wd2" y="hd2"/>
              </a:cxn>
              <a:cxn ang="16200000">
                <a:pos x="wd2" y="hd2"/>
              </a:cxn>
            </a:cxnLst>
            <a:rect l="0" t="0" r="r" b="b"/>
            <a:pathLst>
              <a:path w="21600" h="21555" extrusionOk="0">
                <a:moveTo>
                  <a:pt x="11451" y="0"/>
                </a:moveTo>
                <a:cubicBezTo>
                  <a:pt x="3838" y="0"/>
                  <a:pt x="0" y="4218"/>
                  <a:pt x="0" y="7733"/>
                </a:cubicBezTo>
                <a:cubicBezTo>
                  <a:pt x="0" y="9864"/>
                  <a:pt x="1041" y="11759"/>
                  <a:pt x="3280" y="12463"/>
                </a:cubicBezTo>
                <a:cubicBezTo>
                  <a:pt x="3646" y="12579"/>
                  <a:pt x="3975" y="12468"/>
                  <a:pt x="4084" y="12154"/>
                </a:cubicBezTo>
                <a:cubicBezTo>
                  <a:pt x="4156" y="11937"/>
                  <a:pt x="4332" y="11389"/>
                  <a:pt x="4412" y="11159"/>
                </a:cubicBezTo>
                <a:cubicBezTo>
                  <a:pt x="4518" y="10850"/>
                  <a:pt x="4478" y="10742"/>
                  <a:pt x="4180" y="10470"/>
                </a:cubicBezTo>
                <a:cubicBezTo>
                  <a:pt x="3533" y="9882"/>
                  <a:pt x="3122" y="9120"/>
                  <a:pt x="3122" y="8042"/>
                </a:cubicBezTo>
                <a:cubicBezTo>
                  <a:pt x="3122" y="4914"/>
                  <a:pt x="6154" y="2111"/>
                  <a:pt x="11012" y="2111"/>
                </a:cubicBezTo>
                <a:cubicBezTo>
                  <a:pt x="15316" y="2111"/>
                  <a:pt x="17682" y="4144"/>
                  <a:pt x="17682" y="6858"/>
                </a:cubicBezTo>
                <a:cubicBezTo>
                  <a:pt x="17682" y="10427"/>
                  <a:pt x="15637" y="13441"/>
                  <a:pt x="12601" y="13441"/>
                </a:cubicBezTo>
                <a:cubicBezTo>
                  <a:pt x="10924" y="13441"/>
                  <a:pt x="9670" y="12371"/>
                  <a:pt x="10071" y="11056"/>
                </a:cubicBezTo>
                <a:cubicBezTo>
                  <a:pt x="10551" y="9487"/>
                  <a:pt x="11485" y="7793"/>
                  <a:pt x="11485" y="6663"/>
                </a:cubicBezTo>
                <a:cubicBezTo>
                  <a:pt x="11485" y="5648"/>
                  <a:pt x="10780" y="4803"/>
                  <a:pt x="9324" y="4803"/>
                </a:cubicBezTo>
                <a:cubicBezTo>
                  <a:pt x="7610" y="4803"/>
                  <a:pt x="6234" y="6172"/>
                  <a:pt x="6234" y="8006"/>
                </a:cubicBezTo>
                <a:cubicBezTo>
                  <a:pt x="6234" y="9174"/>
                  <a:pt x="6744" y="9967"/>
                  <a:pt x="6744" y="9967"/>
                </a:cubicBezTo>
                <a:cubicBezTo>
                  <a:pt x="6744" y="9967"/>
                  <a:pt x="4991" y="15708"/>
                  <a:pt x="4683" y="16714"/>
                </a:cubicBezTo>
                <a:cubicBezTo>
                  <a:pt x="4068" y="18716"/>
                  <a:pt x="4588" y="21172"/>
                  <a:pt x="4638" y="21418"/>
                </a:cubicBezTo>
                <a:cubicBezTo>
                  <a:pt x="4662" y="21567"/>
                  <a:pt x="4905" y="21600"/>
                  <a:pt x="5016" y="21492"/>
                </a:cubicBezTo>
                <a:cubicBezTo>
                  <a:pt x="5175" y="21333"/>
                  <a:pt x="7216" y="19382"/>
                  <a:pt x="7911" y="17439"/>
                </a:cubicBezTo>
                <a:cubicBezTo>
                  <a:pt x="8106" y="16886"/>
                  <a:pt x="9038" y="14035"/>
                  <a:pt x="9038" y="14035"/>
                </a:cubicBezTo>
                <a:cubicBezTo>
                  <a:pt x="9595" y="14856"/>
                  <a:pt x="11221" y="15577"/>
                  <a:pt x="12952" y="15577"/>
                </a:cubicBezTo>
                <a:cubicBezTo>
                  <a:pt x="18105" y="15577"/>
                  <a:pt x="21600" y="11951"/>
                  <a:pt x="21600" y="7094"/>
                </a:cubicBezTo>
                <a:cubicBezTo>
                  <a:pt x="21600" y="3420"/>
                  <a:pt x="17575" y="0"/>
                  <a:pt x="11451" y="0"/>
                </a:cubicBezTo>
                <a:cubicBezTo>
                  <a:pt x="11451" y="0"/>
                  <a:pt x="11451" y="0"/>
                  <a:pt x="11451" y="0"/>
                </a:cubicBezTo>
                <a:close/>
              </a:path>
            </a:pathLst>
          </a:custGeom>
          <a:solidFill>
            <a:schemeClr val="bg1"/>
          </a:solidFill>
          <a:ln w="12700" cap="flat">
            <a:noFill/>
            <a:miter lim="400000"/>
          </a:ln>
          <a:effectLst/>
        </p:spPr>
        <p:txBody>
          <a:bodyPr wrap="square" lIns="0" tIns="0" rIns="0" bIns="0" numCol="1" anchor="ctr">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latin typeface="Lato Light" charset="0"/>
              <a:ea typeface="Lato Light" charset="0"/>
              <a:cs typeface="Lato Light" charset="0"/>
            </a:endParaRPr>
          </a:p>
        </p:txBody>
      </p:sp>
      <p:sp>
        <p:nvSpPr>
          <p:cNvPr id="25" name="Shape 1652"/>
          <p:cNvSpPr/>
          <p:nvPr/>
        </p:nvSpPr>
        <p:spPr>
          <a:xfrm>
            <a:off x="8943944" y="5190993"/>
            <a:ext cx="231654" cy="173771"/>
          </a:xfrm>
          <a:custGeom>
            <a:avLst/>
            <a:gdLst/>
            <a:ahLst/>
            <a:cxnLst>
              <a:cxn ang="0">
                <a:pos x="wd2" y="hd2"/>
              </a:cxn>
              <a:cxn ang="5400000">
                <a:pos x="wd2" y="hd2"/>
              </a:cxn>
              <a:cxn ang="10800000">
                <a:pos x="wd2" y="hd2"/>
              </a:cxn>
              <a:cxn ang="16200000">
                <a:pos x="wd2" y="hd2"/>
              </a:cxn>
            </a:cxnLst>
            <a:rect l="0" t="0" r="r" b="b"/>
            <a:pathLst>
              <a:path w="21600" h="21600" extrusionOk="0">
                <a:moveTo>
                  <a:pt x="8640" y="16021"/>
                </a:moveTo>
                <a:lnTo>
                  <a:pt x="8640" y="4401"/>
                </a:lnTo>
                <a:lnTo>
                  <a:pt x="14811" y="10212"/>
                </a:lnTo>
                <a:lnTo>
                  <a:pt x="8640" y="16021"/>
                </a:lnTo>
                <a:cubicBezTo>
                  <a:pt x="8640" y="16021"/>
                  <a:pt x="8640" y="16021"/>
                  <a:pt x="8640" y="16021"/>
                </a:cubicBezTo>
                <a:close/>
                <a:moveTo>
                  <a:pt x="21600" y="4613"/>
                </a:moveTo>
                <a:cubicBezTo>
                  <a:pt x="21600" y="2066"/>
                  <a:pt x="20156" y="0"/>
                  <a:pt x="18372" y="0"/>
                </a:cubicBezTo>
                <a:lnTo>
                  <a:pt x="3228" y="0"/>
                </a:lnTo>
                <a:cubicBezTo>
                  <a:pt x="1444" y="0"/>
                  <a:pt x="0" y="2066"/>
                  <a:pt x="0" y="4613"/>
                </a:cubicBezTo>
                <a:lnTo>
                  <a:pt x="0" y="16986"/>
                </a:lnTo>
                <a:cubicBezTo>
                  <a:pt x="0" y="19533"/>
                  <a:pt x="1444" y="21600"/>
                  <a:pt x="3228" y="21600"/>
                </a:cubicBezTo>
                <a:lnTo>
                  <a:pt x="18372" y="21600"/>
                </a:lnTo>
                <a:cubicBezTo>
                  <a:pt x="20156" y="21600"/>
                  <a:pt x="21600" y="19533"/>
                  <a:pt x="21600" y="16986"/>
                </a:cubicBezTo>
                <a:lnTo>
                  <a:pt x="21600" y="4613"/>
                </a:lnTo>
                <a:cubicBezTo>
                  <a:pt x="21600" y="4613"/>
                  <a:pt x="21600" y="4613"/>
                  <a:pt x="21600" y="4613"/>
                </a:cubicBezTo>
                <a:close/>
              </a:path>
            </a:pathLst>
          </a:custGeom>
          <a:solidFill>
            <a:schemeClr val="bg1"/>
          </a:solidFill>
          <a:ln w="12700" cap="flat">
            <a:noFill/>
            <a:miter lim="400000"/>
          </a:ln>
          <a:effectLst/>
        </p:spPr>
        <p:txBody>
          <a:bodyPr wrap="square" lIns="0" tIns="0" rIns="0" bIns="0" numCol="1" anchor="ctr">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latin typeface="Lato Light" charset="0"/>
              <a:ea typeface="Lato Light" charset="0"/>
              <a:cs typeface="Lato Light" charset="0"/>
            </a:endParaRPr>
          </a:p>
        </p:txBody>
      </p:sp>
      <p:sp>
        <p:nvSpPr>
          <p:cNvPr id="28" name="Freeform 27"/>
          <p:cNvSpPr>
            <a:spLocks noChangeArrowheads="1"/>
          </p:cNvSpPr>
          <p:nvPr/>
        </p:nvSpPr>
        <p:spPr bwMode="auto">
          <a:xfrm>
            <a:off x="6543008" y="5156309"/>
            <a:ext cx="126670" cy="235243"/>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7143" tIns="8571" rIns="17143" bIns="8571" anchor="ctr"/>
          <a:lstStyle/>
          <a:p>
            <a:pPr>
              <a:defRPr/>
            </a:pPr>
            <a:endParaRPr lang="en-US" sz="900" dirty="0">
              <a:solidFill>
                <a:schemeClr val="bg1"/>
              </a:solidFill>
              <a:latin typeface="Lato Light" charset="0"/>
              <a:ea typeface="Lato Light" charset="0"/>
              <a:cs typeface="Lato Light" charset="0"/>
            </a:endParaRPr>
          </a:p>
        </p:txBody>
      </p:sp>
      <p:sp>
        <p:nvSpPr>
          <p:cNvPr id="34" name="TextBox 33"/>
          <p:cNvSpPr txBox="1"/>
          <p:nvPr/>
        </p:nvSpPr>
        <p:spPr>
          <a:xfrm>
            <a:off x="6446077" y="3983975"/>
            <a:ext cx="3321422" cy="1569660"/>
          </a:xfrm>
          <a:prstGeom prst="rect">
            <a:avLst/>
          </a:prstGeom>
          <a:noFill/>
        </p:spPr>
        <p:txBody>
          <a:bodyPr wrap="none" rtlCol="0">
            <a:spAutoFit/>
          </a:bodyPr>
          <a:lstStyle/>
          <a:p>
            <a:r>
              <a:rPr lang="en-US" sz="1600" dirty="0" err="1">
                <a:solidFill>
                  <a:schemeClr val="bg1"/>
                </a:solidFill>
                <a:latin typeface="Lato Light" charset="0"/>
                <a:ea typeface="Lato Light" charset="0"/>
                <a:cs typeface="Lato Light" charset="0"/>
              </a:rPr>
              <a:t>Karte</a:t>
            </a:r>
            <a:r>
              <a:rPr lang="en-US" sz="1600" dirty="0">
                <a:solidFill>
                  <a:schemeClr val="bg1"/>
                </a:solidFill>
                <a:latin typeface="Lato Light" charset="0"/>
                <a:ea typeface="Lato Light" charset="0"/>
                <a:cs typeface="Lato Light" charset="0"/>
              </a:rPr>
              <a:t> e New, Sar e </a:t>
            </a:r>
            <a:r>
              <a:rPr lang="en-US" sz="1600" dirty="0" err="1">
                <a:solidFill>
                  <a:schemeClr val="bg1"/>
                </a:solidFill>
                <a:latin typeface="Lato Light" charset="0"/>
                <a:ea typeface="Lato Light" charset="0"/>
                <a:cs typeface="Lato Light" charset="0"/>
              </a:rPr>
              <a:t>Tappa</a:t>
            </a:r>
            <a:r>
              <a:rPr lang="en-US" sz="1600" dirty="0">
                <a:solidFill>
                  <a:schemeClr val="bg1"/>
                </a:solidFill>
                <a:latin typeface="Lato Light" charset="0"/>
                <a:ea typeface="Lato Light" charset="0"/>
                <a:cs typeface="Lato Light" charset="0"/>
              </a:rPr>
              <a:t>, District 8</a:t>
            </a:r>
          </a:p>
          <a:p>
            <a:r>
              <a:rPr lang="en-US" sz="1600" dirty="0">
                <a:solidFill>
                  <a:schemeClr val="bg1"/>
                </a:solidFill>
                <a:latin typeface="Lato Light" charset="0"/>
                <a:ea typeface="Lato Light" charset="0"/>
                <a:cs typeface="Lato Light" charset="0"/>
              </a:rPr>
              <a:t>Kabul, Afghanistan</a:t>
            </a:r>
          </a:p>
          <a:p>
            <a:endParaRPr lang="en-US" sz="1600" dirty="0">
              <a:solidFill>
                <a:schemeClr val="bg1"/>
              </a:solidFill>
              <a:latin typeface="Lato Light" charset="0"/>
              <a:ea typeface="Lato Light" charset="0"/>
              <a:cs typeface="Lato Light" charset="0"/>
            </a:endParaRPr>
          </a:p>
          <a:p>
            <a:r>
              <a:rPr lang="en-US" sz="1600" dirty="0">
                <a:solidFill>
                  <a:schemeClr val="bg1"/>
                </a:solidFill>
                <a:latin typeface="Lato Light" charset="0"/>
                <a:ea typeface="Lato Light" charset="0"/>
                <a:cs typeface="Lato Light" charset="0"/>
              </a:rPr>
              <a:t>www. http://auwssc.gov.af/</a:t>
            </a:r>
          </a:p>
          <a:p>
            <a:endParaRPr lang="en-US" sz="1600" dirty="0">
              <a:solidFill>
                <a:schemeClr val="bg1"/>
              </a:solidFill>
              <a:latin typeface="Lato Light" charset="0"/>
              <a:ea typeface="Lato Light" charset="0"/>
              <a:cs typeface="Lato Light" charset="0"/>
            </a:endParaRPr>
          </a:p>
          <a:p>
            <a:endParaRPr lang="en-US" sz="1600" dirty="0">
              <a:solidFill>
                <a:schemeClr val="bg1"/>
              </a:solidFill>
              <a:latin typeface="Lato Light" charset="0"/>
              <a:ea typeface="Lato Light" charset="0"/>
              <a:cs typeface="Lato Light" charset="0"/>
            </a:endParaRPr>
          </a:p>
        </p:txBody>
      </p:sp>
      <p:sp>
        <p:nvSpPr>
          <p:cNvPr id="38" name="TextBox 37"/>
          <p:cNvSpPr txBox="1"/>
          <p:nvPr/>
        </p:nvSpPr>
        <p:spPr>
          <a:xfrm>
            <a:off x="6481563" y="1617970"/>
            <a:ext cx="2304285" cy="1015406"/>
          </a:xfrm>
          <a:prstGeom prst="rect">
            <a:avLst/>
          </a:prstGeom>
          <a:noFill/>
        </p:spPr>
        <p:txBody>
          <a:bodyPr wrap="none" rtlCol="0">
            <a:spAutoFit/>
          </a:bodyPr>
          <a:lstStyle/>
          <a:p>
            <a:r>
              <a:rPr lang="en-US" sz="2999" dirty="0">
                <a:solidFill>
                  <a:schemeClr val="bg1"/>
                </a:solidFill>
                <a:latin typeface="Lato Light" charset="0"/>
                <a:ea typeface="Lato Light" charset="0"/>
                <a:cs typeface="Lato Light" charset="0"/>
              </a:rPr>
              <a:t>Get in Touch</a:t>
            </a:r>
          </a:p>
          <a:p>
            <a:r>
              <a:rPr lang="en-US" sz="2999" dirty="0">
                <a:solidFill>
                  <a:schemeClr val="bg1"/>
                </a:solidFill>
                <a:latin typeface="Lato Light" charset="0"/>
                <a:ea typeface="Lato Light" charset="0"/>
                <a:cs typeface="Lato Light" charset="0"/>
              </a:rPr>
              <a:t>With Us</a:t>
            </a:r>
          </a:p>
        </p:txBody>
      </p:sp>
      <p:sp>
        <p:nvSpPr>
          <p:cNvPr id="40" name="TextBox 39"/>
          <p:cNvSpPr txBox="1"/>
          <p:nvPr/>
        </p:nvSpPr>
        <p:spPr>
          <a:xfrm>
            <a:off x="6481563" y="2590739"/>
            <a:ext cx="4631529" cy="553549"/>
          </a:xfrm>
          <a:prstGeom prst="rect">
            <a:avLst/>
          </a:prstGeom>
          <a:noFill/>
        </p:spPr>
        <p:txBody>
          <a:bodyPr wrap="square" rtlCol="0">
            <a:spAutoFit/>
          </a:bodyPr>
          <a:lstStyle/>
          <a:p>
            <a:pPr>
              <a:lnSpc>
                <a:spcPts val="1890"/>
              </a:lnSpc>
            </a:pPr>
            <a:r>
              <a:rPr lang="en-US" sz="1199" dirty="0">
                <a:solidFill>
                  <a:schemeClr val="bg1"/>
                </a:solidFill>
                <a:latin typeface="Lato Light" charset="0"/>
                <a:ea typeface="Lato Light" charset="0"/>
                <a:cs typeface="Lato Light" charset="0"/>
              </a:rPr>
              <a:t>Afghanistan Urban Water Supply and Sewerage Corporation (AUWSSC) </a:t>
            </a:r>
          </a:p>
        </p:txBody>
      </p:sp>
      <p:cxnSp>
        <p:nvCxnSpPr>
          <p:cNvPr id="10" name="Straight Connector 9"/>
          <p:cNvCxnSpPr/>
          <p:nvPr/>
        </p:nvCxnSpPr>
        <p:spPr>
          <a:xfrm>
            <a:off x="6071673" y="1393297"/>
            <a:ext cx="0" cy="4071407"/>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xmlns="" id="{B8C62F3C-0686-4B2B-A8BF-41D4C6CF7A82}"/>
              </a:ext>
            </a:extLst>
          </p:cNvPr>
          <p:cNvSpPr txBox="1"/>
          <p:nvPr/>
        </p:nvSpPr>
        <p:spPr>
          <a:xfrm>
            <a:off x="1078908" y="2867353"/>
            <a:ext cx="3867341" cy="1077218"/>
          </a:xfrm>
          <a:prstGeom prst="rect">
            <a:avLst/>
          </a:prstGeom>
          <a:noFill/>
        </p:spPr>
        <p:txBody>
          <a:bodyPr wrap="none" rtlCol="0">
            <a:spAutoFit/>
          </a:bodyPr>
          <a:lstStyle/>
          <a:p>
            <a:r>
              <a:rPr lang="en-US" sz="3200" dirty="0">
                <a:solidFill>
                  <a:schemeClr val="bg1"/>
                </a:solidFill>
                <a:latin typeface="Lato Light" charset="0"/>
                <a:ea typeface="Lato Light" charset="0"/>
                <a:cs typeface="Lato Light" charset="0"/>
              </a:rPr>
              <a:t>THANKS FOR YOUR </a:t>
            </a:r>
          </a:p>
          <a:p>
            <a:pPr algn="ctr"/>
            <a:r>
              <a:rPr lang="en-US" sz="3200" dirty="0">
                <a:solidFill>
                  <a:schemeClr val="bg1"/>
                </a:solidFill>
                <a:latin typeface="Lato Light" charset="0"/>
                <a:ea typeface="Lato Light" charset="0"/>
                <a:cs typeface="Lato Light" charset="0"/>
              </a:rPr>
              <a:t>ATTENTION! </a:t>
            </a:r>
          </a:p>
        </p:txBody>
      </p:sp>
    </p:spTree>
    <p:extLst>
      <p:ext uri="{BB962C8B-B14F-4D97-AF65-F5344CB8AC3E}">
        <p14:creationId xmlns:p14="http://schemas.microsoft.com/office/powerpoint/2010/main" val="15808279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llppt-Diagram-Theme-Color-01">
      <a:dk1>
        <a:srgbClr val="000000"/>
      </a:dk1>
      <a:lt1>
        <a:sysClr val="window" lastClr="FFFFFF"/>
      </a:lt1>
      <a:dk2>
        <a:srgbClr val="1F497D"/>
      </a:dk2>
      <a:lt2>
        <a:srgbClr val="EEECE1"/>
      </a:lt2>
      <a:accent1>
        <a:srgbClr val="0680C3"/>
      </a:accent1>
      <a:accent2>
        <a:srgbClr val="07A398"/>
      </a:accent2>
      <a:accent3>
        <a:srgbClr val="90C221"/>
      </a:accent3>
      <a:accent4>
        <a:srgbClr val="FBA200"/>
      </a:accent4>
      <a:accent5>
        <a:srgbClr val="E62601"/>
      </a:accent5>
      <a:accent6>
        <a:srgbClr val="57687C"/>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14295</TotalTime>
  <Words>1221</Words>
  <Application>Microsoft Office PowerPoint</Application>
  <PresentationFormat>Widescreen</PresentationFormat>
  <Paragraphs>154</Paragraphs>
  <Slides>31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 Unicode MS</vt:lpstr>
      <vt:lpstr>Arial</vt:lpstr>
      <vt:lpstr>B Nazanin</vt:lpstr>
      <vt:lpstr>Calibri</vt:lpstr>
      <vt:lpstr>Courier New</vt:lpstr>
      <vt:lpstr>Gill Sans</vt:lpstr>
      <vt:lpstr>Lato Light</vt:lpstr>
      <vt:lpstr>Wingdings</vt:lpstr>
      <vt:lpstr>Office Theme</vt:lpstr>
      <vt:lpstr>PowerPoint Presentation</vt:lpstr>
      <vt:lpstr>GENERAL INFORMATION Background</vt:lpstr>
      <vt:lpstr>GENERAL INFORMATION AUWSSC Active SBUs and Sub SUBs </vt:lpstr>
      <vt:lpstr>GENERAL INFORMATION Background (Technical Directorate) </vt:lpstr>
      <vt:lpstr>GENERAL INFORMATION Cooperation with Donors</vt:lpstr>
      <vt:lpstr>GENERAL INFORMATION Cooperation with Donors (Cont’d)</vt:lpstr>
      <vt:lpstr>GENERAL INFORMATION Ongoing Projects</vt:lpstr>
      <vt:lpstr>GENERAL INFORMATION Survey and Design Projects</vt:lpstr>
      <vt:lpstr>GENERAL INFORMATION Survey and Design Projects</vt:lpstr>
      <vt:lpstr>GENERAL INFORMATION Survey and Design Projects</vt:lpstr>
      <vt:lpstr>GENERAL INFORMATION Survey and Design Projects</vt:lpstr>
      <vt:lpstr>OPERATIONAL INFORMATION 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WASTEWATER MANAGEMENT DEPARTMENT INFORMATION Background</vt:lpstr>
      <vt:lpstr>Wastewater Management Department WWMD Responsibilities</vt:lpstr>
      <vt:lpstr>Wastewater Management Department AUWSSC Wastewater Department planning</vt:lpstr>
      <vt:lpstr>Wastewater Management Department WWMD Ongoing and Done Activities </vt:lpstr>
      <vt:lpstr>Wastewater Management Department AUWSSC Decentralized Wastewater Treatment System</vt:lpstr>
      <vt:lpstr>Wastewater Management Department Kabul University and 11 related organization Topo</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Dell</cp:lastModifiedBy>
  <cp:revision>98</cp:revision>
  <cp:lastPrinted>2018-07-07T11:50:48Z</cp:lastPrinted>
  <dcterms:created xsi:type="dcterms:W3CDTF">2018-02-18T19:39:47Z</dcterms:created>
  <dcterms:modified xsi:type="dcterms:W3CDTF">2018-07-08T02:23:47Z</dcterms:modified>
</cp:coreProperties>
</file>