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5" r:id="rId2"/>
    <p:sldId id="259" r:id="rId3"/>
    <p:sldId id="267" r:id="rId4"/>
    <p:sldId id="268" r:id="rId5"/>
    <p:sldId id="263" r:id="rId6"/>
    <p:sldId id="261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8" autoAdjust="0"/>
    <p:restoredTop sz="84025" autoAdjust="0"/>
  </p:normalViewPr>
  <p:slideViewPr>
    <p:cSldViewPr snapToGrid="0">
      <p:cViewPr varScale="1">
        <p:scale>
          <a:sx n="89" d="100"/>
          <a:sy n="89" d="100"/>
        </p:scale>
        <p:origin x="-129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5CCE3-1E80-445A-BF06-229C0A026721}" type="datetimeFigureOut">
              <a:rPr lang="en-US" smtClean="0"/>
              <a:t>09/07/18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10253-640B-42B5-AD8B-5110CCC38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84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10253-640B-42B5-AD8B-5110CCC38E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10253-640B-42B5-AD8B-5110CCC38E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0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10253-640B-42B5-AD8B-5110CCC38E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30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45BBB-1D70-4EF8-9E66-D84FF3984D86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94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10253-640B-42B5-AD8B-5110CCC38E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5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09/07/18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16800" y="2895600"/>
            <a:ext cx="4267200" cy="1470025"/>
          </a:xfrm>
        </p:spPr>
        <p:txBody>
          <a:bodyPr>
            <a:normAutofit/>
          </a:bodyPr>
          <a:lstStyle>
            <a:lvl1pPr algn="r">
              <a:defRPr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600" y="4800600"/>
            <a:ext cx="4978400" cy="11430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09/07/18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0261600" y="228600"/>
            <a:ext cx="1625600" cy="1219200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1500" b="1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PH" dirty="0"/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30409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09/07/18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43627" y="3078594"/>
            <a:ext cx="3200400" cy="1829544"/>
          </a:xfrm>
        </p:spPr>
        <p:txBody>
          <a:bodyPr>
            <a:noAutofit/>
          </a:bodyPr>
          <a:lstStyle/>
          <a:p>
            <a:pPr algn="ctr"/>
            <a:r>
              <a:rPr lang="en-PH" sz="2100" dirty="0"/>
              <a:t>MRRD/ASERD Presentation on Afghanistan Rural Energy- Off grid Interventions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95109" y="6322762"/>
            <a:ext cx="3733800" cy="402535"/>
          </a:xfrm>
        </p:spPr>
        <p:txBody>
          <a:bodyPr>
            <a:normAutofit/>
          </a:bodyPr>
          <a:lstStyle/>
          <a:p>
            <a:pPr algn="ctr"/>
            <a:r>
              <a:rPr lang="en-PH" dirty="0"/>
              <a:t>July 2018</a:t>
            </a:r>
          </a:p>
        </p:txBody>
      </p:sp>
      <p:pic>
        <p:nvPicPr>
          <p:cNvPr id="2058" name="Picture 10" descr="MRRD New logo Color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1719" y="463413"/>
            <a:ext cx="1944216" cy="184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MRRD response to the situation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Part of MRRD’s mandate is provide energy for rural Afghanistan to ease development and poverty reduction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MRRD is tied to environment protection law in its interventions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MRRD is trying to reduce pollutions by trying to harness renewable energy; this covers indoor pollutions as a result of burring wood for cooking and heating and eliminating usage of gasoline in generators 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="" xmlns:a16="http://schemas.microsoft.com/office/drawing/2014/main" id="{B5EBEFDA-B6C5-497A-97AA-1D8C1A0F1F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556" y="4597984"/>
            <a:ext cx="4814608" cy="2260016"/>
          </a:xfrm>
          <a:prstGeom prst="rect">
            <a:avLst/>
          </a:prstGeom>
          <a:effectLst>
            <a:outerShdw blurRad="50800" dist="50800" dir="14160000" algn="ctr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Content Placeholder 4">
            <a:extLst>
              <a:ext uri="{FF2B5EF4-FFF2-40B4-BE49-F238E27FC236}">
                <a16:creationId xmlns="" xmlns:a16="http://schemas.microsoft.com/office/drawing/2014/main" id="{81367603-ED21-488F-AF85-D5824954CD3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3483" y="4297680"/>
            <a:ext cx="2045025" cy="2361749"/>
          </a:xfrm>
          <a:prstGeom prst="rect">
            <a:avLst/>
          </a:prstGeom>
          <a:effectLst>
            <a:outerShdw blurRad="1270000" dir="672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61E8563-CAA0-4EEA-8873-031234160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738" y="4297680"/>
            <a:ext cx="2604171" cy="2423767"/>
          </a:xfrm>
          <a:prstGeom prst="rect">
            <a:avLst/>
          </a:prstGeom>
          <a:effectLst>
            <a:glow rad="12700">
              <a:schemeClr val="bg2">
                <a:alpha val="40000"/>
              </a:schemeClr>
            </a:glow>
            <a:outerShdw blurRad="63500" dist="50800" dir="5400000" algn="ctr" rotWithShape="0">
              <a:srgbClr val="000000">
                <a:alpha val="98000"/>
              </a:srgbClr>
            </a:outerShdw>
            <a:reflection blurRad="38100" stA="98000" endPos="0" dist="50800" dir="5400000" sy="-100000" algn="bl" rotWithShape="0"/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87295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ASERD in a glance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OUTPUT 1: RURAL ENERGY SERVICES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OUTPUT 2: POLICY AND REGULATION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OUTPUT 3: INNOVATIVE DELIVERY MODELS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OUTPUT 4: CAPACITY DEVELOPMENT AND OUTREACH</a:t>
            </a:r>
          </a:p>
          <a:p>
            <a:pPr marL="0" indent="0">
              <a:buNone/>
            </a:pPr>
            <a:r>
              <a:rPr lang="en-US" i="1" u="sng" dirty="0"/>
              <a:t>This program has plan to implement 25 mini-grids in 17 provinces in the country. </a:t>
            </a:r>
          </a:p>
          <a:p>
            <a:pPr marL="0" indent="0">
              <a:buNone/>
            </a:pPr>
            <a:r>
              <a:rPr lang="en-US" b="1" dirty="0"/>
              <a:t>Achievements: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Five projects are in procurement stages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One project construction will be started this year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Several workshops and trainings with academic organization’s cooperation took place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Afghanistan Rural Renewable Energy Strategy (ARES) is finalized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One MOU signed with MEW and ANSA for supporting standardization of design and implementation of Projects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528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Border districts electrification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This intervention for providing access to electricity in border districts will: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b="1" dirty="0"/>
              <a:t>Cover 55 districts in 13 provinces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1" dirty="0"/>
              <a:t>Will serve around 382,000 households</a:t>
            </a:r>
          </a:p>
          <a:p>
            <a:pPr marL="0" indent="0">
              <a:buNone/>
            </a:pPr>
            <a:r>
              <a:rPr lang="en-US" dirty="0"/>
              <a:t>The private sector will be engaged for implementation of this project and will provide the after sale services.</a:t>
            </a:r>
          </a:p>
        </p:txBody>
      </p:sp>
    </p:spTree>
    <p:extLst>
      <p:ext uri="{BB962C8B-B14F-4D97-AF65-F5344CB8AC3E}">
        <p14:creationId xmlns:p14="http://schemas.microsoft.com/office/powerpoint/2010/main" val="1496174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28470" y="563063"/>
            <a:ext cx="8856984" cy="720080"/>
          </a:xfrm>
        </p:spPr>
        <p:txBody>
          <a:bodyPr anchor="t">
            <a:normAutofit/>
          </a:bodyPr>
          <a:lstStyle/>
          <a:p>
            <a:pPr algn="ctr"/>
            <a:r>
              <a:rPr lang="en-US" sz="3200" b="1" dirty="0"/>
              <a:t>Citizen charter NATIONAL PROGRAM</a:t>
            </a:r>
            <a:endParaRPr lang="en-GB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294903"/>
            <a:ext cx="10092690" cy="4525963"/>
          </a:xfrm>
        </p:spPr>
        <p:txBody>
          <a:bodyPr>
            <a:normAutofit/>
          </a:bodyPr>
          <a:lstStyle/>
          <a:p>
            <a:r>
              <a:rPr lang="en-US" sz="3100" dirty="0"/>
              <a:t>(2017-2021)</a:t>
            </a:r>
          </a:p>
          <a:p>
            <a:r>
              <a:rPr lang="en-US" sz="2400" dirty="0"/>
              <a:t>The Citizens’ Charter will ensure the delivery of a basic package of services for all communities by 2026, based on community-led prioritization and gap analysis, communities will have at least one of the following:</a:t>
            </a:r>
          </a:p>
          <a:p>
            <a:endParaRPr lang="en-US" sz="2400" dirty="0"/>
          </a:p>
          <a:p>
            <a:pPr lvl="1"/>
            <a:r>
              <a:rPr lang="en-US" sz="2000" b="1" dirty="0"/>
              <a:t> Basic electricity from renewable sources in remote areas which cannot be reached by the grid system;</a:t>
            </a:r>
          </a:p>
          <a:p>
            <a:pPr lvl="1"/>
            <a:r>
              <a:rPr lang="en-US" sz="2000" dirty="0"/>
              <a:t> Basic all-year roads to increase village to market access; or</a:t>
            </a:r>
          </a:p>
          <a:p>
            <a:pPr lvl="1"/>
            <a:r>
              <a:rPr lang="en-US" sz="2000" dirty="0"/>
              <a:t> Small-scale irrigation and drainage infrastructure.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522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701040" y="1085894"/>
            <a:ext cx="8820150" cy="56166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lvl="3" indent="0">
              <a:buNone/>
            </a:pPr>
            <a:endParaRPr lang="en-US" sz="1400" b="1" dirty="0"/>
          </a:p>
          <a:p>
            <a:pPr marL="1371600" lvl="3" indent="0">
              <a:buNone/>
            </a:pPr>
            <a:r>
              <a:rPr lang="en-US" sz="1600" b="1" dirty="0"/>
              <a:t>(2017-2021)</a:t>
            </a:r>
          </a:p>
          <a:p>
            <a:r>
              <a:rPr lang="en-US" b="1" dirty="0"/>
              <a:t> Our objectives for the electricity and energy sectors are to:</a:t>
            </a:r>
          </a:p>
          <a:p>
            <a:pPr lvl="2"/>
            <a:r>
              <a:rPr lang="en-US" dirty="0"/>
              <a:t>  Reduce transport costs to expand rural-urban trade;</a:t>
            </a:r>
          </a:p>
          <a:p>
            <a:pPr lvl="2"/>
            <a:r>
              <a:rPr lang="en-US" dirty="0"/>
              <a:t>  Complete the 500kv national grid and become energy self-sufficient within 15 years; and</a:t>
            </a:r>
          </a:p>
          <a:p>
            <a:pPr lvl="2"/>
            <a:r>
              <a:rPr lang="en-US" dirty="0"/>
              <a:t>  Gain revenue from energy arbitrage between central and south Asia.</a:t>
            </a:r>
          </a:p>
          <a:p>
            <a:r>
              <a:rPr lang="en-US" b="1" dirty="0"/>
              <a:t>To get there Afghanistan will:</a:t>
            </a:r>
          </a:p>
          <a:p>
            <a:pPr lvl="2"/>
            <a:r>
              <a:rPr lang="en-US" dirty="0"/>
              <a:t>  Encourage private sector infrastructure development;</a:t>
            </a:r>
          </a:p>
          <a:p>
            <a:pPr lvl="2"/>
            <a:r>
              <a:rPr lang="en-US" dirty="0"/>
              <a:t>  Where possible, provide cleared government-owned land to accelerate strategically important infrastructure;</a:t>
            </a:r>
          </a:p>
          <a:p>
            <a:pPr lvl="2"/>
            <a:r>
              <a:rPr lang="en-US" dirty="0"/>
              <a:t>  Consolidate design and adopt innovative procurement to reduce tender and completion times;</a:t>
            </a:r>
          </a:p>
          <a:p>
            <a:pPr lvl="2"/>
            <a:r>
              <a:rPr lang="en-US" dirty="0"/>
              <a:t>  Train a cadre of infrastructure engineers and project managers;</a:t>
            </a:r>
          </a:p>
          <a:p>
            <a:pPr lvl="2"/>
            <a:r>
              <a:rPr lang="en-US" dirty="0"/>
              <a:t>  Increase domestic generation to 2,300 MW, using natural gas, renewable energy, and hydro-electricity;</a:t>
            </a:r>
          </a:p>
          <a:p>
            <a:pPr lvl="2"/>
            <a:r>
              <a:rPr lang="en-US" dirty="0"/>
              <a:t>  Develop domestic energy supplies and transmission, especially through renewables; and</a:t>
            </a:r>
          </a:p>
          <a:p>
            <a:pPr lvl="2"/>
            <a:r>
              <a:rPr lang="en-US" dirty="0"/>
              <a:t>  Normalize the pricing and subsidy regime. </a:t>
            </a:r>
          </a:p>
          <a:p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7471" y="2"/>
            <a:ext cx="2784529" cy="357301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2000"/>
              </a:srgbClr>
            </a:outerShdw>
            <a:reflection blurRad="38100" stA="99000" endPos="65000" dist="635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7471" y="3573017"/>
            <a:ext cx="2784529" cy="312950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2" name="Rectangle 1"/>
          <p:cNvSpPr/>
          <p:nvPr/>
        </p:nvSpPr>
        <p:spPr>
          <a:xfrm>
            <a:off x="1703512" y="2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Government’s Mission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6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9440" y="2146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Challenges in executive level</a:t>
            </a:r>
            <a:endParaRPr lang="en-GB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="" xmlns:a16="http://schemas.microsoft.com/office/drawing/2014/main" id="{08F21CB1-1C8D-425D-88FC-0FDC157224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9440" y="1196752"/>
            <a:ext cx="8640514" cy="4752528"/>
          </a:xfrm>
        </p:spPr>
      </p:pic>
      <p:sp>
        <p:nvSpPr>
          <p:cNvPr id="4" name="TextBox 3"/>
          <p:cNvSpPr txBox="1"/>
          <p:nvPr/>
        </p:nvSpPr>
        <p:spPr>
          <a:xfrm>
            <a:off x="9944374" y="6441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7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084832"/>
            <a:ext cx="11608230" cy="477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91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3755</TotalTime>
  <Words>476</Words>
  <Application>Microsoft Macintosh PowerPoint</Application>
  <PresentationFormat>Custom</PresentationFormat>
  <Paragraphs>56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Integral</vt:lpstr>
      <vt:lpstr>MRRD/ASERD Presentation on Afghanistan Rural Energy- Off grid Interventions</vt:lpstr>
      <vt:lpstr>MRRD response to the situation</vt:lpstr>
      <vt:lpstr>ASERD in a glance </vt:lpstr>
      <vt:lpstr>Border districts electrification project</vt:lpstr>
      <vt:lpstr>Citizen charter NATIONAL PROGRAM</vt:lpstr>
      <vt:lpstr>PowerPoint Presentation</vt:lpstr>
      <vt:lpstr>Challenges in executive level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we need to talk on climate change?</dc:title>
  <dc:creator>Ahmad Rasooli</dc:creator>
  <cp:lastModifiedBy>Senashia Ekanayake</cp:lastModifiedBy>
  <cp:revision>37</cp:revision>
  <dcterms:created xsi:type="dcterms:W3CDTF">2018-06-30T04:03:33Z</dcterms:created>
  <dcterms:modified xsi:type="dcterms:W3CDTF">2018-07-09T18:24:05Z</dcterms:modified>
</cp:coreProperties>
</file>