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559" r:id="rId2"/>
    <p:sldId id="544" r:id="rId3"/>
    <p:sldId id="561" r:id="rId4"/>
    <p:sldId id="565" r:id="rId5"/>
    <p:sldId id="484" r:id="rId6"/>
    <p:sldId id="563" r:id="rId7"/>
    <p:sldId id="562" r:id="rId8"/>
    <p:sldId id="5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1AF95E2-A5A4-4E0B-823E-F080330A228C}">
          <p14:sldIdLst>
            <p14:sldId id="559"/>
            <p14:sldId id="544"/>
            <p14:sldId id="561"/>
            <p14:sldId id="565"/>
            <p14:sldId id="484"/>
            <p14:sldId id="563"/>
            <p14:sldId id="562"/>
            <p14:sldId id="5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896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3AD7C-65B3-4551-920E-A5C788FF5EBA}" type="datetimeFigureOut">
              <a:rPr lang="en-IN" smtClean="0"/>
              <a:t>08-07-2018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20D4B-BDD3-4A0C-B363-D8E08BE4AF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5798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5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1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1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0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05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2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15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12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7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80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24A3F-91AD-41B0-880C-491AD837E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9" t="20331" r="22811" b="23454"/>
          <a:stretch/>
        </p:blipFill>
        <p:spPr>
          <a:xfrm>
            <a:off x="1" y="5844208"/>
            <a:ext cx="1000540" cy="10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DCCCB-FD44-DE44-94CA-3322B8C7090F}" type="datetimeFigureOut">
              <a:rPr lang="en-US" smtClean="0"/>
              <a:pPr/>
              <a:t>7/8/2018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B372-41DA-9547-9446-FBBF138C3A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9" t="20331" r="22811" b="23454"/>
          <a:stretch/>
        </p:blipFill>
        <p:spPr>
          <a:xfrm>
            <a:off x="1" y="5844208"/>
            <a:ext cx="1000540" cy="10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4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9E84-04F2-40EB-BAEC-0D1113D5646A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509827" y="399628"/>
            <a:ext cx="4805533" cy="2021230"/>
          </a:xfrm>
        </p:spPr>
        <p:txBody>
          <a:bodyPr>
            <a:noAutofit/>
          </a:bodyPr>
          <a:lstStyle/>
          <a:p>
            <a:r>
              <a:rPr lang="en-US" altLang="da-DK" sz="3200" b="1"/>
              <a:t>Energy Profile and Carbon Footprint of Afghanistan</a:t>
            </a:r>
            <a:endParaRPr lang="en-IN" sz="3200" dirty="0"/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24C0DDC-9E3E-49BB-9C2E-713FA1E09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771" y="901242"/>
            <a:ext cx="3114402" cy="51739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3EB6575-F4D7-4DD0-8D28-346E0C9C8EC5}"/>
              </a:ext>
            </a:extLst>
          </p:cNvPr>
          <p:cNvSpPr txBox="1">
            <a:spLocks/>
          </p:cNvSpPr>
          <p:nvPr/>
        </p:nvSpPr>
        <p:spPr bwMode="auto">
          <a:xfrm>
            <a:off x="1238651" y="5412385"/>
            <a:ext cx="395466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b="1" i="1"/>
              <a:t>Sanjay Vashist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b="1" i="1"/>
              <a:t>Director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b="1" i="1"/>
              <a:t>Climate Action Network South Asia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b="1" i="1"/>
              <a:t>Kabul, JULY 2018</a:t>
            </a: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161331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8743E9C-5253-4B75-A706-9D88E559BC4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IN" altLang="en-US" sz="3400" b="1" dirty="0">
                <a:solidFill>
                  <a:srgbClr val="000066"/>
                </a:solidFill>
              </a:rPr>
              <a:t>Energy Ladder…</a:t>
            </a:r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2701817-4204-404D-BEA4-23F566E12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84" y="1068686"/>
            <a:ext cx="66675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9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8743E9C-5253-4B75-A706-9D88E559BC4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IN" altLang="en-US" sz="3400" b="1" dirty="0">
                <a:solidFill>
                  <a:srgbClr val="000066"/>
                </a:solidFill>
              </a:rPr>
              <a:t>Energy Ladder as per Economic Sections…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0A03DD3-19E9-4826-ACAF-C0C9A3E73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098" y="942401"/>
            <a:ext cx="5861374" cy="48907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49F720-41AF-4389-9BF8-CA3D66277FB6}"/>
              </a:ext>
            </a:extLst>
          </p:cNvPr>
          <p:cNvSpPr/>
          <p:nvPr/>
        </p:nvSpPr>
        <p:spPr>
          <a:xfrm>
            <a:off x="253267" y="1572055"/>
            <a:ext cx="23188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Afghanistan, Rural populations use local waste, solar panels, batteries, small wood, coal, kerosene supplies for basic cooking and heat.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0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EF9-1A11-4795-B994-D535C349DA4B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rgbClr val="000066"/>
                </a:solidFill>
              </a:rPr>
              <a:t>Afghanistan Compact Benchmarks for Energy Sector…</a:t>
            </a:r>
            <a:endParaRPr lang="en-IN" sz="2800" b="1" dirty="0">
              <a:solidFill>
                <a:srgbClr val="000066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B6F576-06BA-4102-9B01-82ECC7BC99DB}"/>
              </a:ext>
            </a:extLst>
          </p:cNvPr>
          <p:cNvSpPr/>
          <p:nvPr/>
        </p:nvSpPr>
        <p:spPr>
          <a:xfrm>
            <a:off x="532852" y="1656814"/>
            <a:ext cx="81539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“By end 2010, electricity will reach at least 65 percent of households and 90 percent of non residential establishments in major urban areas and at least 25percent of rural households.”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“By end 2010, at least 75 percent of the costs will be recovered from users connected to the national power grid”, a benchmark that the Government now intends to exceed for all but the </a:t>
            </a:r>
            <a:r>
              <a:rPr lang="en-IN" sz="2200" dirty="0">
                <a:latin typeface="Arial" panose="020B0604020202020204" pitchFamily="34" charset="0"/>
                <a:cs typeface="Arial" panose="020B0604020202020204" pitchFamily="34" charset="0"/>
              </a:rPr>
              <a:t>poorest members of society.</a:t>
            </a:r>
          </a:p>
        </p:txBody>
      </p:sp>
    </p:spTree>
    <p:extLst>
      <p:ext uri="{BB962C8B-B14F-4D97-AF65-F5344CB8AC3E}">
        <p14:creationId xmlns:p14="http://schemas.microsoft.com/office/powerpoint/2010/main" val="791250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8743E9C-5253-4B75-A706-9D88E559BC4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IN" altLang="en-US" sz="3400" b="1" dirty="0">
                <a:solidFill>
                  <a:srgbClr val="000066"/>
                </a:solidFill>
              </a:rPr>
              <a:t>Energy Profile Afghanistan…</a:t>
            </a:r>
          </a:p>
        </p:txBody>
      </p:sp>
      <p:sp>
        <p:nvSpPr>
          <p:cNvPr id="9219" name="Text Box 4">
            <a:extLst>
              <a:ext uri="{FF2B5EF4-FFF2-40B4-BE49-F238E27FC236}">
                <a16:creationId xmlns:a16="http://schemas.microsoft.com/office/drawing/2014/main" id="{BDABF1B5-42D8-4430-BD5E-927262990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35092"/>
            <a:ext cx="8001000" cy="335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00000000000000000" pitchFamily="82" charset="2"/>
              <a:buChar char=""/>
              <a:defRPr sz="2600">
                <a:solidFill>
                  <a:schemeClr val="tx1"/>
                </a:solidFill>
                <a:latin typeface="Perpetua" panose="020B060402020202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00000000000000000" pitchFamily="82" charset="2"/>
              <a:buChar char=""/>
              <a:defRPr sz="2400">
                <a:solidFill>
                  <a:schemeClr val="tx1"/>
                </a:solidFill>
                <a:latin typeface="Perpetua" panose="020B060402020202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00000000000000000" pitchFamily="82" charset="2"/>
              <a:buChar char="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00000000000000000" pitchFamily="82" charset="2"/>
              <a:buChar char="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9pPr>
          </a:lstStyle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Electricity Access 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Total Population with electrification – only 43%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Consumption – 4.741 billion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Production – 1.034 billion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Imports – 3.779 billion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(Deficit)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Electricity Sources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from Fossil Fuels – 44.7 %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from Hydro – 51.1%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Electricity from RE – 0.2 %</a:t>
            </a:r>
          </a:p>
        </p:txBody>
      </p:sp>
      <p:pic>
        <p:nvPicPr>
          <p:cNvPr id="4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B3EC96AF-C81F-42DE-B902-FA1AF592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173" y="4670677"/>
            <a:ext cx="3087340" cy="2062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C0938E-75FB-45EA-BF04-71550976A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337" y="124544"/>
            <a:ext cx="2162175" cy="1438275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E22EF6C-0D2C-4FA1-8588-65177EDA8BF7}"/>
              </a:ext>
            </a:extLst>
          </p:cNvPr>
          <p:cNvSpPr/>
          <p:nvPr/>
        </p:nvSpPr>
        <p:spPr>
          <a:xfrm rot="10800000">
            <a:off x="5789173" y="3433935"/>
            <a:ext cx="1414360" cy="1236742"/>
          </a:xfrm>
          <a:prstGeom prst="rightArrow">
            <a:avLst/>
          </a:prstGeom>
          <a:noFill/>
          <a:effectLst>
            <a:outerShdw blurRad="50800" dist="38100" algn="l" rotWithShape="0">
              <a:srgbClr val="FF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4BF3DF-9631-46CA-AD10-2F760C11D3C1}"/>
              </a:ext>
            </a:extLst>
          </p:cNvPr>
          <p:cNvSpPr txBox="1"/>
          <p:nvPr/>
        </p:nvSpPr>
        <p:spPr>
          <a:xfrm>
            <a:off x="5868107" y="3867640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/>
              <a:t>43% electricity</a:t>
            </a:r>
          </a:p>
        </p:txBody>
      </p:sp>
    </p:spTree>
    <p:extLst>
      <p:ext uri="{BB962C8B-B14F-4D97-AF65-F5344CB8AC3E}">
        <p14:creationId xmlns:p14="http://schemas.microsoft.com/office/powerpoint/2010/main" val="229330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8743E9C-5253-4B75-A706-9D88E559BC4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IN" altLang="en-US" sz="3400" b="1" dirty="0">
                <a:solidFill>
                  <a:srgbClr val="000066"/>
                </a:solidFill>
              </a:rPr>
              <a:t>Energy Profile Afghanistan…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0526D4-EC51-4B90-8FA9-1DEB3EB7EDEC}"/>
              </a:ext>
            </a:extLst>
          </p:cNvPr>
          <p:cNvPicPr/>
          <p:nvPr/>
        </p:nvPicPr>
        <p:blipFill rotWithShape="1">
          <a:blip r:embed="rId2"/>
          <a:srcRect l="13516" t="38225" r="37181" b="16238"/>
          <a:stretch/>
        </p:blipFill>
        <p:spPr bwMode="auto">
          <a:xfrm>
            <a:off x="1328848" y="921000"/>
            <a:ext cx="6492898" cy="40785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EAE622-7BAB-4111-B3A5-7852DEFC1280}"/>
              </a:ext>
            </a:extLst>
          </p:cNvPr>
          <p:cNvSpPr txBox="1"/>
          <p:nvPr/>
        </p:nvSpPr>
        <p:spPr>
          <a:xfrm>
            <a:off x="1124909" y="5045646"/>
            <a:ext cx="7657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Increased Dependence on Hydro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Increasing bill of importing energy</a:t>
            </a:r>
          </a:p>
        </p:txBody>
      </p:sp>
    </p:spTree>
    <p:extLst>
      <p:ext uri="{BB962C8B-B14F-4D97-AF65-F5344CB8AC3E}">
        <p14:creationId xmlns:p14="http://schemas.microsoft.com/office/powerpoint/2010/main" val="407593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58FD334-0612-449D-A9A0-DCF9BD21213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IN" altLang="en-US" sz="3400" b="1" dirty="0">
                <a:solidFill>
                  <a:srgbClr val="000066"/>
                </a:solidFill>
              </a:rPr>
              <a:t>GHG Profile Afghanistan…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F2D4D2C2-ABB6-49BF-8A61-CEFEAB3A3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178" y="1182468"/>
            <a:ext cx="800100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00000000000000000" pitchFamily="82" charset="2"/>
              <a:buChar char=""/>
              <a:defRPr sz="2600">
                <a:solidFill>
                  <a:schemeClr val="tx1"/>
                </a:solidFill>
                <a:latin typeface="Perpetua" panose="020B0604020202020204" pitchFamily="18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00000000000000000" pitchFamily="82" charset="2"/>
              <a:buChar char=""/>
              <a:defRPr sz="2400">
                <a:solidFill>
                  <a:schemeClr val="tx1"/>
                </a:solidFill>
                <a:latin typeface="Perpetua" panose="020B0604020202020204" pitchFamily="18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00000000000000000" pitchFamily="82" charset="2"/>
              <a:buChar char="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00000000000000000" pitchFamily="82" charset="2"/>
              <a:buChar char="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B0604020202020204" pitchFamily="18" charset="0"/>
              </a:defRPr>
            </a:lvl9pPr>
          </a:lstStyle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Total GHG Emissions – 33.37 MtCo2 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1.02 t Co2e per capita / year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119 % change since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Emissions from Key Sectors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Energy – 9.77 Mt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Industrial Processes – 0.38 Mt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Agriculture – 14.79 Mt</a:t>
            </a:r>
          </a:p>
          <a:p>
            <a:pPr lvl="1">
              <a:buFontTx/>
              <a:buChar char="-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Waste – 8.42 Mt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BAD2D1-B35C-4363-AB62-BB665EC60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73" y="3528121"/>
            <a:ext cx="4136566" cy="281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69C2-1F6E-4D10-B0BE-EDFF6F278266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666076"/>
          </a:xfrm>
        </p:spPr>
        <p:txBody>
          <a:bodyPr/>
          <a:lstStyle/>
          <a:p>
            <a:pPr algn="l"/>
            <a:r>
              <a:rPr lang="en-IN" sz="3400" b="1" dirty="0">
                <a:solidFill>
                  <a:srgbClr val="000066"/>
                </a:solidFill>
              </a:rPr>
              <a:t>Future Energy Potential…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474A6C-5B21-40BD-8C60-7D0EAA405A23}"/>
              </a:ext>
            </a:extLst>
          </p:cNvPr>
          <p:cNvSpPr/>
          <p:nvPr/>
        </p:nvSpPr>
        <p:spPr>
          <a:xfrm>
            <a:off x="575608" y="1151337"/>
            <a:ext cx="80322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Afghanistan is a Least Developed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agenda and peace keeping goes hand in hand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Carbon Footprint is not significant but will grow as the growth engines start picking up speed.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Clean, Predictable and Reliable Energy is still a distant vision for policy makers.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Diversification of Energy Sources remain a low priority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However -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Estimated Afghanistan has 18,400 MW of untapped hydro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Wind Potential is 158,100 MW of which a portion can be tapped at US $ 0.09 per kWh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Estimates indicate that in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Afghanistan solar radiation averages about 6.5 kWh per square meter per day and the skies are sunny about 300 days per year.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07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 2</vt:lpstr>
      <vt:lpstr>Office Theme</vt:lpstr>
      <vt:lpstr>Energy Profile and Carbon Footprint of Afghanistan</vt:lpstr>
      <vt:lpstr>Energy Ladder…</vt:lpstr>
      <vt:lpstr>Energy Ladder as per Economic Sections…</vt:lpstr>
      <vt:lpstr>Afghanistan Compact Benchmarks for Energy Sector…</vt:lpstr>
      <vt:lpstr>Energy Profile Afghanistan…</vt:lpstr>
      <vt:lpstr>Energy Profile Afghanistan…</vt:lpstr>
      <vt:lpstr>GHG Profile Afghanistan…</vt:lpstr>
      <vt:lpstr>Future Energy Potential…</vt:lpstr>
    </vt:vector>
  </TitlesOfParts>
  <Company>WWF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Adaptation landscape in UNFCCC.</dc:title>
  <dc:creator>Sandeep Chamling Rai</dc:creator>
  <cp:lastModifiedBy>Sanjay Vashist</cp:lastModifiedBy>
  <cp:revision>359</cp:revision>
  <dcterms:created xsi:type="dcterms:W3CDTF">2014-05-22T06:06:06Z</dcterms:created>
  <dcterms:modified xsi:type="dcterms:W3CDTF">2018-07-08T12:23:02Z</dcterms:modified>
</cp:coreProperties>
</file>