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Default Extension="pptx" ContentType="application/vnd.openxmlformats-officedocument.presentationml.presentation"/>
  <Override PartName="/ppt/slideLayouts/slideLayout10.xml" ContentType="application/vnd.openxmlformats-officedocument.presentationml.slideLayout+xml"/>
  <Default Extension="gif" ContentType="image/gif"/>
  <Default Extension="vml" ContentType="application/vnd.openxmlformats-officedocument.vmlDrawing"/>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483" r:id="rId2"/>
    <p:sldId id="488" r:id="rId3"/>
    <p:sldId id="489" r:id="rId4"/>
    <p:sldId id="491" r:id="rId5"/>
    <p:sldId id="547" r:id="rId6"/>
    <p:sldId id="492" r:id="rId7"/>
    <p:sldId id="493" r:id="rId8"/>
    <p:sldId id="494" r:id="rId9"/>
    <p:sldId id="546" r:id="rId10"/>
    <p:sldId id="549" r:id="rId11"/>
    <p:sldId id="550" r:id="rId12"/>
    <p:sldId id="496" r:id="rId13"/>
    <p:sldId id="497" r:id="rId14"/>
    <p:sldId id="498" r:id="rId15"/>
    <p:sldId id="499" r:id="rId16"/>
    <p:sldId id="500" r:id="rId17"/>
    <p:sldId id="501" r:id="rId18"/>
    <p:sldId id="502" r:id="rId19"/>
    <p:sldId id="514" r:id="rId20"/>
    <p:sldId id="439" r:id="rId21"/>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60" d="100"/>
          <a:sy n="60" d="100"/>
        </p:scale>
        <p:origin x="-1572" y="-17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8415CE-6B03-4359-AE10-3289FE76E410}"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n-IN"/>
        </a:p>
      </dgm:t>
    </dgm:pt>
    <dgm:pt modelId="{5BC5016D-FE52-4E7E-922C-1D084BC2E434}">
      <dgm:prSet custT="1"/>
      <dgm:spPr/>
      <dgm:t>
        <a:bodyPr/>
        <a:lstStyle/>
        <a:p>
          <a:pPr rtl="0"/>
          <a:r>
            <a:rPr lang="en-IN" sz="1800" dirty="0"/>
            <a:t>‘Between 1994 and 2013, EM-DAT recorded 6,873 natural disasters worldwide, which claimed 1.35 million lives or almost 68,000 lives on average each year. In addition, 218 million people were affected by natural disasters on average per annum during this 20-year period.’ … UN office on DRR</a:t>
          </a:r>
        </a:p>
      </dgm:t>
    </dgm:pt>
    <dgm:pt modelId="{097CBBE3-6D07-47A0-BB8B-F2B267BDDDCC}" type="parTrans" cxnId="{18BD818D-56A9-4C9F-BE6E-3E9311375A85}">
      <dgm:prSet/>
      <dgm:spPr/>
      <dgm:t>
        <a:bodyPr/>
        <a:lstStyle/>
        <a:p>
          <a:endParaRPr lang="en-IN" sz="1600"/>
        </a:p>
      </dgm:t>
    </dgm:pt>
    <dgm:pt modelId="{FCA8928F-830B-4EE5-B073-2FC8CCBDF6D9}" type="sibTrans" cxnId="{18BD818D-56A9-4C9F-BE6E-3E9311375A85}">
      <dgm:prSet/>
      <dgm:spPr/>
      <dgm:t>
        <a:bodyPr/>
        <a:lstStyle/>
        <a:p>
          <a:endParaRPr lang="en-IN" sz="1600"/>
        </a:p>
      </dgm:t>
    </dgm:pt>
    <dgm:pt modelId="{FD44755D-5B62-4E24-AEF2-F56939D4CF12}" type="pres">
      <dgm:prSet presAssocID="{178415CE-6B03-4359-AE10-3289FE76E410}" presName="Name0" presStyleCnt="0">
        <dgm:presLayoutVars>
          <dgm:chMax val="7"/>
          <dgm:dir/>
          <dgm:animLvl val="lvl"/>
          <dgm:resizeHandles val="exact"/>
        </dgm:presLayoutVars>
      </dgm:prSet>
      <dgm:spPr/>
      <dgm:t>
        <a:bodyPr/>
        <a:lstStyle/>
        <a:p>
          <a:endParaRPr lang="en-GB"/>
        </a:p>
      </dgm:t>
    </dgm:pt>
    <dgm:pt modelId="{DDEE7D80-0B7E-438D-AF76-BDAA4D236554}" type="pres">
      <dgm:prSet presAssocID="{5BC5016D-FE52-4E7E-922C-1D084BC2E434}" presName="circle1" presStyleLbl="node1" presStyleIdx="0" presStyleCnt="1"/>
      <dgm:spPr/>
    </dgm:pt>
    <dgm:pt modelId="{4D4BBEF5-C02D-4AC9-8730-0BA883406308}" type="pres">
      <dgm:prSet presAssocID="{5BC5016D-FE52-4E7E-922C-1D084BC2E434}" presName="space" presStyleCnt="0"/>
      <dgm:spPr/>
    </dgm:pt>
    <dgm:pt modelId="{DDFC325A-72FB-4DFE-B077-3E8E9F9B5378}" type="pres">
      <dgm:prSet presAssocID="{5BC5016D-FE52-4E7E-922C-1D084BC2E434}" presName="rect1" presStyleLbl="alignAcc1" presStyleIdx="0" presStyleCnt="1"/>
      <dgm:spPr/>
      <dgm:t>
        <a:bodyPr/>
        <a:lstStyle/>
        <a:p>
          <a:endParaRPr lang="en-GB"/>
        </a:p>
      </dgm:t>
    </dgm:pt>
    <dgm:pt modelId="{D403FDC4-E77C-4DBA-840B-ABFC45D6DC4D}" type="pres">
      <dgm:prSet presAssocID="{5BC5016D-FE52-4E7E-922C-1D084BC2E434}" presName="rect1ParTxNoCh" presStyleLbl="alignAcc1" presStyleIdx="0" presStyleCnt="1">
        <dgm:presLayoutVars>
          <dgm:chMax val="1"/>
          <dgm:bulletEnabled val="1"/>
        </dgm:presLayoutVars>
      </dgm:prSet>
      <dgm:spPr/>
      <dgm:t>
        <a:bodyPr/>
        <a:lstStyle/>
        <a:p>
          <a:endParaRPr lang="en-GB"/>
        </a:p>
      </dgm:t>
    </dgm:pt>
  </dgm:ptLst>
  <dgm:cxnLst>
    <dgm:cxn modelId="{18BD818D-56A9-4C9F-BE6E-3E9311375A85}" srcId="{178415CE-6B03-4359-AE10-3289FE76E410}" destId="{5BC5016D-FE52-4E7E-922C-1D084BC2E434}" srcOrd="0" destOrd="0" parTransId="{097CBBE3-6D07-47A0-BB8B-F2B267BDDDCC}" sibTransId="{FCA8928F-830B-4EE5-B073-2FC8CCBDF6D9}"/>
    <dgm:cxn modelId="{BD7EB327-788E-4ED5-A89D-1333C8F3B06F}" type="presOf" srcId="{5BC5016D-FE52-4E7E-922C-1D084BC2E434}" destId="{DDFC325A-72FB-4DFE-B077-3E8E9F9B5378}" srcOrd="0" destOrd="0" presId="urn:microsoft.com/office/officeart/2005/8/layout/target3"/>
    <dgm:cxn modelId="{7D9ABEDA-0E95-43A7-852A-FA90CCAC36F2}" type="presOf" srcId="{5BC5016D-FE52-4E7E-922C-1D084BC2E434}" destId="{D403FDC4-E77C-4DBA-840B-ABFC45D6DC4D}" srcOrd="1" destOrd="0" presId="urn:microsoft.com/office/officeart/2005/8/layout/target3"/>
    <dgm:cxn modelId="{D74EECF7-14A2-4739-8A8F-52602FD5ADBE}" type="presOf" srcId="{178415CE-6B03-4359-AE10-3289FE76E410}" destId="{FD44755D-5B62-4E24-AEF2-F56939D4CF12}" srcOrd="0" destOrd="0" presId="urn:microsoft.com/office/officeart/2005/8/layout/target3"/>
    <dgm:cxn modelId="{1921BB85-FF0D-40BF-9CA5-12C0EC313517}" type="presParOf" srcId="{FD44755D-5B62-4E24-AEF2-F56939D4CF12}" destId="{DDEE7D80-0B7E-438D-AF76-BDAA4D236554}" srcOrd="0" destOrd="0" presId="urn:microsoft.com/office/officeart/2005/8/layout/target3"/>
    <dgm:cxn modelId="{006DFB97-F13D-4D38-807E-CD1FA55C9830}" type="presParOf" srcId="{FD44755D-5B62-4E24-AEF2-F56939D4CF12}" destId="{4D4BBEF5-C02D-4AC9-8730-0BA883406308}" srcOrd="1" destOrd="0" presId="urn:microsoft.com/office/officeart/2005/8/layout/target3"/>
    <dgm:cxn modelId="{60587EAB-B473-4474-86CA-C755792D438A}" type="presParOf" srcId="{FD44755D-5B62-4E24-AEF2-F56939D4CF12}" destId="{DDFC325A-72FB-4DFE-B077-3E8E9F9B5378}" srcOrd="2" destOrd="0" presId="urn:microsoft.com/office/officeart/2005/8/layout/target3"/>
    <dgm:cxn modelId="{38D2909B-B2E5-4410-9653-F9DEFB960142}" type="presParOf" srcId="{FD44755D-5B62-4E24-AEF2-F56939D4CF12}" destId="{D403FDC4-E77C-4DBA-840B-ABFC45D6DC4D}" srcOrd="3" destOrd="0" presId="urn:microsoft.com/office/officeart/2005/8/layout/targe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DEE7D80-0B7E-438D-AF76-BDAA4D236554}">
      <dsp:nvSpPr>
        <dsp:cNvPr id="0" name=""/>
        <dsp:cNvSpPr/>
      </dsp:nvSpPr>
      <dsp:spPr>
        <a:xfrm>
          <a:off x="0" y="0"/>
          <a:ext cx="1929678" cy="1929678"/>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FC325A-72FB-4DFE-B077-3E8E9F9B5378}">
      <dsp:nvSpPr>
        <dsp:cNvPr id="0" name=""/>
        <dsp:cNvSpPr/>
      </dsp:nvSpPr>
      <dsp:spPr>
        <a:xfrm>
          <a:off x="964839" y="0"/>
          <a:ext cx="6042502" cy="1929678"/>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IN" sz="1800" kern="1200" dirty="0"/>
            <a:t>‘Between 1994 and 2013, EM-DAT recorded 6,873 natural disasters worldwide, which claimed 1.35 million lives or almost 68,000 lives on average each year. In addition, 218 million people were affected by natural disasters on average per annum during this 20-year period.’ … UN office on DRR</a:t>
          </a:r>
        </a:p>
      </dsp:txBody>
      <dsp:txXfrm>
        <a:off x="964839" y="0"/>
        <a:ext cx="6042502" cy="1929678"/>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EFCAD79A-A725-4CA0-8CEB-DFD9BC677034}" type="datetimeFigureOut">
              <a:rPr lang="en-IN"/>
              <a:pPr>
                <a:defRPr/>
              </a:pPr>
              <a:t>09-07-2018</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IN"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IN"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E0344B92-88E0-44B0-BBC3-C53FE2EB60B6}" type="slidenum">
              <a:rPr lang="en-IN"/>
              <a:pPr>
                <a:defRPr/>
              </a:pPr>
              <a:t>‹#›</a:t>
            </a:fld>
            <a:endParaRPr lang="en-IN"/>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4F0A7-6B67-4C23-AC41-D1B215C339B3}" type="slidenum">
              <a:rPr lang="en-US" altLang="da-DK">
                <a:latin typeface="Arial" charset="0"/>
              </a:rPr>
              <a:pPr fontAlgn="base">
                <a:spcBef>
                  <a:spcPct val="0"/>
                </a:spcBef>
                <a:spcAft>
                  <a:spcPct val="0"/>
                </a:spcAft>
              </a:pPr>
              <a:t>1</a:t>
            </a:fld>
            <a:endParaRPr lang="en-US" altLang="da-DK">
              <a:latin typeface="Arial" charset="0"/>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80"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a:spcBef>
                <a:spcPct val="0"/>
              </a:spcBef>
            </a:pPr>
            <a:endParaRPr lang="da-DK" altLang="da-DK"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DB9C4A9-BF12-4537-86DB-7C34000B2314}" type="slidenum">
              <a:rPr lang="en-US" altLang="en-US">
                <a:latin typeface="Arial" charset="0"/>
              </a:rPr>
              <a:pPr fontAlgn="base">
                <a:spcBef>
                  <a:spcPct val="0"/>
                </a:spcBef>
                <a:spcAft>
                  <a:spcPct val="0"/>
                </a:spcAft>
              </a:pPr>
              <a:t>2</a:t>
            </a:fld>
            <a:endParaRPr lang="en-US" altLang="en-US">
              <a:latin typeface="Arial" charset="0"/>
            </a:endParaRPr>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6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E72B862-20FF-4D34-AD0D-6917442E6732}" type="slidenum">
              <a:rPr lang="en-US" altLang="en-US">
                <a:latin typeface="Arial" charset="0"/>
              </a:rPr>
              <a:pPr fontAlgn="base">
                <a:spcBef>
                  <a:spcPct val="0"/>
                </a:spcBef>
                <a:spcAft>
                  <a:spcPct val="0"/>
                </a:spcAft>
              </a:pPr>
              <a:t>3</a:t>
            </a:fld>
            <a:endParaRPr lang="en-US" altLang="en-US">
              <a:latin typeface="Arial" charset="0"/>
            </a:endParaRPr>
          </a:p>
        </p:txBody>
      </p:sp>
      <p:sp>
        <p:nvSpPr>
          <p:cNvPr id="266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6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06CAC7-646D-44BB-A128-084BCD47A595}" type="slidenum">
              <a:rPr lang="en-US" altLang="en-US">
                <a:latin typeface="Arial" charset="0"/>
              </a:rPr>
              <a:pPr fontAlgn="base">
                <a:spcBef>
                  <a:spcPct val="0"/>
                </a:spcBef>
                <a:spcAft>
                  <a:spcPct val="0"/>
                </a:spcAft>
              </a:pPr>
              <a:t>6</a:t>
            </a:fld>
            <a:endParaRPr lang="en-US" altLang="en-US">
              <a:latin typeface="Arial" charset="0"/>
            </a:endParaRPr>
          </a:p>
        </p:txBody>
      </p:sp>
      <p:sp>
        <p:nvSpPr>
          <p:cNvPr id="276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765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B001669-C0D2-477B-A371-DC9E3E9A2A97}" type="slidenum">
              <a:rPr lang="en-US" altLang="en-US">
                <a:latin typeface="Arial" charset="0"/>
              </a:rPr>
              <a:pPr fontAlgn="base">
                <a:spcBef>
                  <a:spcPct val="0"/>
                </a:spcBef>
                <a:spcAft>
                  <a:spcPct val="0"/>
                </a:spcAft>
              </a:pPr>
              <a:t>7</a:t>
            </a:fld>
            <a:endParaRPr lang="en-US" altLang="en-US">
              <a:latin typeface="Arial" charset="0"/>
            </a:endParaRPr>
          </a:p>
        </p:txBody>
      </p:sp>
      <p:sp>
        <p:nvSpPr>
          <p:cNvPr id="28675" name="Rectangle 1026"/>
          <p:cNvSpPr>
            <a:spLocks noGrp="1" noRot="1" noChangeAspect="1" noChangeArrowheads="1" noTextEdit="1"/>
          </p:cNvSpPr>
          <p:nvPr>
            <p:ph type="sldImg"/>
          </p:nvPr>
        </p:nvSpPr>
        <p:spPr bwMode="auto">
          <a:noFill/>
          <a:ln>
            <a:solidFill>
              <a:srgbClr val="000000"/>
            </a:solidFill>
            <a:miter lim="800000"/>
            <a:headEnd/>
            <a:tailEnd/>
          </a:ln>
        </p:spPr>
      </p:sp>
      <p:sp>
        <p:nvSpPr>
          <p:cNvPr id="28676" name="Rectangle 1027"/>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Tx/>
              <a:buChar char="-"/>
            </a:pPr>
            <a:r>
              <a:rPr lang="en-US" smtClean="0"/>
              <a:t>Kabul province is also most affected </a:t>
            </a:r>
          </a:p>
          <a:p>
            <a:pPr>
              <a:spcBef>
                <a:spcPct val="0"/>
              </a:spcBef>
              <a:buFontTx/>
              <a:buChar char="-"/>
            </a:pPr>
            <a:r>
              <a:rPr lang="en-US" smtClean="0"/>
              <a:t>Droughts of various length and severity </a:t>
            </a:r>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15C2352-19A6-48E0-8F83-9398C4162BB3}" type="slidenum">
              <a:rPr lang="en-US"/>
              <a:pPr fontAlgn="base">
                <a:spcBef>
                  <a:spcPct val="0"/>
                </a:spcBef>
                <a:spcAft>
                  <a:spcPct val="0"/>
                </a:spcAft>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1D6B587-7D52-46AF-8759-36C1A69D0C3D}" type="slidenum">
              <a:rPr lang="en-US" altLang="en-US">
                <a:latin typeface="Arial" charset="0"/>
              </a:rPr>
              <a:pPr fontAlgn="base">
                <a:spcBef>
                  <a:spcPct val="0"/>
                </a:spcBef>
                <a:spcAft>
                  <a:spcPct val="0"/>
                </a:spcAft>
              </a:pPr>
              <a:t>19</a:t>
            </a:fld>
            <a:endParaRPr lang="en-US" altLang="en-US">
              <a:latin typeface="Arial" charset="0"/>
            </a:endParaRPr>
          </a:p>
        </p:txBody>
      </p:sp>
      <p:sp>
        <p:nvSpPr>
          <p:cNvPr id="307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7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5B3AD86F-F9C5-43D1-B10D-498A7BCD6168}" type="datetimeFigureOut">
              <a:rPr lang="en-US"/>
              <a:pPr>
                <a:defRPr/>
              </a:pPr>
              <a:t>7/9/2018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EEDC18A-5BDD-4C8D-96B9-BF7069E6621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B07C907-0C5E-443C-8CDD-0813617F13C2}" type="datetimeFigureOut">
              <a:rPr lang="en-US"/>
              <a:pPr>
                <a:defRPr/>
              </a:pPr>
              <a:t>7/9/2018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6323E9C-7F3F-4735-A73C-333CE71DDEF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7F528370-D7FC-426E-A837-97F60A3139C3}" type="datetimeFigureOut">
              <a:rPr lang="en-US"/>
              <a:pPr>
                <a:defRPr/>
              </a:pPr>
              <a:t>7/9/2018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A5D14A2-264E-47E9-80C4-AB7BD4793CE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223D0670-92AB-4F4E-9ED6-5EABF24F4EB2}" type="datetimeFigureOut">
              <a:rPr lang="en-US"/>
              <a:pPr>
                <a:defRPr/>
              </a:pPr>
              <a:t>7/9/2018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BE8B997-318E-4835-918C-E22E4CF9B9C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1653F4F7-AB87-45C8-8D4B-A9B36E9691AC}" type="datetimeFigureOut">
              <a:rPr lang="en-US"/>
              <a:pPr>
                <a:defRPr/>
              </a:pPr>
              <a:t>7/9/2018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29B2412-9F10-457B-9A41-909225A9F34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B0328E4-A263-4099-B092-108789ADE430}" type="datetimeFigureOut">
              <a:rPr lang="en-US"/>
              <a:pPr>
                <a:defRPr/>
              </a:pPr>
              <a:t>7/9/2018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BDBF798-3613-4820-8765-D0B4999E8A9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6E3F9F4-B2EC-4187-B89E-C079C8266D1D}" type="datetimeFigureOut">
              <a:rPr lang="en-US"/>
              <a:pPr>
                <a:defRPr/>
              </a:pPr>
              <a:t>7/9/2018</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845468C-CBD4-4ADB-8C5B-DD86424094E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F2C7949-88EA-4315-929C-AB3F61D54A5E}" type="datetimeFigureOut">
              <a:rPr lang="en-US"/>
              <a:pPr>
                <a:defRPr/>
              </a:pPr>
              <a:t>7/9/2018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23D02A9-EDCF-4D80-8066-9681BEE688A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6F77DDA-3DB4-4032-850F-6EB5B1C3611E}" type="datetimeFigureOut">
              <a:rPr lang="en-US"/>
              <a:pPr>
                <a:defRPr/>
              </a:pPr>
              <a:t>7/9/2018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FBBF734-DDBB-4851-85F9-BC702DFB1C6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52B74AF-6D65-4AA9-840B-2022C7D54715}" type="datetimeFigureOut">
              <a:rPr lang="en-US"/>
              <a:pPr>
                <a:defRPr/>
              </a:pPr>
              <a:t>7/9/2018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ABE035E-298E-43E1-8B1C-E86EC1A1690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BF153BE-0B49-4667-95BA-4CA2F8B424B3}" type="datetimeFigureOut">
              <a:rPr lang="en-US"/>
              <a:pPr>
                <a:defRPr/>
              </a:pPr>
              <a:t>7/9/2018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8EB6BF-4A86-4945-8BCE-55DB16643F9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pic>
        <p:nvPicPr>
          <p:cNvPr id="7" name="Picture 8"/>
          <p:cNvPicPr>
            <a:picLocks noChangeAspect="1"/>
          </p:cNvPicPr>
          <p:nvPr userDrawn="1"/>
        </p:nvPicPr>
        <p:blipFill>
          <a:blip r:embed="rId2"/>
          <a:srcRect l="21709" t="20331" r="22810" b="23454"/>
          <a:stretch>
            <a:fillRect/>
          </a:stretch>
        </p:blipFill>
        <p:spPr bwMode="auto">
          <a:xfrm>
            <a:off x="0" y="5843588"/>
            <a:ext cx="1000125" cy="1014412"/>
          </a:xfrm>
          <a:prstGeom prst="rect">
            <a:avLst/>
          </a:prstGeom>
          <a:noFill/>
          <a:ln w="9525">
            <a:noFill/>
            <a:miter lim="800000"/>
            <a:headEnd/>
            <a:tailEnd/>
          </a:ln>
        </p:spPr>
      </p:pic>
      <p:sp>
        <p:nvSpPr>
          <p:cNvPr id="2" name="Title 1"/>
          <p:cNvSpPr>
            <a:spLocks noGrp="1"/>
          </p:cNvSpPr>
          <p:nvPr>
            <p:ph type="title" sz="quarter"/>
          </p:nvPr>
        </p:nvSpPr>
        <p:spPr>
          <a:xfrm>
            <a:off x="457200" y="274638"/>
            <a:ext cx="8229600" cy="1143000"/>
          </a:xfrm>
        </p:spPr>
        <p:txBody>
          <a:bodyPr/>
          <a:lstStyle/>
          <a:p>
            <a:r>
              <a:rPr lang="en-US"/>
              <a:t>Click to edit Master title style</a:t>
            </a:r>
            <a:endParaRPr lang="en-IN"/>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8" name="Date Placeholder 6"/>
          <p:cNvSpPr>
            <a:spLocks noGrp="1"/>
          </p:cNvSpPr>
          <p:nvPr>
            <p:ph type="dt" sz="half" idx="10"/>
          </p:nvPr>
        </p:nvSpPr>
        <p:spPr/>
        <p:txBody>
          <a:bodyPr/>
          <a:lstStyle>
            <a:lvl1pPr>
              <a:defRPr/>
            </a:lvl1pPr>
          </a:lstStyle>
          <a:p>
            <a:pPr>
              <a:defRPr/>
            </a:pPr>
            <a:endParaRPr lang="en-US"/>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0" name="Slide Number Placeholder 8"/>
          <p:cNvSpPr>
            <a:spLocks noGrp="1"/>
          </p:cNvSpPr>
          <p:nvPr>
            <p:ph type="sldNum" sz="quarter" idx="12"/>
          </p:nvPr>
        </p:nvSpPr>
        <p:spPr/>
        <p:txBody>
          <a:bodyPr/>
          <a:lstStyle>
            <a:lvl1pPr>
              <a:defRPr/>
            </a:lvl1pPr>
          </a:lstStyle>
          <a:p>
            <a:pPr>
              <a:defRPr/>
            </a:pPr>
            <a:fld id="{FF1CF9ED-BAF5-419A-9006-4D041847415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FD8112B2-9297-442B-A4E6-0E4B05D89378}" type="datetimeFigureOut">
              <a:rPr lang="en-US"/>
              <a:pPr>
                <a:defRPr/>
              </a:pPr>
              <a:t>7/9/2018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60E38A6E-7331-45B3-9B48-88E79D403281}" type="slidenum">
              <a:rPr lang="en-US"/>
              <a:pPr>
                <a:defRPr/>
              </a:pPr>
              <a:t>‹#›</a:t>
            </a:fld>
            <a:endParaRPr lang="en-US"/>
          </a:p>
        </p:txBody>
      </p:sp>
      <p:pic>
        <p:nvPicPr>
          <p:cNvPr id="2055" name="Picture 7"/>
          <p:cNvPicPr>
            <a:picLocks noChangeAspect="1"/>
          </p:cNvPicPr>
          <p:nvPr userDrawn="1"/>
        </p:nvPicPr>
        <p:blipFill>
          <a:blip r:embed="rId14"/>
          <a:srcRect l="21709" t="20331" r="22810" b="23454"/>
          <a:stretch>
            <a:fillRect/>
          </a:stretch>
        </p:blipFill>
        <p:spPr bwMode="auto">
          <a:xfrm>
            <a:off x="0" y="5843588"/>
            <a:ext cx="1000125" cy="10144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Office_PowerPoint_2007_Presentation1.pptx"/><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google.co.in/url?sa=i&amp;rct=j&amp;q=&amp;esrc=s&amp;source=images&amp;cd=&amp;cad=rja&amp;uact=8&amp;ved=0ahUKEwi3w5yHor_SAhUK2LwKHY4EAZAQjRwIBw&amp;url=http://www.dailymail.co.uk/news/article-3309760/Cities-sinking-feeling-Researchers-predict-major-capitals-look-like-100-years-cut-carbon-emissions.html&amp;psig=AFQjCNHLaEuY9M3Zlx_MLitNV54Qsb3cyw&amp;ust=1488799885635319"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google.co.in/url?sa=i&amp;rct=j&amp;q=&amp;esrc=s&amp;source=images&amp;cd=&amp;cad=rja&amp;uact=8&amp;ved=0ahUKEwjgsp3Oob_SAhULwbwKHT5gDUMQjRwIBw&amp;url=http://www.sbs.com.au/news/article/2014/01/15/heatwaves-coming-longer-earlier-hotter&amp;psig=AFQjCNHC8Ulh4tq0qW6dUH6Y3BBayALjGQ&amp;ust=1488799791325703"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google.co.in/url?sa=i&amp;rct=j&amp;q=&amp;esrc=s&amp;source=images&amp;cd=&amp;cad=rja&amp;uact=8&amp;ved=0ahUKEwjG_YHFor_SAhWJbbwKHccwDr8QjRwIBw&amp;url=http://climatenewsnetwork.net/americas-atlantic-coast-set-to-take-a-worse-battering/&amp;psig=AFQjCNFRdq0IFpmSxNraw7xZA-zCHzQzig&amp;ust=1488800011613606"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google.co.in/url?sa=i&amp;rct=j&amp;q=&amp;esrc=s&amp;source=images&amp;cd=&amp;cad=rja&amp;uact=8&amp;ved=0ahUKEwjW6Iyio7_SAhUMe7wKHdqBBTcQjRwIBw&amp;url=http://www.aljazeera.com/news/2016/08/japan-sees-tropical-cyclones-160820123533383.html&amp;psig=AFQjCNEE7o9FUP3FiR6c8s1F-pWK2rVRwQ&amp;ust=1488800244831458"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mailto:rushati@cansouthasia.net" TargetMode="Externa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extLst>
          </p:cNvPr>
          <p:cNvSpPr txBox="1">
            <a:spLocks/>
          </p:cNvSpPr>
          <p:nvPr/>
        </p:nvSpPr>
        <p:spPr bwMode="auto">
          <a:xfrm>
            <a:off x="609600" y="5491163"/>
            <a:ext cx="8229600" cy="957262"/>
          </a:xfrm>
          <a:prstGeom prst="rect">
            <a:avLst/>
          </a:prstGeom>
          <a:noFill/>
          <a:ln w="9525">
            <a:noFill/>
            <a:miter lim="800000"/>
            <a:headEnd/>
            <a:tailEnd/>
          </a:ln>
        </p:spPr>
        <p:txBody>
          <a:bodyPr bIns="91440" anchor="b"/>
          <a:lstStyle/>
          <a:p>
            <a:pPr algn="ctr" fontAlgn="auto">
              <a:spcBef>
                <a:spcPts val="0"/>
              </a:spcBef>
              <a:spcAft>
                <a:spcPts val="0"/>
              </a:spcAft>
              <a:defRPr/>
            </a:pPr>
            <a:r>
              <a:rPr lang="en-IN" sz="2400" b="1" i="1" dirty="0" err="1">
                <a:solidFill>
                  <a:schemeClr val="tx2"/>
                </a:solidFill>
                <a:latin typeface="+mj-lt"/>
                <a:ea typeface="+mj-ea"/>
                <a:cs typeface="+mj-cs"/>
              </a:rPr>
              <a:t>Rushati</a:t>
            </a:r>
            <a:r>
              <a:rPr lang="en-IN" sz="2400" b="1" i="1" dirty="0">
                <a:solidFill>
                  <a:schemeClr val="tx2"/>
                </a:solidFill>
                <a:latin typeface="+mj-lt"/>
                <a:ea typeface="+mj-ea"/>
                <a:cs typeface="+mj-cs"/>
              </a:rPr>
              <a:t> Das, CANSA</a:t>
            </a:r>
          </a:p>
          <a:p>
            <a:pPr algn="ctr" fontAlgn="auto">
              <a:spcBef>
                <a:spcPts val="0"/>
              </a:spcBef>
              <a:spcAft>
                <a:spcPts val="0"/>
              </a:spcAft>
              <a:defRPr/>
            </a:pPr>
            <a:r>
              <a:rPr lang="en-IN" sz="2400" b="1" i="1" dirty="0">
                <a:solidFill>
                  <a:schemeClr val="tx2"/>
                </a:solidFill>
                <a:latin typeface="+mj-lt"/>
                <a:ea typeface="+mj-ea"/>
                <a:cs typeface="+mj-cs"/>
              </a:rPr>
              <a:t>National Workshop, Kabul, Afghanistan, July 2018</a:t>
            </a:r>
            <a:endParaRPr lang="en-IN" sz="2400" b="1" i="1" dirty="0">
              <a:solidFill>
                <a:schemeClr val="tx2"/>
              </a:solidFill>
              <a:latin typeface="+mj-lt"/>
              <a:ea typeface="+mj-ea"/>
              <a:cs typeface="+mj-cs"/>
            </a:endParaRPr>
          </a:p>
        </p:txBody>
      </p:sp>
      <p:pic>
        <p:nvPicPr>
          <p:cNvPr id="43010" name="Picture 2" descr="Image result for climate change hazards cartoon"/>
          <p:cNvPicPr>
            <a:picLocks noChangeAspect="1" noChangeArrowheads="1"/>
          </p:cNvPicPr>
          <p:nvPr/>
        </p:nvPicPr>
        <p:blipFill>
          <a:blip r:embed="rId3">
            <a:duotone>
              <a:prstClr val="black"/>
              <a:schemeClr val="accent2">
                <a:tint val="45000"/>
                <a:satMod val="400000"/>
              </a:schemeClr>
            </a:duotone>
            <a:lum bright="-1000" contrast="28000"/>
          </a:blip>
          <a:srcRect/>
          <a:stretch>
            <a:fillRect/>
          </a:stretch>
        </p:blipFill>
        <p:spPr bwMode="auto">
          <a:xfrm>
            <a:off x="1103585" y="1040520"/>
            <a:ext cx="7173311" cy="43245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itle 8"/>
          <p:cNvSpPr>
            <a:spLocks noGrp="1"/>
          </p:cNvSpPr>
          <p:nvPr>
            <p:ph type="title" sz="quarter"/>
          </p:nvPr>
        </p:nvSpPr>
        <p:spPr>
          <a:xfrm>
            <a:off x="457200" y="242888"/>
            <a:ext cx="8229600" cy="766762"/>
          </a:xfrm>
        </p:spPr>
        <p:txBody>
          <a:bodyPr rtlCol="0">
            <a:normAutofit/>
          </a:bodyPr>
          <a:lstStyle/>
          <a:p>
            <a:pPr fontAlgn="auto">
              <a:spcAft>
                <a:spcPts val="0"/>
              </a:spcAft>
              <a:defRPr/>
            </a:pPr>
            <a:r>
              <a:rPr lang="en-GB" b="1" dirty="0" smtClean="0">
                <a:effectLst>
                  <a:outerShdw blurRad="38100" dist="38100" dir="2700000" algn="tl">
                    <a:srgbClr val="000000">
                      <a:alpha val="43137"/>
                    </a:srgbClr>
                  </a:outerShdw>
                </a:effectLst>
              </a:rPr>
              <a:t>Climate Induced Hazards</a:t>
            </a:r>
            <a:endParaRPr lang="en-GB" b="1" dirty="0">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extLst>
          </p:cNvPr>
          <p:cNvSpPr>
            <a:spLocks noChangeArrowheads="1"/>
          </p:cNvSpPr>
          <p:nvPr/>
        </p:nvSpPr>
        <p:spPr bwMode="auto">
          <a:xfrm>
            <a:off x="685800" y="533400"/>
            <a:ext cx="7772400" cy="914400"/>
          </a:xfrm>
          <a:prstGeom prst="rect">
            <a:avLst/>
          </a:prstGeom>
          <a:noFill/>
          <a:ln>
            <a:noFill/>
          </a:ln>
          <a:extLst>
            <a:ext uri="{909E8E84-426E-40DD-AFC4-6F175D3DCCD1}"/>
            <a:ext uri="{91240B29-F687-4F45-9708-019B960494DF}"/>
          </a:extLst>
        </p:spPr>
        <p:txBody>
          <a:bodyPr anchor="ct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auto" hangingPunct="1">
              <a:spcBef>
                <a:spcPct val="0"/>
              </a:spcBef>
              <a:spcAft>
                <a:spcPts val="0"/>
              </a:spcAft>
              <a:buClrTx/>
              <a:buSzTx/>
              <a:buFontTx/>
              <a:buNone/>
              <a:defRPr/>
            </a:pPr>
            <a:r>
              <a:rPr lang="en-US" altLang="en-US" sz="3400" b="1" dirty="0">
                <a:solidFill>
                  <a:srgbClr val="000066"/>
                </a:solidFill>
                <a:latin typeface="+mj-lt"/>
                <a:ea typeface="+mj-ea"/>
                <a:cs typeface="+mj-cs"/>
              </a:rPr>
              <a:t>Causes of Climate Change… </a:t>
            </a:r>
          </a:p>
        </p:txBody>
      </p:sp>
      <p:sp>
        <p:nvSpPr>
          <p:cNvPr id="5123" name="Rectangle 3"/>
          <p:cNvSpPr>
            <a:spLocks noChangeArrowheads="1"/>
          </p:cNvSpPr>
          <p:nvPr/>
        </p:nvSpPr>
        <p:spPr bwMode="auto">
          <a:xfrm>
            <a:off x="2209800" y="1676400"/>
            <a:ext cx="5257800" cy="4114800"/>
          </a:xfrm>
          <a:prstGeom prst="rect">
            <a:avLst/>
          </a:prstGeom>
          <a:noFill/>
          <a:ln w="9525">
            <a:noFill/>
            <a:miter lim="800000"/>
            <a:headEnd/>
            <a:tailEnd/>
          </a:ln>
        </p:spPr>
        <p:txBody>
          <a:bodyPr/>
          <a:lstStyle/>
          <a:p>
            <a:pPr marL="342900" indent="-342900">
              <a:spcBef>
                <a:spcPct val="50000"/>
              </a:spcBef>
              <a:buClr>
                <a:schemeClr val="accent1"/>
              </a:buClr>
              <a:buSzPct val="65000"/>
              <a:buFont typeface="Wingdings" pitchFamily="2" charset="2"/>
              <a:buNone/>
            </a:pPr>
            <a:r>
              <a:rPr lang="en-US" altLang="en-US" sz="3000">
                <a:solidFill>
                  <a:srgbClr val="990000"/>
                </a:solidFill>
              </a:rPr>
              <a:t>GHG emissions from</a:t>
            </a:r>
            <a:endParaRPr lang="en-US" altLang="en-US" sz="1500">
              <a:solidFill>
                <a:srgbClr val="990000"/>
              </a:solidFill>
            </a:endParaRPr>
          </a:p>
          <a:p>
            <a:pPr marL="342900" indent="-342900">
              <a:spcBef>
                <a:spcPct val="50000"/>
              </a:spcBef>
              <a:buClr>
                <a:schemeClr val="hlink"/>
              </a:buClr>
              <a:buSzPct val="150000"/>
              <a:buFontTx/>
              <a:buChar char="•"/>
            </a:pPr>
            <a:r>
              <a:rPr lang="en-US" altLang="en-US" sz="2600">
                <a:solidFill>
                  <a:srgbClr val="3333CC"/>
                </a:solidFill>
              </a:rPr>
              <a:t>Industrialization</a:t>
            </a:r>
          </a:p>
          <a:p>
            <a:pPr marL="342900" indent="-342900">
              <a:spcBef>
                <a:spcPct val="50000"/>
              </a:spcBef>
              <a:buClr>
                <a:schemeClr val="hlink"/>
              </a:buClr>
              <a:buSzPct val="150000"/>
              <a:buFontTx/>
              <a:buChar char="•"/>
            </a:pPr>
            <a:r>
              <a:rPr lang="en-US" altLang="en-US" sz="2600">
                <a:solidFill>
                  <a:srgbClr val="3333CC"/>
                </a:solidFill>
              </a:rPr>
              <a:t>Urbanization</a:t>
            </a:r>
          </a:p>
          <a:p>
            <a:pPr marL="342900" indent="-342900">
              <a:spcBef>
                <a:spcPct val="50000"/>
              </a:spcBef>
              <a:buClr>
                <a:schemeClr val="hlink"/>
              </a:buClr>
              <a:buSzPct val="150000"/>
              <a:buFontTx/>
              <a:buChar char="•"/>
            </a:pPr>
            <a:r>
              <a:rPr lang="en-US" altLang="en-US" sz="2600">
                <a:solidFill>
                  <a:srgbClr val="3333CC"/>
                </a:solidFill>
              </a:rPr>
              <a:t>Deforestation</a:t>
            </a:r>
          </a:p>
          <a:p>
            <a:pPr marL="342900" indent="-342900">
              <a:spcBef>
                <a:spcPct val="50000"/>
              </a:spcBef>
              <a:buClr>
                <a:schemeClr val="hlink"/>
              </a:buClr>
              <a:buSzPct val="150000"/>
              <a:buFontTx/>
              <a:buChar char="•"/>
            </a:pPr>
            <a:r>
              <a:rPr lang="en-US" altLang="en-US" sz="2600">
                <a:solidFill>
                  <a:srgbClr val="3333CC"/>
                </a:solidFill>
              </a:rPr>
              <a:t>Land use changes</a:t>
            </a:r>
          </a:p>
        </p:txBody>
      </p:sp>
      <p:pic>
        <p:nvPicPr>
          <p:cNvPr id="5124" name="Picture 6" descr="C:\Users\Sanjay Vashist\Desktop\images\imagesPDVTA7K7.jpg"/>
          <p:cNvPicPr>
            <a:picLocks noChangeAspect="1" noChangeArrowheads="1"/>
          </p:cNvPicPr>
          <p:nvPr/>
        </p:nvPicPr>
        <p:blipFill>
          <a:blip r:embed="rId3"/>
          <a:srcRect/>
          <a:stretch>
            <a:fillRect/>
          </a:stretch>
        </p:blipFill>
        <p:spPr bwMode="auto">
          <a:xfrm>
            <a:off x="6248400" y="3810000"/>
            <a:ext cx="2171700" cy="2105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26"/>
          <p:cNvSpPr>
            <a:spLocks noChangeArrowheads="1"/>
          </p:cNvSpPr>
          <p:nvPr/>
        </p:nvSpPr>
        <p:spPr bwMode="auto">
          <a:xfrm>
            <a:off x="533400" y="1674813"/>
            <a:ext cx="8001000" cy="4649787"/>
          </a:xfrm>
          <a:prstGeom prst="rect">
            <a:avLst/>
          </a:prstGeom>
          <a:noFill/>
          <a:ln w="9525">
            <a:noFill/>
            <a:miter lim="800000"/>
            <a:headEnd/>
            <a:tailEnd/>
          </a:ln>
        </p:spPr>
        <p:txBody>
          <a:bodyPr lIns="90000" tIns="46800" rIns="90000" bIns="46800"/>
          <a:lstStyle/>
          <a:p>
            <a:pPr marL="739775" lvl="1" indent="-282575" defTabSz="449263">
              <a:spcBef>
                <a:spcPct val="20000"/>
              </a:spcBef>
              <a:buClr>
                <a:schemeClr val="accent1"/>
              </a:buClr>
              <a:buSzPct val="65000"/>
              <a:buFont typeface="Wingdings" pitchFamily="2" charset="2"/>
              <a:buNone/>
              <a:tabLst>
                <a:tab pos="8083550" algn="l"/>
                <a:tab pos="8532813" algn="l"/>
                <a:tab pos="8982075" algn="l"/>
              </a:tabLst>
            </a:pPr>
            <a:r>
              <a:rPr lang="en-GB" altLang="en-US" sz="3000"/>
              <a:t/>
            </a:r>
            <a:br>
              <a:rPr lang="en-GB" altLang="en-US" sz="3000"/>
            </a:br>
            <a:r>
              <a:rPr lang="en-GB" altLang="en-US" sz="3000"/>
              <a:t>• Carbon dioxide (CO2);</a:t>
            </a:r>
            <a:br>
              <a:rPr lang="en-GB" altLang="en-US" sz="3000"/>
            </a:br>
            <a:r>
              <a:rPr lang="en-GB" altLang="en-US" sz="3000"/>
              <a:t>• Methane (CH4);</a:t>
            </a:r>
            <a:br>
              <a:rPr lang="en-GB" altLang="en-US" sz="3000"/>
            </a:br>
            <a:r>
              <a:rPr lang="en-GB" altLang="en-US" sz="3000"/>
              <a:t>• Nitrous oxide (N2O);</a:t>
            </a:r>
            <a:br>
              <a:rPr lang="en-GB" altLang="en-US" sz="3000"/>
            </a:br>
            <a:r>
              <a:rPr lang="en-GB" altLang="en-US" sz="3000"/>
              <a:t>• Hydrofluorocarbons (HFCs);</a:t>
            </a:r>
            <a:br>
              <a:rPr lang="en-GB" altLang="en-US" sz="3000"/>
            </a:br>
            <a:r>
              <a:rPr lang="en-GB" altLang="en-US" sz="3000"/>
              <a:t>• Perfluorocarbons (PFCs); and</a:t>
            </a:r>
            <a:br>
              <a:rPr lang="en-GB" altLang="en-US" sz="3000"/>
            </a:br>
            <a:r>
              <a:rPr lang="en-GB" altLang="en-US" sz="3000"/>
              <a:t>• Sulphur hexafluoride (SF6) </a:t>
            </a:r>
          </a:p>
        </p:txBody>
      </p:sp>
      <p:sp useBgFill="1">
        <p:nvSpPr>
          <p:cNvPr id="3" name="Oval 2">
            <a:extLst>
              <a:ext uri="{FF2B5EF4-FFF2-40B4-BE49-F238E27FC236}"/>
            </a:extLst>
          </p:cNvPr>
          <p:cNvSpPr/>
          <p:nvPr/>
        </p:nvSpPr>
        <p:spPr>
          <a:xfrm>
            <a:off x="6364288" y="3352800"/>
            <a:ext cx="25146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6148" name="TextBox 3"/>
          <p:cNvSpPr txBox="1">
            <a:spLocks noChangeArrowheads="1"/>
          </p:cNvSpPr>
          <p:nvPr/>
        </p:nvSpPr>
        <p:spPr bwMode="auto">
          <a:xfrm>
            <a:off x="6553200" y="3657600"/>
            <a:ext cx="2133600" cy="369888"/>
          </a:xfrm>
          <a:prstGeom prst="rect">
            <a:avLst/>
          </a:prstGeom>
          <a:noFill/>
          <a:ln w="9525">
            <a:noFill/>
            <a:miter lim="800000"/>
            <a:headEnd/>
            <a:tailEnd/>
          </a:ln>
        </p:spPr>
        <p:txBody>
          <a:bodyPr>
            <a:spAutoFit/>
          </a:bodyPr>
          <a:lstStyle/>
          <a:p>
            <a:pPr algn="ctr"/>
            <a:r>
              <a:rPr lang="en-IN" altLang="en-US">
                <a:solidFill>
                  <a:srgbClr val="FF0000"/>
                </a:solidFill>
              </a:rPr>
              <a:t>Montreal Protocol</a:t>
            </a:r>
          </a:p>
        </p:txBody>
      </p:sp>
      <p:sp>
        <p:nvSpPr>
          <p:cNvPr id="6149" name="Rectangle 2"/>
          <p:cNvSpPr txBox="1">
            <a:spLocks noChangeArrowheads="1"/>
          </p:cNvSpPr>
          <p:nvPr/>
        </p:nvSpPr>
        <p:spPr bwMode="auto">
          <a:xfrm>
            <a:off x="533400" y="411163"/>
            <a:ext cx="8001000" cy="579437"/>
          </a:xfrm>
          <a:prstGeom prst="rect">
            <a:avLst/>
          </a:prstGeom>
          <a:noFill/>
          <a:ln w="9525">
            <a:noFill/>
            <a:miter lim="800000"/>
            <a:headEnd/>
            <a:tailEnd/>
          </a:ln>
        </p:spPr>
        <p:txBody>
          <a:bodyPr/>
          <a:lstStyle/>
          <a:p>
            <a:pPr algn="just" defTabSz="449263" eaLnBrk="0" hangingPunct="0">
              <a:spcBef>
                <a:spcPct val="20000"/>
              </a:spcBef>
              <a:buClr>
                <a:schemeClr val="accent1"/>
              </a:buClr>
              <a:buSzPct val="65000"/>
              <a:buFont typeface="Wingdings" pitchFamily="2" charset="2"/>
              <a:buNone/>
              <a:tabLst>
                <a:tab pos="8083550" algn="l"/>
                <a:tab pos="8532813" algn="l"/>
                <a:tab pos="8982075" algn="l"/>
              </a:tabLst>
            </a:pPr>
            <a:r>
              <a:rPr lang="en-GB" altLang="en-US" sz="3400" b="1">
                <a:solidFill>
                  <a:srgbClr val="000066"/>
                </a:solidFill>
                <a:latin typeface="Franklin Gothic Book" pitchFamily="34" charset="0"/>
              </a:rPr>
              <a:t>The targets cover emissions of the six main greenhouse gases: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1"/>
          <p:cNvSpPr txBox="1">
            <a:spLocks noChangeArrowheads="1"/>
          </p:cNvSpPr>
          <p:nvPr/>
        </p:nvSpPr>
        <p:spPr bwMode="auto">
          <a:xfrm>
            <a:off x="609600" y="5476875"/>
            <a:ext cx="7848600" cy="923925"/>
          </a:xfrm>
          <a:prstGeom prst="rect">
            <a:avLst/>
          </a:prstGeom>
          <a:noFill/>
          <a:ln w="9525">
            <a:noFill/>
            <a:miter lim="800000"/>
            <a:headEnd/>
            <a:tailEnd/>
          </a:ln>
        </p:spPr>
        <p:txBody>
          <a:bodyPr>
            <a:spAutoFit/>
          </a:bodyPr>
          <a:lstStyle/>
          <a:p>
            <a:pPr marL="285750" indent="-285750">
              <a:buFont typeface="Wingdings" pitchFamily="2" charset="2"/>
              <a:buChar char="Ø"/>
            </a:pPr>
            <a:r>
              <a:rPr lang="en-IN" altLang="en-US"/>
              <a:t>last 130 years, the world has warmed by approximately 0.85oC. Each of the last 3 decades has been successively warmer than any preceding decade since 1850</a:t>
            </a:r>
          </a:p>
        </p:txBody>
      </p:sp>
      <p:pic>
        <p:nvPicPr>
          <p:cNvPr id="7171" name="Picture 2" descr="C:\Users\DELL\Desktop\New folder\global_emissions_gas_2015.png"/>
          <p:cNvPicPr>
            <a:picLocks noChangeAspect="1" noChangeArrowheads="1"/>
          </p:cNvPicPr>
          <p:nvPr/>
        </p:nvPicPr>
        <p:blipFill>
          <a:blip r:embed="rId2"/>
          <a:srcRect/>
          <a:stretch>
            <a:fillRect/>
          </a:stretch>
        </p:blipFill>
        <p:spPr bwMode="auto">
          <a:xfrm>
            <a:off x="304800" y="2209800"/>
            <a:ext cx="2413000" cy="2638425"/>
          </a:xfrm>
          <a:prstGeom prst="rect">
            <a:avLst/>
          </a:prstGeom>
          <a:noFill/>
          <a:ln w="9525">
            <a:noFill/>
            <a:miter lim="800000"/>
            <a:headEnd/>
            <a:tailEnd/>
          </a:ln>
        </p:spPr>
      </p:pic>
      <p:sp>
        <p:nvSpPr>
          <p:cNvPr id="15364" name="Rectangle 2">
            <a:extLst>
              <a:ext uri="{FF2B5EF4-FFF2-40B4-BE49-F238E27FC236}"/>
            </a:extLst>
          </p:cNvPr>
          <p:cNvSpPr txBox="1">
            <a:spLocks noChangeArrowheads="1"/>
          </p:cNvSpPr>
          <p:nvPr/>
        </p:nvSpPr>
        <p:spPr bwMode="auto">
          <a:xfrm>
            <a:off x="457200" y="277813"/>
            <a:ext cx="8229600" cy="712787"/>
          </a:xfrm>
          <a:prstGeom prst="rect">
            <a:avLst/>
          </a:prstGeom>
          <a:noFill/>
          <a:ln>
            <a:noFill/>
          </a:ln>
          <a:extLst>
            <a:ext uri="{909E8E84-426E-40DD-AFC4-6F175D3DCCD1}"/>
            <a:ext uri="{91240B29-F687-4F45-9708-019B960494DF}"/>
          </a:extLst>
        </p:spPr>
        <p:txBody>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547688" indent="-22860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822325"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096963"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1371600" indent="-228600" eaLnBrk="0" hangingPunct="0">
              <a:spcBef>
                <a:spcPts val="375"/>
              </a:spcBef>
              <a:buClr>
                <a:srgbClr val="A28E6A"/>
              </a:buClr>
              <a:buChar char="o"/>
              <a:defRPr sz="2000">
                <a:solidFill>
                  <a:schemeClr val="tx1"/>
                </a:solidFill>
                <a:latin typeface="Perpetua" pitchFamily="18" charset="0"/>
              </a:defRPr>
            </a:lvl5pPr>
            <a:lvl6pPr marL="18288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2860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27432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2004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fontAlgn="auto">
              <a:spcBef>
                <a:spcPct val="0"/>
              </a:spcBef>
              <a:spcAft>
                <a:spcPts val="0"/>
              </a:spcAft>
              <a:buClrTx/>
              <a:buSzTx/>
              <a:buFontTx/>
              <a:buNone/>
              <a:defRPr/>
            </a:pPr>
            <a:r>
              <a:rPr lang="en-US" altLang="en-US" sz="3400" b="1" dirty="0">
                <a:solidFill>
                  <a:srgbClr val="000066"/>
                </a:solidFill>
                <a:latin typeface="+mj-lt"/>
                <a:ea typeface="+mj-ea"/>
                <a:cs typeface="+mj-cs"/>
              </a:rPr>
              <a:t>Carbon Accumulated in Atmosphere…</a:t>
            </a:r>
          </a:p>
        </p:txBody>
      </p:sp>
      <p:pic>
        <p:nvPicPr>
          <p:cNvPr id="7173" name="Picture 3" descr="C:\Users\DELL\Desktop\New folder\global_emissions_sector_2015.png"/>
          <p:cNvPicPr>
            <a:picLocks noChangeAspect="1" noChangeArrowheads="1"/>
          </p:cNvPicPr>
          <p:nvPr/>
        </p:nvPicPr>
        <p:blipFill>
          <a:blip r:embed="rId3"/>
          <a:srcRect/>
          <a:stretch>
            <a:fillRect/>
          </a:stretch>
        </p:blipFill>
        <p:spPr bwMode="auto">
          <a:xfrm>
            <a:off x="2895600" y="2209800"/>
            <a:ext cx="2479675" cy="2728913"/>
          </a:xfrm>
          <a:prstGeom prst="rect">
            <a:avLst/>
          </a:prstGeom>
          <a:noFill/>
          <a:ln w="9525">
            <a:noFill/>
            <a:miter lim="800000"/>
            <a:headEnd/>
            <a:tailEnd/>
          </a:ln>
        </p:spPr>
      </p:pic>
      <p:pic>
        <p:nvPicPr>
          <p:cNvPr id="7174" name="Picture 5" descr="C:\Users\DELL\Desktop\New folder\temp.png"/>
          <p:cNvPicPr>
            <a:picLocks noChangeAspect="1" noChangeArrowheads="1"/>
          </p:cNvPicPr>
          <p:nvPr/>
        </p:nvPicPr>
        <p:blipFill>
          <a:blip r:embed="rId4"/>
          <a:srcRect/>
          <a:stretch>
            <a:fillRect/>
          </a:stretch>
        </p:blipFill>
        <p:spPr bwMode="auto">
          <a:xfrm>
            <a:off x="5562600" y="2286000"/>
            <a:ext cx="3400425" cy="2438400"/>
          </a:xfrm>
          <a:prstGeom prst="rect">
            <a:avLst/>
          </a:prstGeom>
          <a:noFill/>
          <a:ln w="9525">
            <a:noFill/>
            <a:miter lim="800000"/>
            <a:headEnd/>
            <a:tailEnd/>
          </a:ln>
        </p:spPr>
      </p:pic>
      <p:sp>
        <p:nvSpPr>
          <p:cNvPr id="7175" name="TextBox 2"/>
          <p:cNvSpPr txBox="1">
            <a:spLocks noChangeArrowheads="1"/>
          </p:cNvSpPr>
          <p:nvPr/>
        </p:nvSpPr>
        <p:spPr bwMode="auto">
          <a:xfrm>
            <a:off x="609600" y="1306513"/>
            <a:ext cx="7848600" cy="400050"/>
          </a:xfrm>
          <a:prstGeom prst="rect">
            <a:avLst/>
          </a:prstGeom>
          <a:noFill/>
          <a:ln w="9525">
            <a:noFill/>
            <a:miter lim="800000"/>
            <a:headEnd/>
            <a:tailEnd/>
          </a:ln>
        </p:spPr>
        <p:txBody>
          <a:bodyPr>
            <a:spAutoFit/>
          </a:bodyPr>
          <a:lstStyle/>
          <a:p>
            <a:pPr marL="285750" indent="-285750">
              <a:buFont typeface="Wingdings" pitchFamily="2" charset="2"/>
              <a:buChar char="Ø"/>
            </a:pPr>
            <a:r>
              <a:rPr lang="en-IN" altLang="en-US" sz="2000"/>
              <a:t>421 ppm already accumulated as of 2017</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212725" y="736600"/>
          <a:ext cx="8631238" cy="5318125"/>
        </p:xfrm>
        <a:graphic>
          <a:graphicData uri="http://schemas.openxmlformats.org/presentationml/2006/ole">
            <p:oleObj spid="_x0000_s1026" name="Presentation" r:id="rId3" imgW="6094535" imgH="3427323" progId="PowerPoint.Show.12">
              <p:embed/>
            </p:oleObj>
          </a:graphicData>
        </a:graphic>
      </p:graphicFrame>
      <p:sp>
        <p:nvSpPr>
          <p:cNvPr id="1027" name="TextBox 9"/>
          <p:cNvSpPr txBox="1">
            <a:spLocks noChangeArrowheads="1"/>
          </p:cNvSpPr>
          <p:nvPr/>
        </p:nvSpPr>
        <p:spPr bwMode="auto">
          <a:xfrm>
            <a:off x="757238" y="468313"/>
            <a:ext cx="7567612" cy="523875"/>
          </a:xfrm>
          <a:prstGeom prst="rect">
            <a:avLst/>
          </a:prstGeom>
          <a:noFill/>
          <a:ln w="9525">
            <a:noFill/>
            <a:miter lim="800000"/>
            <a:headEnd/>
            <a:tailEnd/>
          </a:ln>
        </p:spPr>
        <p:txBody>
          <a:bodyPr>
            <a:spAutoFit/>
          </a:bodyPr>
          <a:lstStyle/>
          <a:p>
            <a:r>
              <a:rPr lang="en-GB" sz="2800" b="1">
                <a:latin typeface="Calibri" pitchFamily="34" charset="0"/>
              </a:rPr>
              <a:t>Climate Impacts in temperature rise scenario...</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488950" y="284163"/>
            <a:ext cx="7969250" cy="1620837"/>
          </a:xfrm>
          <a:prstGeom prst="rect">
            <a:avLst/>
          </a:prstGeom>
          <a:noFill/>
          <a:ln w="9525">
            <a:noFill/>
            <a:miter lim="800000"/>
            <a:headEnd/>
            <a:tailEnd/>
          </a:ln>
        </p:spPr>
        <p:txBody>
          <a:bodyPr anchor="ctr"/>
          <a:lstStyle/>
          <a:p>
            <a:pPr algn="ctr"/>
            <a:r>
              <a:rPr lang="en-US" altLang="en-US" sz="4000" b="1" u="sng">
                <a:solidFill>
                  <a:srgbClr val="006600"/>
                </a:solidFill>
                <a:latin typeface="Garamond" pitchFamily="18" charset="0"/>
              </a:rPr>
              <a:t>Climate Change Impacts</a:t>
            </a:r>
          </a:p>
        </p:txBody>
      </p:sp>
      <p:pic>
        <p:nvPicPr>
          <p:cNvPr id="8195" name="Picture 2" descr="Related image"/>
          <p:cNvPicPr>
            <a:picLocks noChangeAspect="1" noChangeArrowheads="1"/>
          </p:cNvPicPr>
          <p:nvPr/>
        </p:nvPicPr>
        <p:blipFill>
          <a:blip r:embed="rId3"/>
          <a:srcRect/>
          <a:stretch>
            <a:fillRect/>
          </a:stretch>
        </p:blipFill>
        <p:spPr bwMode="auto">
          <a:xfrm>
            <a:off x="1395413" y="1571625"/>
            <a:ext cx="6345237" cy="47831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srcRect/>
          <a:stretch>
            <a:fillRect/>
          </a:stretch>
        </p:blipFill>
        <p:spPr bwMode="auto">
          <a:xfrm>
            <a:off x="1066800" y="304800"/>
            <a:ext cx="7848600" cy="5764213"/>
          </a:xfrm>
          <a:prstGeom prst="rect">
            <a:avLst/>
          </a:prstGeom>
          <a:noFill/>
          <a:ln w="9525">
            <a:noFill/>
            <a:miter lim="800000"/>
            <a:headEnd/>
            <a:tailEnd/>
          </a:ln>
        </p:spPr>
      </p:pic>
      <p:sp>
        <p:nvSpPr>
          <p:cNvPr id="3" name="Line 52"/>
          <p:cNvSpPr>
            <a:spLocks noChangeShapeType="1"/>
          </p:cNvSpPr>
          <p:nvPr/>
        </p:nvSpPr>
        <p:spPr bwMode="auto">
          <a:xfrm>
            <a:off x="1466850" y="838200"/>
            <a:ext cx="6132513" cy="0"/>
          </a:xfrm>
          <a:prstGeom prst="line">
            <a:avLst/>
          </a:prstGeom>
          <a:noFill/>
          <a:ln w="31750">
            <a:solidFill>
              <a:schemeClr val="hlink"/>
            </a:solidFill>
            <a:round/>
            <a:headEnd/>
            <a:tailEnd type="oval" w="lg" len="lg"/>
          </a:ln>
        </p:spPr>
        <p:txBody>
          <a:bodyPr lIns="36576" tIns="36576" rIns="36576" bIns="36576"/>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extLst>
          </p:cNvPr>
          <p:cNvSpPr txBox="1">
            <a:spLocks/>
          </p:cNvSpPr>
          <p:nvPr/>
        </p:nvSpPr>
        <p:spPr>
          <a:xfrm>
            <a:off x="457200" y="914400"/>
            <a:ext cx="8229600" cy="5086350"/>
          </a:xfrm>
          <a:prstGeom prst="rect">
            <a:avLst/>
          </a:prstGeom>
        </p:spPr>
        <p:txBody>
          <a:bodyPr/>
          <a:lst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514350" indent="-514350" algn="just">
              <a:buFont typeface="Wingdings" pitchFamily="2" charset="2"/>
              <a:buChar char="Ø"/>
              <a:defRPr/>
            </a:pPr>
            <a:r>
              <a:rPr lang="en-US" altLang="en-US" dirty="0">
                <a:latin typeface="Arial" panose="020B0604020202020204" pitchFamily="34" charset="0"/>
                <a:cs typeface="Arial" panose="020B0604020202020204" pitchFamily="34" charset="0"/>
              </a:rPr>
              <a:t>Snow Melting = Sea level </a:t>
            </a:r>
            <a:r>
              <a:rPr lang="en-US" altLang="en-US" dirty="0" smtClean="0">
                <a:latin typeface="Arial" panose="020B0604020202020204" pitchFamily="34" charset="0"/>
                <a:cs typeface="Arial" panose="020B0604020202020204" pitchFamily="34" charset="0"/>
              </a:rPr>
              <a:t>rise / Flash Floods</a:t>
            </a:r>
            <a:endParaRPr lang="en-US" altLang="en-US" dirty="0">
              <a:latin typeface="Arial" panose="020B0604020202020204" pitchFamily="34" charset="0"/>
              <a:cs typeface="Arial" panose="020B0604020202020204" pitchFamily="34" charset="0"/>
            </a:endParaRPr>
          </a:p>
          <a:p>
            <a:pPr marL="514350" indent="-514350" algn="just">
              <a:buFont typeface="Wingdings" pitchFamily="2" charset="2"/>
              <a:buChar char="Ø"/>
              <a:defRPr/>
            </a:pPr>
            <a:r>
              <a:rPr lang="en-US" altLang="en-US" dirty="0">
                <a:latin typeface="Arial" panose="020B0604020202020204" pitchFamily="34" charset="0"/>
                <a:cs typeface="Arial" panose="020B0604020202020204" pitchFamily="34" charset="0"/>
              </a:rPr>
              <a:t>Loss of biodiversity = Growth of deserts / desertification</a:t>
            </a:r>
          </a:p>
          <a:p>
            <a:pPr marL="514350" indent="-514350" algn="just">
              <a:buFont typeface="Wingdings" pitchFamily="2" charset="2"/>
              <a:buChar char="Ø"/>
              <a:defRPr/>
            </a:pPr>
            <a:r>
              <a:rPr lang="en-US" altLang="en-US" dirty="0">
                <a:latin typeface="Arial" panose="020B0604020202020204" pitchFamily="34" charset="0"/>
                <a:cs typeface="Arial" panose="020B0604020202020204" pitchFamily="34" charset="0"/>
              </a:rPr>
              <a:t>Droughts = loss of livelihoods / food / nutrition</a:t>
            </a:r>
          </a:p>
          <a:p>
            <a:pPr marL="514350" indent="-514350" algn="just">
              <a:buFont typeface="Wingdings" pitchFamily="2" charset="2"/>
              <a:buChar char="Ø"/>
              <a:defRPr/>
            </a:pPr>
            <a:r>
              <a:rPr lang="en-US" altLang="en-US" dirty="0">
                <a:latin typeface="Arial" panose="020B0604020202020204" pitchFamily="34" charset="0"/>
                <a:cs typeface="Arial" panose="020B0604020202020204" pitchFamily="34" charset="0"/>
              </a:rPr>
              <a:t>Reduction in crop yields = Displacement / Migration</a:t>
            </a:r>
          </a:p>
          <a:p>
            <a:pPr marL="514350" indent="-514350" algn="just">
              <a:buFont typeface="Wingdings" pitchFamily="2" charset="2"/>
              <a:buChar char="Ø"/>
              <a:defRPr/>
            </a:pPr>
            <a:r>
              <a:rPr lang="en-US" altLang="en-US" dirty="0">
                <a:latin typeface="Arial" panose="020B0604020202020204" pitchFamily="34" charset="0"/>
                <a:cs typeface="Arial" panose="020B0604020202020204" pitchFamily="34" charset="0"/>
              </a:rPr>
              <a:t>Floods = Loss of human lives / damage to infrastructure</a:t>
            </a:r>
          </a:p>
          <a:p>
            <a:pPr marL="0" indent="0" algn="just">
              <a:buFont typeface="Wingdings 2" pitchFamily="18" charset="2"/>
              <a:buNone/>
              <a:defRPr/>
            </a:pPr>
            <a:endParaRPr lang="en-US" altLang="en-US" dirty="0">
              <a:latin typeface="Arial" panose="020B0604020202020204" pitchFamily="34" charset="0"/>
              <a:cs typeface="Arial" panose="020B0604020202020204" pitchFamily="34" charset="0"/>
            </a:endParaRPr>
          </a:p>
        </p:txBody>
      </p:sp>
      <p:sp>
        <p:nvSpPr>
          <p:cNvPr id="10243" name="Title 1"/>
          <p:cNvSpPr txBox="1">
            <a:spLocks/>
          </p:cNvSpPr>
          <p:nvPr/>
        </p:nvSpPr>
        <p:spPr bwMode="auto">
          <a:xfrm>
            <a:off x="457200" y="274638"/>
            <a:ext cx="8229600" cy="603250"/>
          </a:xfrm>
          <a:prstGeom prst="rect">
            <a:avLst/>
          </a:prstGeom>
          <a:noFill/>
          <a:ln w="9525">
            <a:noFill/>
            <a:miter lim="800000"/>
            <a:headEnd/>
            <a:tailEnd/>
          </a:ln>
        </p:spPr>
        <p:txBody>
          <a:bodyPr/>
          <a:lstStyle/>
          <a:p>
            <a:pPr eaLnBrk="0" hangingPunct="0"/>
            <a:r>
              <a:rPr lang="en-US" altLang="en-US" sz="3400" b="1">
                <a:solidFill>
                  <a:srgbClr val="000066"/>
                </a:solidFill>
                <a:latin typeface="Franklin Gothic Book" pitchFamily="34" charset="0"/>
              </a:rPr>
              <a:t>Impacts Reported…</a:t>
            </a:r>
          </a:p>
        </p:txBody>
      </p:sp>
      <p:graphicFrame>
        <p:nvGraphicFramePr>
          <p:cNvPr id="6" name="Diagram 5">
            <a:extLst>
              <a:ext uri="{FF2B5EF4-FFF2-40B4-BE49-F238E27FC236}"/>
            </a:extLst>
          </p:cNvPr>
          <p:cNvGraphicFramePr/>
          <p:nvPr/>
        </p:nvGraphicFramePr>
        <p:xfrm>
          <a:off x="1146059" y="4318722"/>
          <a:ext cx="7007341" cy="19296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125413"/>
            <a:ext cx="8229600" cy="1143000"/>
          </a:xfrm>
        </p:spPr>
        <p:txBody>
          <a:bodyPr/>
          <a:lstStyle/>
          <a:p>
            <a:r>
              <a:rPr lang="en-US" b="1" smtClean="0"/>
              <a:t>Climate Hazards in Afghanistan</a:t>
            </a:r>
          </a:p>
        </p:txBody>
      </p:sp>
      <p:sp>
        <p:nvSpPr>
          <p:cNvPr id="11267" name="Content Placeholder 2"/>
          <p:cNvSpPr>
            <a:spLocks noGrp="1"/>
          </p:cNvSpPr>
          <p:nvPr>
            <p:ph idx="1"/>
          </p:nvPr>
        </p:nvSpPr>
        <p:spPr>
          <a:xfrm>
            <a:off x="457200" y="1125538"/>
            <a:ext cx="8229600" cy="4692650"/>
          </a:xfrm>
        </p:spPr>
        <p:txBody>
          <a:bodyPr/>
          <a:lstStyle/>
          <a:p>
            <a:r>
              <a:rPr lang="en-IN" b="1" smtClean="0"/>
              <a:t>Ongoing Drought in 2018 </a:t>
            </a:r>
          </a:p>
          <a:p>
            <a:pPr lvl="1"/>
            <a:r>
              <a:rPr lang="en-IN" smtClean="0"/>
              <a:t>2 million people in 22 provinces affected </a:t>
            </a:r>
          </a:p>
          <a:p>
            <a:r>
              <a:rPr lang="en-IN" b="1" smtClean="0"/>
              <a:t>Floods and Landslides - Feb 2013 </a:t>
            </a:r>
          </a:p>
          <a:p>
            <a:pPr lvl="1"/>
            <a:r>
              <a:rPr lang="en-IN" smtClean="0"/>
              <a:t>1,600 families had been affected, 26 people had been killed, and about 425 homes had been damaged or destroyed in 15 of Afghanistan's 34 provinces</a:t>
            </a:r>
            <a:endParaRPr lang="en-IN" b="1" smtClean="0"/>
          </a:p>
          <a:p>
            <a:r>
              <a:rPr lang="en-IN" b="1" smtClean="0"/>
              <a:t>Flooding in May 2014 </a:t>
            </a:r>
          </a:p>
          <a:p>
            <a:pPr lvl="1"/>
            <a:r>
              <a:rPr lang="en-IN" smtClean="0"/>
              <a:t>affected 90,000 people - displacing 20,000 - in 14 northern provinces, damages exceeding $100 million </a:t>
            </a:r>
            <a:endParaRPr lang="en-IN" b="1"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t="11777" r="4167" b="9225"/>
          <a:stretch>
            <a:fillRect/>
          </a:stretch>
        </p:blipFill>
        <p:spPr bwMode="auto">
          <a:xfrm>
            <a:off x="0" y="0"/>
            <a:ext cx="5076825" cy="3232150"/>
          </a:xfrm>
          <a:prstGeom prst="rect">
            <a:avLst/>
          </a:prstGeom>
          <a:noFill/>
          <a:ln w="9525">
            <a:noFill/>
            <a:miter lim="800000"/>
            <a:headEnd/>
            <a:tailEnd/>
          </a:ln>
        </p:spPr>
      </p:pic>
      <p:sp>
        <p:nvSpPr>
          <p:cNvPr id="4" name="TextBox 3"/>
          <p:cNvSpPr txBox="1"/>
          <p:nvPr/>
        </p:nvSpPr>
        <p:spPr>
          <a:xfrm>
            <a:off x="2990622" y="2601310"/>
            <a:ext cx="1171475" cy="369332"/>
          </a:xfrm>
          <a:prstGeom prst="rect">
            <a:avLst/>
          </a:prstGeom>
          <a:noFill/>
        </p:spPr>
        <p:txBody>
          <a:bodyPr wrap="none">
            <a:spAutoFit/>
          </a:bodyPr>
          <a:lstStyle/>
          <a:p>
            <a:pPr fontAlgn="auto">
              <a:spcBef>
                <a:spcPts val="0"/>
              </a:spcBef>
              <a:spcAft>
                <a:spcPts val="0"/>
              </a:spcAft>
              <a:defRPr/>
            </a:pPr>
            <a:r>
              <a:rPr lang="en-GB"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DROUGHT</a:t>
            </a:r>
            <a:endParaRPr lang="en-GB" b="1" u="sng" dirty="0">
              <a:latin typeface="+mn-lt"/>
              <a:cs typeface="+mn-cs"/>
            </a:endParaRPr>
          </a:p>
        </p:txBody>
      </p:sp>
      <p:pic>
        <p:nvPicPr>
          <p:cNvPr id="12292" name="Picture 3"/>
          <p:cNvPicPr>
            <a:picLocks noChangeAspect="1" noChangeArrowheads="1"/>
          </p:cNvPicPr>
          <p:nvPr/>
        </p:nvPicPr>
        <p:blipFill>
          <a:blip r:embed="rId3"/>
          <a:srcRect/>
          <a:stretch>
            <a:fillRect/>
          </a:stretch>
        </p:blipFill>
        <p:spPr bwMode="auto">
          <a:xfrm>
            <a:off x="4598988" y="3443288"/>
            <a:ext cx="4545012" cy="3414712"/>
          </a:xfrm>
          <a:prstGeom prst="rect">
            <a:avLst/>
          </a:prstGeom>
          <a:noFill/>
          <a:ln w="9525">
            <a:noFill/>
            <a:miter lim="800000"/>
            <a:headEnd/>
            <a:tailEnd/>
          </a:ln>
        </p:spPr>
      </p:pic>
      <p:sp>
        <p:nvSpPr>
          <p:cNvPr id="6" name="TextBox 5"/>
          <p:cNvSpPr txBox="1"/>
          <p:nvPr/>
        </p:nvSpPr>
        <p:spPr>
          <a:xfrm>
            <a:off x="7882759" y="5959366"/>
            <a:ext cx="1051137" cy="369332"/>
          </a:xfrm>
          <a:prstGeom prst="rect">
            <a:avLst/>
          </a:prstGeom>
          <a:noFill/>
        </p:spPr>
        <p:txBody>
          <a:bodyPr>
            <a:spAutoFit/>
          </a:bodyPr>
          <a:lstStyle/>
          <a:p>
            <a:pPr fontAlgn="auto">
              <a:spcBef>
                <a:spcPts val="0"/>
              </a:spcBef>
              <a:spcAft>
                <a:spcPts val="0"/>
              </a:spcAft>
              <a:defRPr/>
            </a:pPr>
            <a:r>
              <a:rPr lang="en-GB"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FLOOD</a:t>
            </a:r>
            <a:endParaRPr lang="en-GB"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endParaRPr>
          </a:p>
        </p:txBody>
      </p:sp>
      <p:sp>
        <p:nvSpPr>
          <p:cNvPr id="12294" name="Rectangle 6"/>
          <p:cNvSpPr>
            <a:spLocks noChangeArrowheads="1"/>
          </p:cNvSpPr>
          <p:nvPr/>
        </p:nvSpPr>
        <p:spPr bwMode="auto">
          <a:xfrm>
            <a:off x="4527550" y="488950"/>
            <a:ext cx="4406900" cy="1200150"/>
          </a:xfrm>
          <a:prstGeom prst="rect">
            <a:avLst/>
          </a:prstGeom>
          <a:noFill/>
          <a:ln w="9525">
            <a:noFill/>
            <a:miter lim="800000"/>
            <a:headEnd/>
            <a:tailEnd/>
          </a:ln>
        </p:spPr>
        <p:txBody>
          <a:bodyPr>
            <a:spAutoFit/>
          </a:bodyPr>
          <a:lstStyle/>
          <a:p>
            <a:endParaRPr lang="en-GB">
              <a:latin typeface="Calibri" pitchFamily="34" charset="0"/>
            </a:endParaRPr>
          </a:p>
          <a:p>
            <a:r>
              <a:rPr lang="en-GB">
                <a:latin typeface="Calibri" pitchFamily="34" charset="0"/>
              </a:rPr>
              <a:t>The climatic risk of </a:t>
            </a:r>
            <a:r>
              <a:rPr lang="en-GB" b="1">
                <a:solidFill>
                  <a:srgbClr val="FF0000"/>
                </a:solidFill>
                <a:latin typeface="Calibri" pitchFamily="34" charset="0"/>
              </a:rPr>
              <a:t>rainfall-related drought </a:t>
            </a:r>
            <a:r>
              <a:rPr lang="en-GB" b="1">
                <a:latin typeface="Calibri" pitchFamily="34" charset="0"/>
              </a:rPr>
              <a:t>has increased over the past thirty years across most of the country.</a:t>
            </a:r>
            <a:endParaRPr lang="en-GB">
              <a:latin typeface="Calibri" pitchFamily="34" charset="0"/>
            </a:endParaRPr>
          </a:p>
        </p:txBody>
      </p:sp>
      <p:sp>
        <p:nvSpPr>
          <p:cNvPr id="12295" name="Rectangle 9"/>
          <p:cNvSpPr>
            <a:spLocks noChangeArrowheads="1"/>
          </p:cNvSpPr>
          <p:nvPr/>
        </p:nvSpPr>
        <p:spPr bwMode="auto">
          <a:xfrm>
            <a:off x="4437063" y="1689100"/>
            <a:ext cx="4297362" cy="1754188"/>
          </a:xfrm>
          <a:prstGeom prst="rect">
            <a:avLst/>
          </a:prstGeom>
          <a:noFill/>
          <a:ln w="9525">
            <a:noFill/>
            <a:miter lim="800000"/>
            <a:headEnd/>
            <a:tailEnd/>
          </a:ln>
        </p:spPr>
        <p:txBody>
          <a:bodyPr>
            <a:spAutoFit/>
          </a:bodyPr>
          <a:lstStyle/>
          <a:p>
            <a:endParaRPr lang="en-GB">
              <a:latin typeface="Calibri" pitchFamily="34" charset="0"/>
            </a:endParaRPr>
          </a:p>
          <a:p>
            <a:r>
              <a:rPr lang="en-GB">
                <a:latin typeface="Calibri" pitchFamily="34" charset="0"/>
              </a:rPr>
              <a:t>The occurrence of </a:t>
            </a:r>
            <a:r>
              <a:rPr lang="en-GB" b="1">
                <a:solidFill>
                  <a:srgbClr val="FF0000"/>
                </a:solidFill>
                <a:latin typeface="Calibri" pitchFamily="34" charset="0"/>
              </a:rPr>
              <a:t>snowmelt-related drought</a:t>
            </a:r>
            <a:r>
              <a:rPr lang="en-GB" b="1">
                <a:latin typeface="Calibri" pitchFamily="34" charset="0"/>
              </a:rPr>
              <a:t>—caused by reduced winter snowfall in parts of the Hindu Kush mountains— seems to have primarily affected Kabul and surrounding regions. </a:t>
            </a:r>
            <a:endParaRPr lang="en-GB">
              <a:latin typeface="Calibri" pitchFamily="34" charset="0"/>
            </a:endParaRPr>
          </a:p>
        </p:txBody>
      </p:sp>
      <p:cxnSp>
        <p:nvCxnSpPr>
          <p:cNvPr id="14" name="Elbow Connector 13"/>
          <p:cNvCxnSpPr/>
          <p:nvPr/>
        </p:nvCxnSpPr>
        <p:spPr>
          <a:xfrm>
            <a:off x="2990850" y="1371600"/>
            <a:ext cx="1171575" cy="882650"/>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cxnSp>
        <p:nvCxnSpPr>
          <p:cNvPr id="16" name="Elbow Connector 15"/>
          <p:cNvCxnSpPr/>
          <p:nvPr/>
        </p:nvCxnSpPr>
        <p:spPr>
          <a:xfrm rot="16200000" flipH="1">
            <a:off x="3862388" y="750888"/>
            <a:ext cx="600075" cy="549275"/>
          </a:xfrm>
          <a:prstGeom prst="bentConnector2">
            <a:avLst/>
          </a:prstGeom>
          <a:ln>
            <a:tailEnd type="arrow"/>
          </a:ln>
        </p:spPr>
        <p:style>
          <a:lnRef idx="2">
            <a:schemeClr val="dk1"/>
          </a:lnRef>
          <a:fillRef idx="0">
            <a:schemeClr val="dk1"/>
          </a:fillRef>
          <a:effectRef idx="1">
            <a:schemeClr val="dk1"/>
          </a:effectRef>
          <a:fontRef idx="minor">
            <a:schemeClr val="tx1"/>
          </a:fontRef>
        </p:style>
      </p:cxnSp>
      <p:sp>
        <p:nvSpPr>
          <p:cNvPr id="12298" name="Rectangle 19"/>
          <p:cNvSpPr>
            <a:spLocks noChangeArrowheads="1"/>
          </p:cNvSpPr>
          <p:nvPr/>
        </p:nvSpPr>
        <p:spPr bwMode="auto">
          <a:xfrm>
            <a:off x="409575" y="3894138"/>
            <a:ext cx="4189413" cy="1200150"/>
          </a:xfrm>
          <a:prstGeom prst="rect">
            <a:avLst/>
          </a:prstGeom>
          <a:noFill/>
          <a:ln w="9525">
            <a:noFill/>
            <a:miter lim="800000"/>
            <a:headEnd/>
            <a:tailEnd/>
          </a:ln>
        </p:spPr>
        <p:txBody>
          <a:bodyPr>
            <a:spAutoFit/>
          </a:bodyPr>
          <a:lstStyle/>
          <a:p>
            <a:endParaRPr lang="en-GB">
              <a:latin typeface="Calibri" pitchFamily="34" charset="0"/>
            </a:endParaRPr>
          </a:p>
          <a:p>
            <a:r>
              <a:rPr lang="en-GB">
                <a:latin typeface="Calibri" pitchFamily="34" charset="0"/>
              </a:rPr>
              <a:t>Negative impacts of </a:t>
            </a:r>
            <a:r>
              <a:rPr lang="en-GB" b="1">
                <a:solidFill>
                  <a:srgbClr val="FF0000"/>
                </a:solidFill>
                <a:latin typeface="Calibri" pitchFamily="34" charset="0"/>
              </a:rPr>
              <a:t>floods caused by heavy spring rainfall</a:t>
            </a:r>
            <a:r>
              <a:rPr lang="en-GB" b="1">
                <a:latin typeface="Calibri" pitchFamily="34" charset="0"/>
              </a:rPr>
              <a:t> have been felt across a range of different livelihood zones </a:t>
            </a:r>
            <a:endParaRPr lang="en-GB">
              <a:latin typeface="Calibri" pitchFamily="34" charset="0"/>
            </a:endParaRPr>
          </a:p>
        </p:txBody>
      </p:sp>
      <p:cxnSp>
        <p:nvCxnSpPr>
          <p:cNvPr id="23" name="Elbow Connector 22"/>
          <p:cNvCxnSpPr/>
          <p:nvPr/>
        </p:nvCxnSpPr>
        <p:spPr>
          <a:xfrm rot="10800000">
            <a:off x="4194175" y="4240213"/>
            <a:ext cx="1260475" cy="1025525"/>
          </a:xfrm>
          <a:prstGeom prst="bentConnector3">
            <a:avLst>
              <a:gd name="adj1" fmla="val 46250"/>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txBox="1">
            <a:spLocks/>
          </p:cNvSpPr>
          <p:nvPr/>
        </p:nvSpPr>
        <p:spPr>
          <a:xfrm>
            <a:off x="457200" y="274638"/>
            <a:ext cx="8229600" cy="603250"/>
          </a:xfrm>
          <a:prstGeom prst="rect">
            <a:avLst/>
          </a:prstGeom>
        </p:spPr>
        <p:txBody>
          <a:bodyPr/>
          <a:lst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a:lstStyle>
          <a:p>
            <a:pPr fontAlgn="auto">
              <a:spcAft>
                <a:spcPts val="0"/>
              </a:spcAft>
              <a:defRPr/>
            </a:pPr>
            <a:r>
              <a:rPr lang="en-US" sz="2800" b="1" dirty="0" smtClean="0">
                <a:solidFill>
                  <a:srgbClr val="000066"/>
                </a:solidFill>
                <a:ea typeface="+mn-ea"/>
                <a:cs typeface="+mn-cs"/>
              </a:rPr>
              <a:t>Climate Hazards reported in Afghanistan…</a:t>
            </a:r>
            <a:endParaRPr lang="en-US" sz="2800" b="1" dirty="0">
              <a:solidFill>
                <a:srgbClr val="000066"/>
              </a:solidFill>
              <a:ea typeface="+mn-ea"/>
              <a:cs typeface="+mn-cs"/>
            </a:endParaRPr>
          </a:p>
        </p:txBody>
      </p:sp>
      <p:pic>
        <p:nvPicPr>
          <p:cNvPr id="1027" name="Picture 3"/>
          <p:cNvPicPr>
            <a:picLocks noChangeAspect="1" noChangeArrowheads="1"/>
          </p:cNvPicPr>
          <p:nvPr/>
        </p:nvPicPr>
        <p:blipFill>
          <a:blip r:embed="rId2">
            <a:lum bright="-10000" contrast="16000"/>
          </a:blip>
          <a:srcRect l="4683" t="9806" r="11711" b="10884"/>
          <a:stretch>
            <a:fillRect/>
          </a:stretch>
        </p:blipFill>
        <p:spPr bwMode="auto">
          <a:xfrm rot="21295377">
            <a:off x="3655594" y="1351264"/>
            <a:ext cx="4105742" cy="30161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9" name="Picture 5" descr="FILE - An Afghan man uses a wheelbarrow to move containers of water in Kabul, Feb. 12, 2018."/>
          <p:cNvPicPr>
            <a:picLocks noChangeAspect="1" noChangeArrowheads="1"/>
          </p:cNvPicPr>
          <p:nvPr/>
        </p:nvPicPr>
        <p:blipFill>
          <a:blip r:embed="rId3"/>
          <a:srcRect/>
          <a:stretch>
            <a:fillRect/>
          </a:stretch>
        </p:blipFill>
        <p:spPr bwMode="auto">
          <a:xfrm rot="21201328">
            <a:off x="5090710" y="2511522"/>
            <a:ext cx="3938443" cy="22136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317" name="Picture 7" descr="Related image"/>
          <p:cNvPicPr>
            <a:picLocks noChangeAspect="1" noChangeArrowheads="1"/>
          </p:cNvPicPr>
          <p:nvPr/>
        </p:nvPicPr>
        <p:blipFill>
          <a:blip r:embed="rId4"/>
          <a:srcRect/>
          <a:stretch>
            <a:fillRect/>
          </a:stretch>
        </p:blipFill>
        <p:spPr bwMode="auto">
          <a:xfrm>
            <a:off x="457200" y="877888"/>
            <a:ext cx="2976563" cy="2014537"/>
          </a:xfrm>
          <a:prstGeom prst="rect">
            <a:avLst/>
          </a:prstGeom>
          <a:noFill/>
          <a:ln w="9525">
            <a:noFill/>
            <a:miter lim="800000"/>
            <a:headEnd/>
            <a:tailEnd/>
          </a:ln>
        </p:spPr>
      </p:pic>
      <p:pic>
        <p:nvPicPr>
          <p:cNvPr id="1032" name="Picture 8"/>
          <p:cNvPicPr>
            <a:picLocks noChangeAspect="1" noChangeArrowheads="1"/>
          </p:cNvPicPr>
          <p:nvPr/>
        </p:nvPicPr>
        <p:blipFill>
          <a:blip r:embed="rId5">
            <a:duotone>
              <a:prstClr val="black"/>
              <a:srgbClr val="D9C3A5">
                <a:tint val="50000"/>
                <a:satMod val="180000"/>
              </a:srgbClr>
            </a:duotone>
          </a:blip>
          <a:srcRect l="3514" t="7328" r="8033" b="45258"/>
          <a:stretch>
            <a:fillRect/>
          </a:stretch>
        </p:blipFill>
        <p:spPr bwMode="auto">
          <a:xfrm>
            <a:off x="2385476" y="4543212"/>
            <a:ext cx="4840014" cy="1952182"/>
          </a:xfrm>
          <a:prstGeom prst="rect">
            <a:avLst/>
          </a:prstGeom>
          <a:noFill/>
          <a:ln w="9525">
            <a:noFill/>
            <a:miter lim="800000"/>
            <a:headEnd/>
            <a:tailEnd/>
          </a:ln>
        </p:spPr>
      </p:pic>
      <p:pic>
        <p:nvPicPr>
          <p:cNvPr id="1026" name="Picture 2"/>
          <p:cNvPicPr>
            <a:picLocks noChangeAspect="1" noChangeArrowheads="1"/>
          </p:cNvPicPr>
          <p:nvPr/>
        </p:nvPicPr>
        <p:blipFill>
          <a:blip r:embed="rId6"/>
          <a:srcRect l="13951" t="15948" r="40001" b="6250"/>
          <a:stretch>
            <a:fillRect/>
          </a:stretch>
        </p:blipFill>
        <p:spPr bwMode="auto">
          <a:xfrm rot="165268">
            <a:off x="748565" y="2354578"/>
            <a:ext cx="2712526" cy="29409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DELL\Desktop\New folder\climate_change_by_roshipotoshi-d8tn4oo.png"/>
          <p:cNvPicPr>
            <a:picLocks noChangeAspect="1" noChangeArrowheads="1"/>
          </p:cNvPicPr>
          <p:nvPr/>
        </p:nvPicPr>
        <p:blipFill>
          <a:blip r:embed="rId2"/>
          <a:srcRect t="18826"/>
          <a:stretch>
            <a:fillRect/>
          </a:stretch>
        </p:blipFill>
        <p:spPr bwMode="auto">
          <a:xfrm>
            <a:off x="3429000" y="457200"/>
            <a:ext cx="5486400" cy="5937250"/>
          </a:xfrm>
          <a:prstGeom prst="rect">
            <a:avLst/>
          </a:prstGeom>
          <a:noFill/>
          <a:ln w="9525">
            <a:noFill/>
            <a:miter lim="800000"/>
            <a:headEnd/>
            <a:tailEnd/>
          </a:ln>
        </p:spPr>
      </p:pic>
      <p:sp>
        <p:nvSpPr>
          <p:cNvPr id="3" name="Title 1">
            <a:extLst>
              <a:ext uri="{FF2B5EF4-FFF2-40B4-BE49-F238E27FC236}"/>
            </a:extLst>
          </p:cNvPr>
          <p:cNvSpPr txBox="1">
            <a:spLocks/>
          </p:cNvSpPr>
          <p:nvPr/>
        </p:nvSpPr>
        <p:spPr>
          <a:xfrm>
            <a:off x="304800" y="274638"/>
            <a:ext cx="2971800" cy="603250"/>
          </a:xfrm>
          <a:prstGeom prst="rect">
            <a:avLst/>
          </a:prstGeom>
        </p:spPr>
        <p:txBody>
          <a:bodyPr/>
          <a:lst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a:lstStyle>
          <a:p>
            <a:pPr fontAlgn="auto">
              <a:spcAft>
                <a:spcPts val="0"/>
              </a:spcAft>
              <a:defRPr/>
            </a:pPr>
            <a:r>
              <a:rPr lang="en-US" sz="3400" b="1" dirty="0">
                <a:solidFill>
                  <a:srgbClr val="000066"/>
                </a:solidFill>
                <a:ea typeface="+mn-ea"/>
                <a:cs typeface="+mn-cs"/>
              </a:rPr>
              <a:t>Vicious Cycle…</a:t>
            </a:r>
          </a:p>
        </p:txBody>
      </p:sp>
      <p:sp>
        <p:nvSpPr>
          <p:cNvPr id="14340" name="TextBox 1"/>
          <p:cNvSpPr txBox="1">
            <a:spLocks noChangeArrowheads="1"/>
          </p:cNvSpPr>
          <p:nvPr/>
        </p:nvSpPr>
        <p:spPr bwMode="auto">
          <a:xfrm>
            <a:off x="304800" y="2252663"/>
            <a:ext cx="2971800" cy="1938337"/>
          </a:xfrm>
          <a:prstGeom prst="rect">
            <a:avLst/>
          </a:prstGeom>
          <a:noFill/>
          <a:ln w="9525">
            <a:noFill/>
            <a:miter lim="800000"/>
            <a:headEnd/>
            <a:tailEnd/>
          </a:ln>
        </p:spPr>
        <p:txBody>
          <a:bodyPr>
            <a:spAutoFit/>
          </a:bodyPr>
          <a:lstStyle/>
          <a:p>
            <a:pPr algn="ctr"/>
            <a:r>
              <a:rPr lang="en-IN" altLang="en-US" sz="4000"/>
              <a:t>Polluters are also impacted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txBox="1">
            <a:spLocks/>
          </p:cNvSpPr>
          <p:nvPr/>
        </p:nvSpPr>
        <p:spPr>
          <a:xfrm>
            <a:off x="946150" y="274638"/>
            <a:ext cx="7740650" cy="603250"/>
          </a:xfrm>
          <a:prstGeom prst="rect">
            <a:avLst/>
          </a:prstGeom>
        </p:spPr>
        <p:txBody>
          <a:bodyPr/>
          <a:lst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a:lstStyle>
          <a:p>
            <a:pPr fontAlgn="auto">
              <a:spcAft>
                <a:spcPts val="0"/>
              </a:spcAft>
              <a:defRPr/>
            </a:pPr>
            <a:r>
              <a:rPr lang="en-US" sz="3400" b="1" dirty="0">
                <a:solidFill>
                  <a:srgbClr val="000066"/>
                </a:solidFill>
                <a:ea typeface="+mn-ea"/>
                <a:cs typeface="+mn-cs"/>
              </a:rPr>
              <a:t>2016 Floods in United Kingdom…</a:t>
            </a:r>
          </a:p>
        </p:txBody>
      </p:sp>
      <p:pic>
        <p:nvPicPr>
          <p:cNvPr id="15363" name="Picture 4" descr="Related image">
            <a:hlinkClick r:id="rId2"/>
          </p:cNvPr>
          <p:cNvPicPr>
            <a:picLocks noChangeAspect="1" noChangeArrowheads="1"/>
          </p:cNvPicPr>
          <p:nvPr/>
        </p:nvPicPr>
        <p:blipFill>
          <a:blip r:embed="rId3"/>
          <a:srcRect/>
          <a:stretch>
            <a:fillRect/>
          </a:stretch>
        </p:blipFill>
        <p:spPr bwMode="auto">
          <a:xfrm>
            <a:off x="946150" y="1138238"/>
            <a:ext cx="7512050" cy="5013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txBox="1">
            <a:spLocks/>
          </p:cNvSpPr>
          <p:nvPr/>
        </p:nvSpPr>
        <p:spPr>
          <a:xfrm>
            <a:off x="962025" y="274638"/>
            <a:ext cx="7724775" cy="603250"/>
          </a:xfrm>
          <a:prstGeom prst="rect">
            <a:avLst/>
          </a:prstGeom>
        </p:spPr>
        <p:txBody>
          <a:bodyPr/>
          <a:lst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a:lstStyle>
          <a:p>
            <a:pPr fontAlgn="auto">
              <a:spcAft>
                <a:spcPts val="0"/>
              </a:spcAft>
              <a:defRPr/>
            </a:pPr>
            <a:r>
              <a:rPr lang="en-US" sz="3400" b="1" dirty="0">
                <a:solidFill>
                  <a:srgbClr val="000066"/>
                </a:solidFill>
                <a:ea typeface="+mn-ea"/>
                <a:cs typeface="+mn-cs"/>
              </a:rPr>
              <a:t>2015 Heat Waves in Europe…</a:t>
            </a:r>
          </a:p>
        </p:txBody>
      </p:sp>
      <p:pic>
        <p:nvPicPr>
          <p:cNvPr id="16387" name="Picture 2" descr="Image result for heat waves in Europe">
            <a:hlinkClick r:id="rId2"/>
          </p:cNvPr>
          <p:cNvPicPr>
            <a:picLocks noChangeAspect="1" noChangeArrowheads="1"/>
          </p:cNvPicPr>
          <p:nvPr/>
        </p:nvPicPr>
        <p:blipFill>
          <a:blip r:embed="rId3"/>
          <a:srcRect/>
          <a:stretch>
            <a:fillRect/>
          </a:stretch>
        </p:blipFill>
        <p:spPr bwMode="auto">
          <a:xfrm>
            <a:off x="962025" y="1001713"/>
            <a:ext cx="7469188" cy="5133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txBox="1">
            <a:spLocks/>
          </p:cNvSpPr>
          <p:nvPr/>
        </p:nvSpPr>
        <p:spPr>
          <a:xfrm>
            <a:off x="457200" y="274638"/>
            <a:ext cx="8229600" cy="603250"/>
          </a:xfrm>
          <a:prstGeom prst="rect">
            <a:avLst/>
          </a:prstGeom>
        </p:spPr>
        <p:txBody>
          <a:bodyPr/>
          <a:lst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a:lstStyle>
          <a:p>
            <a:pPr fontAlgn="auto">
              <a:spcAft>
                <a:spcPts val="0"/>
              </a:spcAft>
              <a:defRPr/>
            </a:pPr>
            <a:r>
              <a:rPr lang="en-US" sz="3400" b="1" dirty="0">
                <a:solidFill>
                  <a:srgbClr val="000066"/>
                </a:solidFill>
                <a:ea typeface="+mn-ea"/>
                <a:cs typeface="+mn-cs"/>
              </a:rPr>
              <a:t>2016 Mathew Cyclone in America…</a:t>
            </a:r>
          </a:p>
        </p:txBody>
      </p:sp>
      <p:pic>
        <p:nvPicPr>
          <p:cNvPr id="17411" name="Picture 2" descr="Related image">
            <a:hlinkClick r:id="rId2"/>
          </p:cNvPr>
          <p:cNvPicPr>
            <a:picLocks noChangeAspect="1" noChangeArrowheads="1"/>
          </p:cNvPicPr>
          <p:nvPr/>
        </p:nvPicPr>
        <p:blipFill>
          <a:blip r:embed="rId3"/>
          <a:srcRect/>
          <a:stretch>
            <a:fillRect/>
          </a:stretch>
        </p:blipFill>
        <p:spPr bwMode="auto">
          <a:xfrm>
            <a:off x="590550" y="1438275"/>
            <a:ext cx="7943850" cy="3971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mage result for cyclones in japan 2016">
            <a:hlinkClick r:id="rId2"/>
          </p:cNvPr>
          <p:cNvPicPr>
            <a:picLocks noChangeAspect="1" noChangeArrowheads="1"/>
          </p:cNvPicPr>
          <p:nvPr/>
        </p:nvPicPr>
        <p:blipFill>
          <a:blip r:embed="rId3"/>
          <a:srcRect/>
          <a:stretch>
            <a:fillRect/>
          </a:stretch>
        </p:blipFill>
        <p:spPr bwMode="auto">
          <a:xfrm>
            <a:off x="381000" y="1066800"/>
            <a:ext cx="8288338" cy="4672013"/>
          </a:xfrm>
          <a:prstGeom prst="rect">
            <a:avLst/>
          </a:prstGeom>
          <a:noFill/>
          <a:ln w="9525">
            <a:noFill/>
            <a:miter lim="800000"/>
            <a:headEnd/>
            <a:tailEnd/>
          </a:ln>
        </p:spPr>
      </p:pic>
      <p:sp>
        <p:nvSpPr>
          <p:cNvPr id="3" name="Title 1">
            <a:extLst>
              <a:ext uri="{FF2B5EF4-FFF2-40B4-BE49-F238E27FC236}"/>
            </a:extLst>
          </p:cNvPr>
          <p:cNvSpPr txBox="1">
            <a:spLocks/>
          </p:cNvSpPr>
          <p:nvPr/>
        </p:nvSpPr>
        <p:spPr>
          <a:xfrm>
            <a:off x="457200" y="274638"/>
            <a:ext cx="8229600" cy="603250"/>
          </a:xfrm>
          <a:prstGeom prst="rect">
            <a:avLst/>
          </a:prstGeom>
        </p:spPr>
        <p:txBody>
          <a:bodyPr/>
          <a:lst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a:lstStyle>
          <a:p>
            <a:pPr fontAlgn="auto">
              <a:spcAft>
                <a:spcPts val="0"/>
              </a:spcAft>
              <a:defRPr/>
            </a:pPr>
            <a:r>
              <a:rPr lang="en-US" sz="3400" b="1" dirty="0">
                <a:solidFill>
                  <a:srgbClr val="000066"/>
                </a:solidFill>
                <a:ea typeface="+mn-ea"/>
                <a:cs typeface="+mn-cs"/>
              </a:rPr>
              <a:t>2016 Cyclone in Japan…</a:t>
            </a:r>
          </a:p>
        </p:txBody>
      </p:sp>
      <p:sp>
        <p:nvSpPr>
          <p:cNvPr id="18436" name="TextBox 1"/>
          <p:cNvSpPr txBox="1">
            <a:spLocks noChangeArrowheads="1"/>
          </p:cNvSpPr>
          <p:nvPr/>
        </p:nvSpPr>
        <p:spPr bwMode="auto">
          <a:xfrm>
            <a:off x="914400" y="5943600"/>
            <a:ext cx="7696200" cy="584200"/>
          </a:xfrm>
          <a:prstGeom prst="rect">
            <a:avLst/>
          </a:prstGeom>
          <a:noFill/>
          <a:ln w="9525">
            <a:noFill/>
            <a:miter lim="800000"/>
            <a:headEnd/>
            <a:tailEnd/>
          </a:ln>
        </p:spPr>
        <p:txBody>
          <a:bodyPr>
            <a:spAutoFit/>
          </a:bodyPr>
          <a:lstStyle/>
          <a:p>
            <a:pPr algn="ctr"/>
            <a:r>
              <a:rPr lang="en-IN" altLang="en-US" sz="3200" b="1"/>
              <a:t>Three Cyclones at once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txBox="1">
            <a:spLocks/>
          </p:cNvSpPr>
          <p:nvPr/>
        </p:nvSpPr>
        <p:spPr>
          <a:xfrm>
            <a:off x="457200" y="274638"/>
            <a:ext cx="8229600" cy="603250"/>
          </a:xfrm>
          <a:prstGeom prst="rect">
            <a:avLst/>
          </a:prstGeom>
        </p:spPr>
        <p:txBody>
          <a:bodyPr/>
          <a:lst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a:lstStyle>
          <a:p>
            <a:pPr fontAlgn="auto">
              <a:spcAft>
                <a:spcPts val="0"/>
              </a:spcAft>
              <a:defRPr/>
            </a:pPr>
            <a:r>
              <a:rPr lang="en-US" sz="3400" b="1" dirty="0">
                <a:solidFill>
                  <a:srgbClr val="000066"/>
                </a:solidFill>
                <a:ea typeface="+mn-ea"/>
                <a:cs typeface="+mn-cs"/>
              </a:rPr>
              <a:t>2016 Cyclone in Australia…</a:t>
            </a:r>
          </a:p>
        </p:txBody>
      </p:sp>
      <p:pic>
        <p:nvPicPr>
          <p:cNvPr id="19459" name="Picture 2"/>
          <p:cNvPicPr>
            <a:picLocks noChangeAspect="1" noChangeArrowheads="1"/>
          </p:cNvPicPr>
          <p:nvPr/>
        </p:nvPicPr>
        <p:blipFill>
          <a:blip r:embed="rId2"/>
          <a:srcRect l="6676" t="13771" r="30035" b="5452"/>
          <a:stretch>
            <a:fillRect/>
          </a:stretch>
        </p:blipFill>
        <p:spPr bwMode="auto">
          <a:xfrm>
            <a:off x="609600" y="954088"/>
            <a:ext cx="8153400" cy="52181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
          <p:cNvPicPr>
            <a:picLocks noChangeAspect="1" noChangeArrowheads="1"/>
          </p:cNvPicPr>
          <p:nvPr/>
        </p:nvPicPr>
        <p:blipFill>
          <a:blip r:embed="rId2"/>
          <a:srcRect l="24075" t="17586" r="25864" b="5666"/>
          <a:stretch>
            <a:fillRect/>
          </a:stretch>
        </p:blipFill>
        <p:spPr bwMode="auto">
          <a:xfrm>
            <a:off x="1066800" y="1066800"/>
            <a:ext cx="6996113" cy="5334000"/>
          </a:xfrm>
          <a:prstGeom prst="rect">
            <a:avLst/>
          </a:prstGeom>
          <a:noFill/>
          <a:ln w="9525">
            <a:noFill/>
            <a:miter lim="800000"/>
            <a:headEnd/>
            <a:tailEnd/>
          </a:ln>
        </p:spPr>
      </p:pic>
      <p:sp>
        <p:nvSpPr>
          <p:cNvPr id="3" name="Title 1">
            <a:extLst>
              <a:ext uri="{FF2B5EF4-FFF2-40B4-BE49-F238E27FC236}"/>
            </a:extLst>
          </p:cNvPr>
          <p:cNvSpPr txBox="1">
            <a:spLocks/>
          </p:cNvSpPr>
          <p:nvPr/>
        </p:nvSpPr>
        <p:spPr>
          <a:xfrm>
            <a:off x="457200" y="274638"/>
            <a:ext cx="8229600" cy="603250"/>
          </a:xfrm>
          <a:prstGeom prst="rect">
            <a:avLst/>
          </a:prstGeom>
        </p:spPr>
        <p:txBody>
          <a:bodyPr/>
          <a:lst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a:lstStyle>
          <a:p>
            <a:pPr fontAlgn="auto">
              <a:spcAft>
                <a:spcPts val="0"/>
              </a:spcAft>
              <a:defRPr/>
            </a:pPr>
            <a:r>
              <a:rPr lang="en-US" sz="3400" b="1" dirty="0">
                <a:solidFill>
                  <a:srgbClr val="000066"/>
                </a:solidFill>
                <a:ea typeface="+mn-ea"/>
                <a:cs typeface="+mn-cs"/>
              </a:rPr>
              <a:t>2016 Snow Blizzard in China…</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685800" y="838200"/>
            <a:ext cx="7772400" cy="1143000"/>
          </a:xfrm>
          <a:prstGeom prst="rect">
            <a:avLst/>
          </a:prstGeom>
          <a:noFill/>
          <a:ln w="9525">
            <a:noFill/>
            <a:miter lim="800000"/>
            <a:headEnd/>
            <a:tailEnd/>
          </a:ln>
        </p:spPr>
        <p:txBody>
          <a:bodyPr anchor="ctr"/>
          <a:lstStyle/>
          <a:p>
            <a:pPr algn="ctr"/>
            <a:r>
              <a:rPr lang="en-US" altLang="en-US" sz="4000" b="1">
                <a:solidFill>
                  <a:srgbClr val="006600"/>
                </a:solidFill>
                <a:latin typeface="Garamond" pitchFamily="18" charset="0"/>
              </a:rPr>
              <a:t>Global Goals to address Climate Change ?</a:t>
            </a:r>
          </a:p>
        </p:txBody>
      </p:sp>
      <p:pic>
        <p:nvPicPr>
          <p:cNvPr id="21507" name="Picture 3" descr="C:\Users\Sanjay Vashist\Desktop\images\2 degree.png"/>
          <p:cNvPicPr>
            <a:picLocks noChangeAspect="1" noChangeArrowheads="1"/>
          </p:cNvPicPr>
          <p:nvPr/>
        </p:nvPicPr>
        <p:blipFill>
          <a:blip r:embed="rId3"/>
          <a:srcRect/>
          <a:stretch>
            <a:fillRect/>
          </a:stretch>
        </p:blipFill>
        <p:spPr bwMode="auto">
          <a:xfrm>
            <a:off x="609600" y="2971800"/>
            <a:ext cx="4081463" cy="2286000"/>
          </a:xfrm>
          <a:prstGeom prst="rect">
            <a:avLst/>
          </a:prstGeom>
          <a:noFill/>
          <a:ln w="9525">
            <a:noFill/>
            <a:miter lim="800000"/>
            <a:headEnd/>
            <a:tailEnd/>
          </a:ln>
        </p:spPr>
      </p:pic>
      <p:pic>
        <p:nvPicPr>
          <p:cNvPr id="21508" name="Picture 4" descr="C:\Users\Sanjay Vashist\Desktop\images\3-earth-450ppm.jpg"/>
          <p:cNvPicPr>
            <a:picLocks noChangeAspect="1" noChangeArrowheads="1"/>
          </p:cNvPicPr>
          <p:nvPr/>
        </p:nvPicPr>
        <p:blipFill>
          <a:blip r:embed="rId4"/>
          <a:srcRect/>
          <a:stretch>
            <a:fillRect/>
          </a:stretch>
        </p:blipFill>
        <p:spPr bwMode="auto">
          <a:xfrm>
            <a:off x="5139559" y="2348734"/>
            <a:ext cx="3242441" cy="32424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838200" y="6108700"/>
            <a:ext cx="8229600" cy="749300"/>
          </a:xfrm>
        </p:spPr>
        <p:txBody>
          <a:bodyPr rtlCol="0">
            <a:normAutofit fontScale="90000"/>
          </a:bodyPr>
          <a:lstStyle/>
          <a:p>
            <a:pPr algn="r" fontAlgn="auto">
              <a:spcAft>
                <a:spcPts val="0"/>
              </a:spcAft>
              <a:defRPr/>
            </a:pPr>
            <a:r>
              <a:rPr lang="en-IN" sz="3200" b="1" dirty="0" smtClean="0">
                <a:hlinkClick r:id="rId2"/>
              </a:rPr>
              <a:t>rushati@cansouthasia.net</a:t>
            </a:r>
            <a:r>
              <a:rPr lang="en-IN" sz="3200" b="1" dirty="0"/>
              <a:t/>
            </a:r>
            <a:br>
              <a:rPr lang="en-IN" sz="3200" b="1" dirty="0"/>
            </a:br>
            <a:r>
              <a:rPr lang="en-IN" sz="3200" b="1" dirty="0" smtClean="0"/>
              <a:t>@Rushati4</a:t>
            </a:r>
            <a:endParaRPr lang="en-IN" sz="3200" b="1" dirty="0"/>
          </a:p>
        </p:txBody>
      </p:sp>
      <p:grpSp>
        <p:nvGrpSpPr>
          <p:cNvPr id="22531" name="Group 6"/>
          <p:cNvGrpSpPr>
            <a:grpSpLocks/>
          </p:cNvGrpSpPr>
          <p:nvPr/>
        </p:nvGrpSpPr>
        <p:grpSpPr bwMode="auto">
          <a:xfrm>
            <a:off x="457200" y="506413"/>
            <a:ext cx="8324850" cy="4064000"/>
            <a:chOff x="1053852" y="764704"/>
            <a:chExt cx="10476872" cy="3055249"/>
          </a:xfrm>
        </p:grpSpPr>
        <p:pic>
          <p:nvPicPr>
            <p:cNvPr id="22533" name="Picture 2"/>
            <p:cNvPicPr>
              <a:picLocks noChangeAspect="1" noChangeArrowheads="1"/>
            </p:cNvPicPr>
            <p:nvPr/>
          </p:nvPicPr>
          <p:blipFill>
            <a:blip r:embed="rId3"/>
            <a:srcRect/>
            <a:stretch>
              <a:fillRect/>
            </a:stretch>
          </p:blipFill>
          <p:spPr bwMode="auto">
            <a:xfrm>
              <a:off x="1053852" y="764704"/>
              <a:ext cx="2628900" cy="1733550"/>
            </a:xfrm>
            <a:prstGeom prst="rect">
              <a:avLst/>
            </a:prstGeom>
            <a:noFill/>
            <a:ln w="9525">
              <a:noFill/>
              <a:miter lim="800000"/>
              <a:headEnd/>
              <a:tailEnd/>
            </a:ln>
          </p:spPr>
        </p:pic>
        <p:pic>
          <p:nvPicPr>
            <p:cNvPr id="22534" name="Picture 3"/>
            <p:cNvPicPr>
              <a:picLocks noChangeAspect="1" noChangeArrowheads="1"/>
            </p:cNvPicPr>
            <p:nvPr/>
          </p:nvPicPr>
          <p:blipFill>
            <a:blip r:embed="rId4"/>
            <a:srcRect/>
            <a:stretch>
              <a:fillRect/>
            </a:stretch>
          </p:blipFill>
          <p:spPr bwMode="auto">
            <a:xfrm>
              <a:off x="3680396" y="2060848"/>
              <a:ext cx="2630040" cy="1713071"/>
            </a:xfrm>
            <a:prstGeom prst="rect">
              <a:avLst/>
            </a:prstGeom>
            <a:noFill/>
            <a:ln w="9525">
              <a:noFill/>
              <a:miter lim="800000"/>
              <a:headEnd/>
              <a:tailEnd/>
            </a:ln>
          </p:spPr>
        </p:pic>
        <p:pic>
          <p:nvPicPr>
            <p:cNvPr id="22535" name="Picture 4"/>
            <p:cNvPicPr>
              <a:picLocks noChangeAspect="1" noChangeArrowheads="1"/>
            </p:cNvPicPr>
            <p:nvPr/>
          </p:nvPicPr>
          <p:blipFill>
            <a:blip r:embed="rId5"/>
            <a:srcRect/>
            <a:stretch>
              <a:fillRect/>
            </a:stretch>
          </p:blipFill>
          <p:spPr bwMode="auto">
            <a:xfrm>
              <a:off x="6310436" y="764704"/>
              <a:ext cx="2619375" cy="1743075"/>
            </a:xfrm>
            <a:prstGeom prst="rect">
              <a:avLst/>
            </a:prstGeom>
            <a:noFill/>
            <a:ln w="9525">
              <a:noFill/>
              <a:miter lim="800000"/>
              <a:headEnd/>
              <a:tailEnd/>
            </a:ln>
          </p:spPr>
        </p:pic>
        <p:pic>
          <p:nvPicPr>
            <p:cNvPr id="22536" name="Picture 7" descr="F:\SAEO Final_1 Aug 2008\cc\Climate change is a threat to agriculture, and therefore, food security in South Asia 50.tif"/>
            <p:cNvPicPr>
              <a:picLocks noChangeAspect="1" noChangeArrowheads="1"/>
            </p:cNvPicPr>
            <p:nvPr/>
          </p:nvPicPr>
          <p:blipFill>
            <a:blip r:embed="rId6">
              <a:lum bright="12000"/>
            </a:blip>
            <a:srcRect/>
            <a:stretch>
              <a:fillRect/>
            </a:stretch>
          </p:blipFill>
          <p:spPr bwMode="auto">
            <a:xfrm>
              <a:off x="8902724" y="2060848"/>
              <a:ext cx="2628000" cy="1759105"/>
            </a:xfrm>
            <a:prstGeom prst="rect">
              <a:avLst/>
            </a:prstGeom>
            <a:noFill/>
            <a:ln w="9525">
              <a:noFill/>
              <a:miter lim="800000"/>
              <a:headEnd/>
              <a:tailEnd/>
            </a:ln>
          </p:spPr>
        </p:pic>
      </p:grpSp>
      <p:sp>
        <p:nvSpPr>
          <p:cNvPr id="8" name="Title 1"/>
          <p:cNvSpPr txBox="1">
            <a:spLocks/>
          </p:cNvSpPr>
          <p:nvPr/>
        </p:nvSpPr>
        <p:spPr bwMode="auto">
          <a:xfrm>
            <a:off x="0" y="4648200"/>
            <a:ext cx="8229600" cy="487363"/>
          </a:xfrm>
          <a:prstGeom prst="rect">
            <a:avLst/>
          </a:prstGeom>
          <a:noFill/>
          <a:ln w="9525">
            <a:noFill/>
            <a:miter lim="800000"/>
            <a:headEnd/>
            <a:tailEnd/>
          </a:ln>
        </p:spPr>
        <p:txBody>
          <a:bodyPr anchor="ctr"/>
          <a:lstStyle/>
          <a:p>
            <a:pPr eaLnBrk="0" fontAlgn="auto" hangingPunct="0">
              <a:spcBef>
                <a:spcPts val="0"/>
              </a:spcBef>
              <a:spcAft>
                <a:spcPts val="0"/>
              </a:spcAft>
              <a:defRPr/>
            </a:pPr>
            <a:r>
              <a:rPr lang="en-IN" sz="3200" b="1" kern="0" dirty="0">
                <a:solidFill>
                  <a:schemeClr val="tx2"/>
                </a:solidFill>
                <a:latin typeface="+mj-lt"/>
                <a:ea typeface="+mj-ea"/>
                <a:cs typeface="+mj-cs"/>
              </a:rPr>
              <a:t>Thank you !</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849</TotalTime>
  <Words>412</Words>
  <Application>Microsoft Office PowerPoint</Application>
  <PresentationFormat>On-screen Show (4:3)</PresentationFormat>
  <Paragraphs>61</Paragraphs>
  <Slides>20</Slides>
  <Notes>7</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8" baseType="lpstr">
      <vt:lpstr>Calibri</vt:lpstr>
      <vt:lpstr>Arial</vt:lpstr>
      <vt:lpstr>Wingdings</vt:lpstr>
      <vt:lpstr>Franklin Gothic Book</vt:lpstr>
      <vt:lpstr>Garamond</vt:lpstr>
      <vt:lpstr>Wingdings 2</vt:lpstr>
      <vt:lpstr>Office Theme</vt:lpstr>
      <vt:lpstr>Microsoft Office PowerPoint 2007 Presentation</vt:lpstr>
      <vt:lpstr>Climate Induced Hazards</vt:lpstr>
      <vt:lpstr>Slide 2</vt:lpstr>
      <vt:lpstr>Slide 3</vt:lpstr>
      <vt:lpstr>Slide 4</vt:lpstr>
      <vt:lpstr>Slide 5</vt:lpstr>
      <vt:lpstr>Slide 6</vt:lpstr>
      <vt:lpstr>Slide 7</vt:lpstr>
      <vt:lpstr>Slide 8</vt:lpstr>
      <vt:lpstr>Climate Hazards in Afghanistan</vt:lpstr>
      <vt:lpstr>Slide 10</vt:lpstr>
      <vt:lpstr>Slide 11</vt:lpstr>
      <vt:lpstr>Slide 12</vt:lpstr>
      <vt:lpstr>Slide 13</vt:lpstr>
      <vt:lpstr>Slide 14</vt:lpstr>
      <vt:lpstr>Slide 15</vt:lpstr>
      <vt:lpstr>Slide 16</vt:lpstr>
      <vt:lpstr>Slide 17</vt:lpstr>
      <vt:lpstr>Slide 18</vt:lpstr>
      <vt:lpstr>Slide 19</vt:lpstr>
      <vt:lpstr>rushati@cansouthasia.net @Rushati4</vt:lpstr>
    </vt:vector>
  </TitlesOfParts>
  <Company>WWF</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Adaptation landscape in UNFCCC.</dc:title>
  <dc:creator>Sandeep Chamling Rai</dc:creator>
  <cp:lastModifiedBy>Rushati-CANSA</cp:lastModifiedBy>
  <cp:revision>215</cp:revision>
  <dcterms:created xsi:type="dcterms:W3CDTF">2014-05-22T06:06:06Z</dcterms:created>
  <dcterms:modified xsi:type="dcterms:W3CDTF">2018-07-09T04:58:06Z</dcterms:modified>
</cp:coreProperties>
</file>