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71" r:id="rId4"/>
    <p:sldId id="261" r:id="rId5"/>
    <p:sldId id="269" r:id="rId6"/>
    <p:sldId id="262" r:id="rId7"/>
    <p:sldId id="263" r:id="rId8"/>
    <p:sldId id="270" r:id="rId9"/>
    <p:sldId id="260" r:id="rId10"/>
    <p:sldId id="278" r:id="rId11"/>
    <p:sldId id="272" r:id="rId12"/>
    <p:sldId id="273" r:id="rId13"/>
    <p:sldId id="274" r:id="rId14"/>
    <p:sldId id="275" r:id="rId15"/>
    <p:sldId id="276" r:id="rId16"/>
    <p:sldId id="277" r:id="rId17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559" autoAdjust="0"/>
  </p:normalViewPr>
  <p:slideViewPr>
    <p:cSldViewPr>
      <p:cViewPr varScale="1">
        <p:scale>
          <a:sx n="59" d="100"/>
          <a:sy n="59" d="100"/>
        </p:scale>
        <p:origin x="-1032" y="-78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CC9EB4-EDFF-4C6B-A831-403394135FA9}" type="datetimeFigureOut">
              <a:rPr lang="en-US" smtClean="0"/>
              <a:pPr/>
              <a:t>08-Jul-18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9A0033-805E-4270-A01D-535D9CB87A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outlookafghanistan.net/topics.php?post_id=20167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r>
              <a:rPr lang="en-IN" sz="120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http://outlookafghan</a:t>
            </a:r>
          </a:p>
          <a:p>
            <a:pPr>
              <a:buFontTx/>
              <a:buChar char="-"/>
            </a:pPr>
            <a:r>
              <a:rPr lang="en-IN" sz="120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istan.net/</a:t>
            </a:r>
            <a:r>
              <a:rPr lang="en-IN" sz="1200" u="none" strike="noStrike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topics.php?post_id</a:t>
            </a:r>
            <a:r>
              <a:rPr lang="en-IN" sz="120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=20167#ixzz5KS7k9gZd</a:t>
            </a:r>
            <a:r>
              <a:rPr lang="en-IN" sz="120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</a:p>
          <a:p>
            <a:pPr>
              <a:buFontTx/>
              <a:buChar char="-"/>
            </a:pPr>
            <a:r>
              <a:rPr lang="en-IN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every 1 million inhabitants 1,150 people die in Afghanistan, 50% of these</a:t>
            </a:r>
            <a:br>
              <a:rPr lang="en-IN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IN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fatalities from geo physical and weather related events</a:t>
            </a:r>
          </a:p>
          <a:p>
            <a:pPr>
              <a:buFontTx/>
              <a:buChar char="-"/>
            </a:pPr>
            <a:r>
              <a:rPr lang="en-IN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>
              <a:buFontTx/>
              <a:buChar char="-"/>
            </a:pPr>
            <a:r>
              <a:rPr lang="en-IN" dirty="0" smtClean="0"/>
              <a:t> </a:t>
            </a:r>
            <a:br>
              <a:rPr lang="en-IN" dirty="0" smtClean="0"/>
            </a:br>
            <a:endParaRPr lang="en-IN" sz="1200" u="none" strike="noStrike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A0033-805E-4270-A01D-535D9CB87A8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A0033-805E-4270-A01D-535D9CB87A8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dirty="0" smtClean="0"/>
              <a:t>Kabul</a:t>
            </a:r>
            <a:r>
              <a:rPr lang="en-US" baseline="0" dirty="0" smtClean="0"/>
              <a:t> province is also most affected </a:t>
            </a:r>
          </a:p>
          <a:p>
            <a:pPr>
              <a:buFontTx/>
              <a:buChar char="-"/>
            </a:pPr>
            <a:r>
              <a:rPr lang="en-US" baseline="0" dirty="0" smtClean="0"/>
              <a:t>Droughts of various length and severity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A0033-805E-4270-A01D-535D9CB87A8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A0033-805E-4270-A01D-535D9CB87A8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ACFE62-F4A1-4A75-A3D7-D9502F0AE05B}" type="slidenum">
              <a:rPr lang="en-US" altLang="en-US" smtClean="0"/>
              <a:pPr/>
              <a:t>10</a:t>
            </a:fld>
            <a:endParaRPr lang="en-US" altLang="en-US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E005D2-8C77-498B-9BC8-D149D135717D}" type="slidenum">
              <a:rPr lang="en-US" altLang="en-US" smtClean="0"/>
              <a:pPr/>
              <a:t>11</a:t>
            </a:fld>
            <a:endParaRPr lang="en-US" alt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27F17E-C4C3-41B2-91FF-714603941BF6}" type="slidenum">
              <a:rPr lang="en-US" altLang="en-US" smtClean="0"/>
              <a:pPr/>
              <a:t>13</a:t>
            </a:fld>
            <a:endParaRPr lang="en-US" altLang="en-US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2F1BF4-D266-4786-ADF6-5FC74CB21123}" type="slidenum">
              <a:rPr lang="en-US" altLang="en-US" smtClean="0"/>
              <a:pPr/>
              <a:t>14</a:t>
            </a:fld>
            <a:endParaRPr lang="en-US" altLang="en-US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IN" sz="120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IN" sz="1200" u="none" strike="noStrike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A0033-805E-4270-A01D-535D9CB87A88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2B563-3F33-4D1E-A651-C14CFF3CA880}" type="datetimeFigureOut">
              <a:rPr lang="en-IN" smtClean="0"/>
              <a:pPr/>
              <a:t>08-07-2018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D431C-25AD-4B32-9EC4-193D1759734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2B563-3F33-4D1E-A651-C14CFF3CA880}" type="datetimeFigureOut">
              <a:rPr lang="en-IN" smtClean="0"/>
              <a:pPr/>
              <a:t>08-07-2018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D431C-25AD-4B32-9EC4-193D1759734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2B563-3F33-4D1E-A651-C14CFF3CA880}" type="datetimeFigureOut">
              <a:rPr lang="en-IN" smtClean="0"/>
              <a:pPr/>
              <a:t>08-07-2018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D431C-25AD-4B32-9EC4-193D1759734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2B563-3F33-4D1E-A651-C14CFF3CA880}" type="datetimeFigureOut">
              <a:rPr lang="en-IN" smtClean="0"/>
              <a:pPr/>
              <a:t>08-07-2018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D431C-25AD-4B32-9EC4-193D1759734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2B563-3F33-4D1E-A651-C14CFF3CA880}" type="datetimeFigureOut">
              <a:rPr lang="en-IN" smtClean="0"/>
              <a:pPr/>
              <a:t>08-07-2018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D431C-25AD-4B32-9EC4-193D1759734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2B563-3F33-4D1E-A651-C14CFF3CA880}" type="datetimeFigureOut">
              <a:rPr lang="en-IN" smtClean="0"/>
              <a:pPr/>
              <a:t>08-07-2018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D431C-25AD-4B32-9EC4-193D1759734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2B563-3F33-4D1E-A651-C14CFF3CA880}" type="datetimeFigureOut">
              <a:rPr lang="en-IN" smtClean="0"/>
              <a:pPr/>
              <a:t>08-07-2018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D431C-25AD-4B32-9EC4-193D1759734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2B563-3F33-4D1E-A651-C14CFF3CA880}" type="datetimeFigureOut">
              <a:rPr lang="en-IN" smtClean="0"/>
              <a:pPr/>
              <a:t>08-07-2018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D431C-25AD-4B32-9EC4-193D1759734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2B563-3F33-4D1E-A651-C14CFF3CA880}" type="datetimeFigureOut">
              <a:rPr lang="en-IN" smtClean="0"/>
              <a:pPr/>
              <a:t>08-07-2018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D431C-25AD-4B32-9EC4-193D1759734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2B563-3F33-4D1E-A651-C14CFF3CA880}" type="datetimeFigureOut">
              <a:rPr lang="en-IN" smtClean="0"/>
              <a:pPr/>
              <a:t>08-07-2018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D431C-25AD-4B32-9EC4-193D1759734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2B563-3F33-4D1E-A651-C14CFF3CA880}" type="datetimeFigureOut">
              <a:rPr lang="en-IN" smtClean="0"/>
              <a:pPr/>
              <a:t>08-07-2018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D431C-25AD-4B32-9EC4-193D1759734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B2B563-3F33-4D1E-A651-C14CFF3CA880}" type="datetimeFigureOut">
              <a:rPr lang="en-IN" smtClean="0"/>
              <a:pPr/>
              <a:t>08-07-2018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D431C-25AD-4B32-9EC4-193D1759734E}" type="slidenum">
              <a:rPr lang="en-IN" smtClean="0"/>
              <a:pPr/>
              <a:t>‹#›</a:t>
            </a:fld>
            <a:endParaRPr lang="en-IN"/>
          </a:p>
        </p:txBody>
      </p:sp>
      <p:sp useBgFill="1">
        <p:nvSpPr>
          <p:cNvPr id="7" name="Rounded Rectangle 6"/>
          <p:cNvSpPr/>
          <p:nvPr userDrawn="1"/>
        </p:nvSpPr>
        <p:spPr>
          <a:xfrm>
            <a:off x="189756" y="188640"/>
            <a:ext cx="11665296" cy="648072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8" name="Picture 7" descr="C:\FILES CANSA &amp; HBF\Secretariat\Logos\CANSA Logo\CAN-SouthAsia-Logo172.jpg">
            <a:extLst>
              <a:ext uri="{FF2B5EF4-FFF2-40B4-BE49-F238E27FC236}">
                <a16:creationId xmlns="" xmlns:a16="http://schemas.microsoft.com/office/drawing/2014/main" id="{F25A4C84-3C68-4CC1-83AB-622B449BEDA8}"/>
              </a:ext>
            </a:extLst>
          </p:cNvPr>
          <p:cNvPicPr/>
          <p:nvPr userDrawn="1"/>
        </p:nvPicPr>
        <p:blipFill rotWithShape="1"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242" t="18689" r="26100" b="25134"/>
          <a:stretch/>
        </p:blipFill>
        <p:spPr bwMode="auto">
          <a:xfrm>
            <a:off x="261764" y="5445224"/>
            <a:ext cx="1152128" cy="11521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3772" y="332657"/>
            <a:ext cx="11449272" cy="864095"/>
          </a:xfrm>
        </p:spPr>
        <p:txBody>
          <a:bodyPr/>
          <a:lstStyle/>
          <a:p>
            <a:r>
              <a:rPr lang="en-IN" b="1" dirty="0" smtClean="0"/>
              <a:t>Climate Science and Vulnerability in Afghanistan </a:t>
            </a:r>
            <a:endParaRPr lang="en-IN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59000" y="5949280"/>
            <a:ext cx="7817558" cy="769640"/>
          </a:xfrm>
        </p:spPr>
        <p:txBody>
          <a:bodyPr>
            <a:normAutofit fontScale="70000" lnSpcReduction="20000"/>
          </a:bodyPr>
          <a:lstStyle/>
          <a:p>
            <a:r>
              <a:rPr lang="en-IN" b="1" dirty="0" smtClean="0">
                <a:solidFill>
                  <a:schemeClr val="tx1"/>
                </a:solidFill>
              </a:rPr>
              <a:t>Santosh Patnaik</a:t>
            </a:r>
          </a:p>
          <a:p>
            <a:r>
              <a:rPr lang="en-IN" b="1" dirty="0" smtClean="0">
                <a:solidFill>
                  <a:schemeClr val="tx1"/>
                </a:solidFill>
              </a:rPr>
              <a:t>CAN South Asia</a:t>
            </a:r>
            <a:endParaRPr lang="en-IN" b="1" dirty="0">
              <a:solidFill>
                <a:schemeClr val="tx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t="2933"/>
          <a:stretch>
            <a:fillRect/>
          </a:stretch>
        </p:blipFill>
        <p:spPr bwMode="auto">
          <a:xfrm>
            <a:off x="2998068" y="1124744"/>
            <a:ext cx="6840760" cy="4765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244" y="116632"/>
            <a:ext cx="10969943" cy="1143000"/>
          </a:xfrm>
        </p:spPr>
        <p:txBody>
          <a:bodyPr/>
          <a:lstStyle/>
          <a:p>
            <a:r>
              <a:rPr lang="en-US" b="1" dirty="0" smtClean="0"/>
              <a:t>Climate Change and Afghanistan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1764" y="1196752"/>
            <a:ext cx="11377264" cy="4032448"/>
          </a:xfrm>
        </p:spPr>
        <p:txBody>
          <a:bodyPr>
            <a:noAutofit/>
          </a:bodyPr>
          <a:lstStyle/>
          <a:p>
            <a:pPr algn="just">
              <a:buFontTx/>
              <a:buChar char="-"/>
            </a:pPr>
            <a:r>
              <a:rPr lang="en-IN" sz="2400" dirty="0" smtClean="0"/>
              <a:t>Extreme heterogeneous geography of Afghanistan, ranging from the glacier-covered Hindu Kush in the north to the arid deserts in the south </a:t>
            </a:r>
          </a:p>
          <a:p>
            <a:pPr algn="just">
              <a:buFontTx/>
              <a:buChar char="-"/>
            </a:pPr>
            <a:r>
              <a:rPr lang="en-IN" sz="2400" dirty="0" smtClean="0"/>
              <a:t>Each decade; Afghanistan has lost 2% of its rain and snowfall due to Climate Change</a:t>
            </a:r>
          </a:p>
          <a:p>
            <a:pPr algn="just">
              <a:buFontTx/>
              <a:buChar char="-"/>
            </a:pPr>
            <a:r>
              <a:rPr lang="en-IN" sz="2400" dirty="0" smtClean="0"/>
              <a:t>Annual average temperatures  has risen by 1.0°C to 3.0°C </a:t>
            </a:r>
            <a:br>
              <a:rPr lang="en-IN" sz="2400" dirty="0" smtClean="0"/>
            </a:br>
            <a:r>
              <a:rPr lang="en-IN" sz="2400" dirty="0" smtClean="0"/>
              <a:t>in Western Afghanistan from 1950-2010 (World Bank report – South Asia’s Hotspots) </a:t>
            </a:r>
          </a:p>
          <a:p>
            <a:pPr algn="just">
              <a:buFontTx/>
              <a:buChar char="-"/>
            </a:pPr>
            <a:r>
              <a:rPr lang="en-IN" sz="2400" dirty="0" smtClean="0"/>
              <a:t>Average temperature across Afghanistan has increased by 0.6°C since 1960 (</a:t>
            </a:r>
            <a:r>
              <a:rPr lang="en-IN" sz="2400" dirty="0" err="1" smtClean="0"/>
              <a:t>Tyndell</a:t>
            </a:r>
            <a:r>
              <a:rPr lang="en-IN" sz="2400" dirty="0" smtClean="0"/>
              <a:t> Centre for Climate Change Research,2010) </a:t>
            </a:r>
          </a:p>
          <a:p>
            <a:pPr>
              <a:buFontTx/>
              <a:buChar char="-"/>
            </a:pPr>
            <a:r>
              <a:rPr lang="en-IN" sz="2400" dirty="0" smtClean="0"/>
              <a:t>Adaptation challenges facing Afghanistan are very significant in scope and scale  (SEI 2009)</a:t>
            </a:r>
          </a:p>
          <a:p>
            <a:pPr>
              <a:buFontTx/>
              <a:buChar char="-"/>
            </a:pPr>
            <a:r>
              <a:rPr lang="en-IN" sz="2400" dirty="0" smtClean="0"/>
              <a:t>Karakorum will receive more precipitation due to an increase of westerly disturbances (</a:t>
            </a:r>
            <a:r>
              <a:rPr lang="en-US" sz="2400" dirty="0" smtClean="0"/>
              <a:t>Ridley et al. (2013) </a:t>
            </a:r>
          </a:p>
          <a:p>
            <a:pPr>
              <a:buFontTx/>
              <a:buChar char="-"/>
            </a:pPr>
            <a:r>
              <a:rPr lang="en-IN" sz="2400" dirty="0" smtClean="0"/>
              <a:t>Warming of 2 </a:t>
            </a:r>
            <a:r>
              <a:rPr lang="en-IN" sz="2400" i="1" dirty="0" smtClean="0"/>
              <a:t>◦</a:t>
            </a:r>
            <a:r>
              <a:rPr lang="en-IN" sz="2400" dirty="0" smtClean="0"/>
              <a:t>C and a slight increase of precipitation (8–10%) until 2050 for the Upper Indus Basin, including its </a:t>
            </a:r>
            <a:r>
              <a:rPr lang="en-IN" sz="2400" dirty="0" err="1" smtClean="0"/>
              <a:t>Hindukush</a:t>
            </a:r>
            <a:r>
              <a:rPr lang="en-IN" sz="2400" dirty="0" smtClean="0"/>
              <a:t> part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E:\Afghanistan\Kabul_Training Workshop_8th-9th July\Presentations\temp Afghanista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3772" y="980728"/>
            <a:ext cx="5916612" cy="4362450"/>
          </a:xfrm>
          <a:prstGeom prst="rect">
            <a:avLst/>
          </a:prstGeom>
          <a:noFill/>
        </p:spPr>
      </p:pic>
      <p:pic>
        <p:nvPicPr>
          <p:cNvPr id="1027" name="Picture 3" descr="E:\Afghanistan\Kabul_Training Workshop_8th-9th July\Presentations\Heat wave.pn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80719" y="332656"/>
            <a:ext cx="5086301" cy="3159585"/>
          </a:xfrm>
          <a:prstGeom prst="rect">
            <a:avLst/>
          </a:prstGeom>
          <a:noFill/>
        </p:spPr>
      </p:pic>
      <p:pic>
        <p:nvPicPr>
          <p:cNvPr id="3" name="Picture 2" descr="E:\Afghanistan\Kabul_Training Workshop_8th-9th July\Presentations\12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93245" y="3636142"/>
            <a:ext cx="5073775" cy="28498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125760"/>
            <a:ext cx="10969943" cy="1143000"/>
          </a:xfrm>
        </p:spPr>
        <p:txBody>
          <a:bodyPr/>
          <a:lstStyle/>
          <a:p>
            <a:r>
              <a:rPr lang="en-US" b="1" dirty="0" smtClean="0"/>
              <a:t>Impacts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124744"/>
            <a:ext cx="10969943" cy="5112567"/>
          </a:xfrm>
        </p:spPr>
        <p:txBody>
          <a:bodyPr>
            <a:normAutofit/>
          </a:bodyPr>
          <a:lstStyle/>
          <a:p>
            <a:r>
              <a:rPr lang="en-IN" b="1" dirty="0" smtClean="0"/>
              <a:t>Ongoing Drought in 2018 </a:t>
            </a:r>
          </a:p>
          <a:p>
            <a:pPr>
              <a:buNone/>
            </a:pPr>
            <a:r>
              <a:rPr lang="en-IN" dirty="0" smtClean="0"/>
              <a:t>-  2 million people in 22 provinces affected </a:t>
            </a:r>
          </a:p>
          <a:p>
            <a:r>
              <a:rPr lang="en-IN" b="1" dirty="0" smtClean="0"/>
              <a:t>Floods and Landslides - Feb 2013 </a:t>
            </a:r>
          </a:p>
          <a:p>
            <a:pPr>
              <a:buNone/>
            </a:pPr>
            <a:r>
              <a:rPr lang="en-IN" dirty="0" smtClean="0"/>
              <a:t>- 1,600 families had been affected, 26 people had been killed, and about 425 homes had been damaged or destroyed in 15 of Afghanistan's 34 provinces</a:t>
            </a:r>
            <a:endParaRPr lang="en-IN" b="1" dirty="0" smtClean="0"/>
          </a:p>
          <a:p>
            <a:r>
              <a:rPr lang="en-IN" b="1" dirty="0" smtClean="0"/>
              <a:t>Flooding in May 2014 </a:t>
            </a:r>
          </a:p>
          <a:p>
            <a:pPr>
              <a:buNone/>
            </a:pPr>
            <a:r>
              <a:rPr lang="en-IN" b="1" dirty="0" smtClean="0"/>
              <a:t>-  </a:t>
            </a:r>
            <a:r>
              <a:rPr lang="en-IN" dirty="0" smtClean="0"/>
              <a:t>affected 90,000 people - displacing 20,000 - in 14 northern provinces, damages exceeding $100 million </a:t>
            </a:r>
            <a:endParaRPr lang="en-IN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Contd..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124744"/>
            <a:ext cx="10969943" cy="4525963"/>
          </a:xfrm>
        </p:spPr>
        <p:txBody>
          <a:bodyPr/>
          <a:lstStyle/>
          <a:p>
            <a:pPr>
              <a:buFontTx/>
              <a:buChar char="-"/>
            </a:pPr>
            <a:r>
              <a:rPr lang="en-IN" dirty="0" smtClean="0"/>
              <a:t>Intense and recurring hazards, including earthquakes, floods, flash floods, landslides, avalanches and droughts</a:t>
            </a:r>
          </a:p>
          <a:p>
            <a:pPr>
              <a:buFontTx/>
              <a:buChar char="-"/>
            </a:pPr>
            <a:r>
              <a:rPr lang="en-IN" dirty="0" smtClean="0"/>
              <a:t>Flooding  is the most frequent  hazard  </a:t>
            </a:r>
          </a:p>
          <a:p>
            <a:pPr>
              <a:buFontTx/>
              <a:buChar char="-"/>
            </a:pPr>
            <a:r>
              <a:rPr lang="en-IN" dirty="0" smtClean="0"/>
              <a:t>Second only to Haiti in terms of the number of fatalities from disasters between 1980 -2015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user\Downloads\image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73" y="260649"/>
            <a:ext cx="5951111" cy="2976331"/>
          </a:xfrm>
          <a:prstGeom prst="rect">
            <a:avLst/>
          </a:prstGeom>
          <a:noFill/>
        </p:spPr>
      </p:pic>
      <p:pic>
        <p:nvPicPr>
          <p:cNvPr id="1027" name="Picture 3" descr="C:\Users\user\Downloads\image7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308" y="3278190"/>
            <a:ext cx="5761230" cy="346317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862298" y="1700808"/>
            <a:ext cx="3839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Landslide in </a:t>
            </a:r>
            <a:r>
              <a:rPr lang="en-US" sz="2000" dirty="0" err="1" smtClean="0"/>
              <a:t>Badakhshan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623229" y="5013177"/>
            <a:ext cx="49912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Submerged homes due to floods in Northern province of </a:t>
            </a:r>
            <a:r>
              <a:rPr lang="en-US" sz="2000" dirty="0" err="1" smtClean="0"/>
              <a:t>Afgahnistan</a:t>
            </a:r>
            <a:r>
              <a:rPr lang="en-US" sz="2000" dirty="0" smtClean="0"/>
              <a:t>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Flash Flood in Baghlan Province of Afghanist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3302" y="11434"/>
            <a:ext cx="7870824" cy="315899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39287" y="3212976"/>
            <a:ext cx="47032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 smtClean="0"/>
              <a:t>Flashfloods in </a:t>
            </a:r>
            <a:r>
              <a:rPr lang="en-US" sz="2000" dirty="0" err="1" smtClean="0"/>
              <a:t>Baghlan</a:t>
            </a:r>
            <a:r>
              <a:rPr lang="en-US" sz="2000" dirty="0" smtClean="0"/>
              <a:t> province</a:t>
            </a:r>
            <a:endParaRPr lang="en-US" sz="2000" dirty="0"/>
          </a:p>
        </p:txBody>
      </p:sp>
      <p:pic>
        <p:nvPicPr>
          <p:cNvPr id="4" name="Picture 2" descr="C:\Users\user\Downloads\image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03765" y="3212976"/>
            <a:ext cx="7285061" cy="364502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205980" y="6021288"/>
            <a:ext cx="2736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Photo </a:t>
            </a:r>
            <a:r>
              <a:rPr lang="en-US" sz="2000" dirty="0" err="1" smtClean="0"/>
              <a:t>Courtsey</a:t>
            </a:r>
            <a:r>
              <a:rPr lang="en-US" sz="2000" dirty="0" smtClean="0"/>
              <a:t> : </a:t>
            </a:r>
            <a:r>
              <a:rPr lang="en-US" sz="2000" dirty="0" err="1" smtClean="0"/>
              <a:t>Sameera</a:t>
            </a:r>
            <a:r>
              <a:rPr lang="en-US" sz="2000" dirty="0" smtClean="0"/>
              <a:t> </a:t>
            </a:r>
            <a:r>
              <a:rPr lang="en-US" sz="2000" dirty="0" err="1" smtClean="0"/>
              <a:t>Noori</a:t>
            </a:r>
            <a:r>
              <a:rPr lang="en-US" sz="2000" dirty="0" smtClean="0"/>
              <a:t>, </a:t>
            </a:r>
            <a:r>
              <a:rPr lang="en-US" sz="2000" dirty="0" err="1" smtClean="0"/>
              <a:t>CoAR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143301" y="5445224"/>
            <a:ext cx="47032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 smtClean="0"/>
              <a:t>Avalanches in </a:t>
            </a:r>
            <a:r>
              <a:rPr lang="en-US" sz="2000" dirty="0" err="1" smtClean="0"/>
              <a:t>BadaKhshan</a:t>
            </a:r>
            <a:r>
              <a:rPr lang="en-US" sz="2000" dirty="0" smtClean="0"/>
              <a:t> province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Positive Effects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1764" y="1268760"/>
            <a:ext cx="6205051" cy="5184576"/>
          </a:xfrm>
        </p:spPr>
        <p:txBody>
          <a:bodyPr>
            <a:normAutofit fontScale="77500" lnSpcReduction="20000"/>
          </a:bodyPr>
          <a:lstStyle/>
          <a:p>
            <a:r>
              <a:rPr lang="en-IN" dirty="0" smtClean="0"/>
              <a:t>A warmer climate can increase productivity in historically colder regions such as mountainous areas</a:t>
            </a:r>
          </a:p>
          <a:p>
            <a:r>
              <a:rPr lang="en-IN" dirty="0" smtClean="0"/>
              <a:t>Climate change may increase precipitation in some areas in Afghanistan  </a:t>
            </a:r>
          </a:p>
          <a:p>
            <a:r>
              <a:rPr lang="en-US" dirty="0" smtClean="0"/>
              <a:t>From 1950 through 2010, </a:t>
            </a:r>
            <a:r>
              <a:rPr lang="en-IN" dirty="0" smtClean="0"/>
              <a:t>increasing monsoon precipitation are found for parts of eastern Afghanistan </a:t>
            </a:r>
          </a:p>
          <a:p>
            <a:r>
              <a:rPr lang="en-IN" dirty="0" smtClean="0"/>
              <a:t>Average temperatures in Afghanistan are still less than the inflection point, which means  increases in temperatures are predicted to have a net positive effect on consumption </a:t>
            </a:r>
            <a:br>
              <a:rPr lang="en-IN" dirty="0" smtClean="0"/>
            </a:br>
            <a:endParaRPr lang="en-US" dirty="0"/>
          </a:p>
        </p:txBody>
      </p:sp>
      <p:pic>
        <p:nvPicPr>
          <p:cNvPr id="3074" name="Picture 2" descr="E:\Afghanistan\Kabul_Training Workshop_8th-9th July\Presentations\Temp and Consumption patter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38428" y="1628800"/>
            <a:ext cx="5587491" cy="41044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33773" y="116632"/>
          <a:ext cx="11855052" cy="668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263"/>
                <a:gridCol w="5527105"/>
                <a:gridCol w="395168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Climate Parameter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Vulnerability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Impact </a:t>
                      </a:r>
                      <a:endParaRPr lang="en-US" dirty="0"/>
                    </a:p>
                  </a:txBody>
                  <a:tcPr marL="121888" marR="121888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Rise in extreme temperature </a:t>
                      </a:r>
                      <a:endParaRPr lang="en-US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en-IN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Low adaptive capacity and high exposure to climate</a:t>
                      </a:r>
                      <a:br>
                        <a:rPr lang="en-IN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IN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fluctuations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en-IN" sz="1800" b="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Geographic parameters such as low latitude and </a:t>
                      </a:r>
                      <a:r>
                        <a:rPr lang="en-IN" sz="1800" b="0" i="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continentality</a:t>
                      </a:r>
                      <a:r>
                        <a:rPr lang="en-IN" sz="1800" b="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dirty="0" smtClean="0"/>
                        <a:t/>
                      </a:r>
                      <a:br>
                        <a:rPr lang="en-IN" dirty="0" smtClean="0"/>
                      </a:br>
                      <a:endParaRPr lang="en-US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en-IN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Heat</a:t>
                      </a:r>
                      <a:r>
                        <a:rPr lang="en-IN" sz="1800" b="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Wave  reduces</a:t>
                      </a:r>
                      <a:r>
                        <a:rPr lang="en-IN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in agricultural and labour productivity,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en-IN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Decline in health indicators due</a:t>
                      </a:r>
                      <a:r>
                        <a:rPr lang="en-IN" sz="1800" b="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to vector borne diseases </a:t>
                      </a:r>
                      <a:r>
                        <a:rPr lang="en-IN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IN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IN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Climate induced migration, and other factors that affect economic growth and poverty reduction</a:t>
                      </a:r>
                      <a:r>
                        <a:rPr lang="en-IN" dirty="0" smtClean="0"/>
                        <a:t> </a:t>
                      </a:r>
                      <a:endParaRPr lang="en-US" dirty="0"/>
                    </a:p>
                  </a:txBody>
                  <a:tcPr marL="121888" marR="121888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Erratic</a:t>
                      </a:r>
                      <a:r>
                        <a:rPr lang="en-US" baseline="0" dirty="0" smtClean="0"/>
                        <a:t>  rain and snowfall </a:t>
                      </a:r>
                      <a:endParaRPr lang="en-US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IN" dirty="0" smtClean="0"/>
                        <a:t>Water sources are heavily dependent on annual rainfall and snowfall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IN" dirty="0" smtClean="0"/>
                        <a:t> Subsistence Agriculture is the main source of livelihood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IN" baseline="0" dirty="0" smtClean="0"/>
                        <a:t> </a:t>
                      </a:r>
                      <a:r>
                        <a:rPr lang="en-IN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Rain-fed agriculture (</a:t>
                      </a:r>
                      <a:r>
                        <a:rPr lang="en-IN" baseline="0" dirty="0" smtClean="0"/>
                        <a:t>Spring precipitation) </a:t>
                      </a:r>
                      <a:r>
                        <a:rPr lang="en-IN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is predominant (16.4%), while only about 7% of the land is available for irrigated</a:t>
                      </a:r>
                      <a:br>
                        <a:rPr lang="en-IN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IN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agriculture</a:t>
                      </a:r>
                      <a:r>
                        <a:rPr lang="en-IN" dirty="0" smtClean="0"/>
                        <a:t> </a:t>
                      </a:r>
                      <a:endParaRPr lang="en-US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en-US" dirty="0" smtClean="0"/>
                        <a:t>Leads to drought and over exploitation of ground water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dirty="0" smtClean="0"/>
                        <a:t> </a:t>
                      </a:r>
                      <a:r>
                        <a:rPr lang="en-IN" dirty="0" smtClean="0"/>
                        <a:t>threatens the grasslands and crop</a:t>
                      </a:r>
                      <a:r>
                        <a:rPr lang="en-IN" baseline="0" dirty="0" smtClean="0"/>
                        <a:t> productivity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IN" sz="180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Recurrent droughts is expected to affect hydropower production </a:t>
                      </a:r>
                    </a:p>
                  </a:txBody>
                  <a:tcPr marL="121888" marR="121888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Rapid snow melt and extreme rainfall</a:t>
                      </a:r>
                      <a:endParaRPr lang="en-US" dirty="0"/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en-US" baseline="0" dirty="0" smtClean="0"/>
                        <a:t> Mountainous landscape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en-IN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Poorly built flood protection infrastructure</a:t>
                      </a:r>
                      <a:br>
                        <a:rPr lang="en-IN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IN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Lack of early warning systems 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en-IN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Increasing settlements in flood prone areas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IN" sz="1800" b="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dirty="0" smtClean="0"/>
                        <a:t>Lack of vegetation in mountain tops and denuded hills</a:t>
                      </a:r>
                      <a:r>
                        <a:rPr lang="en-US" baseline="0" dirty="0" smtClean="0"/>
                        <a:t> adds to severity of floods </a:t>
                      </a:r>
                      <a:endParaRPr lang="en-US" dirty="0" smtClean="0"/>
                    </a:p>
                    <a:p>
                      <a:pPr>
                        <a:buFontTx/>
                        <a:buChar char="-"/>
                      </a:pPr>
                      <a:r>
                        <a:rPr lang="en-US" baseline="0" dirty="0" smtClean="0"/>
                        <a:t>Lack of proper drainage causes urban flooding</a:t>
                      </a:r>
                      <a:endParaRPr lang="en-US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baseline="0" dirty="0" smtClean="0"/>
                        <a:t> Lack of robust early warning system </a:t>
                      </a:r>
                    </a:p>
                  </a:txBody>
                  <a:tcPr marL="121888" marR="121888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-Flooding in rivers due to steep slopes</a:t>
                      </a:r>
                    </a:p>
                    <a:p>
                      <a:r>
                        <a:rPr lang="en-US" dirty="0" smtClean="0"/>
                        <a:t>- Erosion that harms agriculture </a:t>
                      </a:r>
                    </a:p>
                    <a:p>
                      <a:r>
                        <a:rPr lang="en-US" dirty="0" smtClean="0"/>
                        <a:t>- Loss of lives and livelihood </a:t>
                      </a:r>
                    </a:p>
                  </a:txBody>
                  <a:tcPr marL="121888" marR="121888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914162" y="762000"/>
            <a:ext cx="10360501" cy="1143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en-US" sz="4000" b="1">
                <a:solidFill>
                  <a:srgbClr val="006600"/>
                </a:solidFill>
                <a:latin typeface="Garamond" pitchFamily="18" charset="0"/>
              </a:rPr>
              <a:t>Science of Climate Change</a:t>
            </a:r>
          </a:p>
        </p:txBody>
      </p:sp>
      <p:pic>
        <p:nvPicPr>
          <p:cNvPr id="15363" name="Picture 2" descr="C:\Users\Sanjay Vashist\Desktop\images\climatechange_31_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37224" y="2133600"/>
            <a:ext cx="731541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711015" y="411164"/>
            <a:ext cx="10665222" cy="579437"/>
          </a:xfrm>
          <a:noFill/>
        </p:spPr>
        <p:txBody>
          <a:bodyPr>
            <a:normAutofit fontScale="90000"/>
          </a:bodyPr>
          <a:lstStyle/>
          <a:p>
            <a:r>
              <a:rPr lang="en-US" altLang="en-US" sz="3400" smtClean="0">
                <a:solidFill>
                  <a:srgbClr val="000066"/>
                </a:solidFill>
              </a:rPr>
              <a:t>Energy budget and greenhouse effect  </a:t>
            </a:r>
          </a:p>
        </p:txBody>
      </p:sp>
      <p:pic>
        <p:nvPicPr>
          <p:cNvPr id="10243" name="Picture 3" descr="fig1-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789692" y="1219200"/>
            <a:ext cx="6009768" cy="3505200"/>
          </a:xfrm>
          <a:noFill/>
        </p:spPr>
      </p:pic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812588" y="1143000"/>
            <a:ext cx="487553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dirty="0">
                <a:latin typeface="+mj-lt"/>
              </a:rPr>
              <a:t>The delicate balance between the incoming short wave (ultra violet) radiation and the outgoing long wave (infra red) radiation maintains earth’s surface temperature at a level sufficient to support life on the planet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831634" y="4657726"/>
            <a:ext cx="1107151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dirty="0">
                <a:latin typeface="+mj-lt"/>
              </a:rPr>
              <a:t>Some gases (called </a:t>
            </a:r>
            <a:r>
              <a:rPr lang="en-US" altLang="en-US" sz="2400" i="1" dirty="0">
                <a:latin typeface="+mj-lt"/>
              </a:rPr>
              <a:t>greenhouse gases</a:t>
            </a:r>
            <a:r>
              <a:rPr lang="en-US" altLang="en-US" sz="2400" dirty="0">
                <a:latin typeface="+mj-lt"/>
              </a:rPr>
              <a:t>) present in the earth’s atmosphere (in trace amounts) trap the outgoing radiation, raising the temperature of the earth’s surface – the phenomenon is commonly known as </a:t>
            </a:r>
            <a:r>
              <a:rPr lang="en-US" altLang="en-US" sz="2400" i="1" dirty="0">
                <a:latin typeface="+mj-lt"/>
              </a:rPr>
              <a:t>greenhouse effect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Sanjay Vashist\Desktop\images\greenhouse_effec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1016" y="762000"/>
            <a:ext cx="10807002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914162" y="533400"/>
            <a:ext cx="10360501" cy="914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4000" dirty="0">
                <a:latin typeface="+mj-lt"/>
              </a:rPr>
              <a:t>Causes of climate change </a:t>
            </a: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2945633" y="1676400"/>
            <a:ext cx="7008574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5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</a:pPr>
            <a:r>
              <a:rPr lang="en-US" altLang="en-US" sz="3000" dirty="0"/>
              <a:t>GHG emissions from</a:t>
            </a:r>
            <a:endParaRPr lang="en-US" altLang="en-US" sz="1500" dirty="0"/>
          </a:p>
          <a:p>
            <a:pPr marL="342900" indent="-342900">
              <a:spcBef>
                <a:spcPct val="50000"/>
              </a:spcBef>
              <a:buSzPct val="150000"/>
              <a:buFont typeface="Arial" pitchFamily="34" charset="0"/>
              <a:buChar char="•"/>
            </a:pPr>
            <a:r>
              <a:rPr lang="en-US" altLang="en-US" sz="2600" dirty="0"/>
              <a:t>Industrialization</a:t>
            </a:r>
          </a:p>
          <a:p>
            <a:pPr marL="342900" indent="-342900">
              <a:spcBef>
                <a:spcPct val="50000"/>
              </a:spcBef>
              <a:buSzPct val="150000"/>
              <a:buFont typeface="Arial" pitchFamily="34" charset="0"/>
              <a:buChar char="•"/>
            </a:pPr>
            <a:r>
              <a:rPr lang="en-US" altLang="en-US" sz="2600" dirty="0"/>
              <a:t>Urbanization</a:t>
            </a:r>
          </a:p>
          <a:p>
            <a:pPr marL="342900" indent="-342900">
              <a:spcBef>
                <a:spcPct val="50000"/>
              </a:spcBef>
              <a:buSzPct val="150000"/>
              <a:buFont typeface="Arial" pitchFamily="34" charset="0"/>
              <a:buChar char="•"/>
            </a:pPr>
            <a:r>
              <a:rPr lang="en-US" altLang="en-US" sz="2600" dirty="0"/>
              <a:t>Deforestation</a:t>
            </a:r>
          </a:p>
          <a:p>
            <a:pPr marL="342900" indent="-342900">
              <a:spcBef>
                <a:spcPct val="50000"/>
              </a:spcBef>
              <a:buSzPct val="150000"/>
              <a:buFont typeface="Arial" pitchFamily="34" charset="0"/>
              <a:buChar char="•"/>
            </a:pPr>
            <a:r>
              <a:rPr lang="en-US" altLang="en-US" sz="2600" dirty="0"/>
              <a:t>Land use changes</a:t>
            </a:r>
          </a:p>
        </p:txBody>
      </p:sp>
      <p:pic>
        <p:nvPicPr>
          <p:cNvPr id="12292" name="Picture 6" descr="C:\Users\Sanjay Vashist\Desktop\images\imagesPDVTA7K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29030" y="3810001"/>
            <a:ext cx="2894846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6"/>
          <p:cNvSpPr>
            <a:spLocks noChangeArrowheads="1"/>
          </p:cNvSpPr>
          <p:nvPr/>
        </p:nvSpPr>
        <p:spPr bwMode="auto">
          <a:xfrm>
            <a:off x="711015" y="836614"/>
            <a:ext cx="10665222" cy="4649787"/>
          </a:xfrm>
          <a:prstGeom prst="rect">
            <a:avLst/>
          </a:prstGeom>
          <a:noFill/>
          <a:ln>
            <a:noFill/>
          </a:ln>
          <a:extLst/>
        </p:spPr>
        <p:txBody>
          <a:bodyPr lIns="90000" tIns="46800" rIns="90000" bIns="46800"/>
          <a:lstStyle/>
          <a:p>
            <a:pPr defTabSz="449263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sz="3200" dirty="0" smtClean="0">
                <a:latin typeface="+mj-lt"/>
                <a:ea typeface="+mj-ea"/>
                <a:cs typeface="+mj-cs"/>
              </a:rPr>
              <a:t>The </a:t>
            </a:r>
            <a:r>
              <a:rPr lang="en-GB" sz="3200" dirty="0">
                <a:latin typeface="+mj-lt"/>
                <a:ea typeface="+mj-ea"/>
                <a:cs typeface="+mj-cs"/>
              </a:rPr>
              <a:t>six main greenhouse gases: </a:t>
            </a:r>
          </a:p>
          <a:p>
            <a:pPr marL="739775" lvl="1" indent="-282575" defTabSz="449263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sz="3000" dirty="0">
                <a:latin typeface="+mj-lt"/>
              </a:rPr>
              <a:t/>
            </a:r>
            <a:br>
              <a:rPr lang="en-GB" sz="3000" dirty="0">
                <a:latin typeface="+mj-lt"/>
              </a:rPr>
            </a:br>
            <a:r>
              <a:rPr lang="en-GB" sz="3000" dirty="0">
                <a:latin typeface="+mj-lt"/>
              </a:rPr>
              <a:t>• Carbon dioxide (CO2);</a:t>
            </a:r>
            <a:br>
              <a:rPr lang="en-GB" sz="3000" dirty="0">
                <a:latin typeface="+mj-lt"/>
              </a:rPr>
            </a:br>
            <a:r>
              <a:rPr lang="en-GB" sz="3000" dirty="0">
                <a:latin typeface="+mj-lt"/>
              </a:rPr>
              <a:t>• Methane (CH4);</a:t>
            </a:r>
            <a:br>
              <a:rPr lang="en-GB" sz="3000" dirty="0">
                <a:latin typeface="+mj-lt"/>
              </a:rPr>
            </a:br>
            <a:r>
              <a:rPr lang="en-GB" sz="3000" dirty="0">
                <a:latin typeface="+mj-lt"/>
              </a:rPr>
              <a:t>• Nitrous oxide (N2O);</a:t>
            </a:r>
            <a:br>
              <a:rPr lang="en-GB" sz="3000" dirty="0">
                <a:latin typeface="+mj-lt"/>
              </a:rPr>
            </a:br>
            <a:r>
              <a:rPr lang="en-GB" sz="3000" dirty="0">
                <a:latin typeface="+mj-lt"/>
              </a:rPr>
              <a:t>• </a:t>
            </a:r>
            <a:r>
              <a:rPr lang="en-GB" sz="3000" dirty="0" err="1">
                <a:latin typeface="+mj-lt"/>
              </a:rPr>
              <a:t>Hydrofluorocarbons</a:t>
            </a:r>
            <a:r>
              <a:rPr lang="en-GB" sz="3000" dirty="0">
                <a:latin typeface="+mj-lt"/>
              </a:rPr>
              <a:t> (HFCs);</a:t>
            </a:r>
            <a:br>
              <a:rPr lang="en-GB" sz="3000" dirty="0">
                <a:latin typeface="+mj-lt"/>
              </a:rPr>
            </a:br>
            <a:r>
              <a:rPr lang="en-GB" sz="3000" dirty="0">
                <a:latin typeface="+mj-lt"/>
              </a:rPr>
              <a:t>• </a:t>
            </a:r>
            <a:r>
              <a:rPr lang="en-GB" sz="3000" dirty="0" err="1">
                <a:latin typeface="+mj-lt"/>
              </a:rPr>
              <a:t>Perfluorocarbons</a:t>
            </a:r>
            <a:r>
              <a:rPr lang="en-GB" sz="3000" dirty="0">
                <a:latin typeface="+mj-lt"/>
              </a:rPr>
              <a:t> (PFCs); and</a:t>
            </a:r>
            <a:br>
              <a:rPr lang="en-GB" sz="3000" dirty="0">
                <a:latin typeface="+mj-lt"/>
              </a:rPr>
            </a:br>
            <a:r>
              <a:rPr lang="en-GB" sz="3000" dirty="0">
                <a:latin typeface="+mj-lt"/>
              </a:rPr>
              <a:t>• Sulphur hexafluoride (SF6)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215" y="53752"/>
            <a:ext cx="10873957" cy="998984"/>
          </a:xfrm>
        </p:spPr>
        <p:txBody>
          <a:bodyPr/>
          <a:lstStyle/>
          <a:p>
            <a:r>
              <a:rPr lang="en-IN" dirty="0" smtClean="0"/>
              <a:t>Leaked IPCC 1.5C draft report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4885" y="5129810"/>
            <a:ext cx="10764183" cy="1728191"/>
          </a:xfrm>
        </p:spPr>
        <p:txBody>
          <a:bodyPr>
            <a:normAutofit fontScale="92500" lnSpcReduction="20000"/>
          </a:bodyPr>
          <a:lstStyle/>
          <a:p>
            <a:r>
              <a:rPr lang="en-IN" dirty="0" smtClean="0"/>
              <a:t>In 2015, Paris </a:t>
            </a:r>
            <a:r>
              <a:rPr lang="en-IN" dirty="0"/>
              <a:t>Agreement established twin goals to hold temperature rise from </a:t>
            </a:r>
            <a:r>
              <a:rPr lang="en-IN" dirty="0" smtClean="0"/>
              <a:t>pre-Industrial </a:t>
            </a:r>
            <a:r>
              <a:rPr lang="en-IN" dirty="0"/>
              <a:t>times “well below 2C” and strive </a:t>
            </a:r>
            <a:r>
              <a:rPr lang="en-IN" dirty="0" smtClean="0"/>
              <a:t>for 1.5C.</a:t>
            </a:r>
          </a:p>
          <a:p>
            <a:r>
              <a:rPr lang="en-IN" dirty="0"/>
              <a:t>T</a:t>
            </a:r>
            <a:r>
              <a:rPr lang="en-IN" dirty="0" smtClean="0"/>
              <a:t>he </a:t>
            </a:r>
            <a:r>
              <a:rPr lang="en-IN" dirty="0"/>
              <a:t>world is warming </a:t>
            </a:r>
            <a:r>
              <a:rPr lang="en-IN"/>
              <a:t>roughly </a:t>
            </a:r>
            <a:r>
              <a:rPr lang="en-IN" smtClean="0"/>
              <a:t>0.2 C </a:t>
            </a:r>
            <a:r>
              <a:rPr lang="en-IN" dirty="0"/>
              <a:t>each decade.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75059" y="1124745"/>
            <a:ext cx="8926667" cy="4032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2204" y="3645024"/>
            <a:ext cx="7513559" cy="1143000"/>
          </a:xfrm>
        </p:spPr>
        <p:txBody>
          <a:bodyPr/>
          <a:lstStyle/>
          <a:p>
            <a:r>
              <a:rPr lang="en-US" dirty="0" smtClean="0"/>
              <a:t>Thank You 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612</TotalTime>
  <Words>598</Words>
  <Application>Microsoft Office PowerPoint</Application>
  <PresentationFormat>Custom</PresentationFormat>
  <Paragraphs>90</Paragraphs>
  <Slides>16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Climate Science and Vulnerability in Afghanistan </vt:lpstr>
      <vt:lpstr>Climate Change and Afghanistan </vt:lpstr>
      <vt:lpstr>Slide 3</vt:lpstr>
      <vt:lpstr>Impacts</vt:lpstr>
      <vt:lpstr>Contd.. </vt:lpstr>
      <vt:lpstr>Slide 6</vt:lpstr>
      <vt:lpstr>Slide 7</vt:lpstr>
      <vt:lpstr>Positive Effects </vt:lpstr>
      <vt:lpstr>Slide 9</vt:lpstr>
      <vt:lpstr>Slide 10</vt:lpstr>
      <vt:lpstr>Energy budget and greenhouse effect  </vt:lpstr>
      <vt:lpstr>Slide 12</vt:lpstr>
      <vt:lpstr>Slide 13</vt:lpstr>
      <vt:lpstr>Slide 14</vt:lpstr>
      <vt:lpstr>Leaked IPCC 1.5C draft report </vt:lpstr>
      <vt:lpstr>Thank You 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Climate Science : Vulnerability of Afghanistan</dc:title>
  <dc:creator>Thiru</dc:creator>
  <cp:lastModifiedBy>Santosh</cp:lastModifiedBy>
  <cp:revision>66</cp:revision>
  <dcterms:created xsi:type="dcterms:W3CDTF">2018-07-04T10:11:04Z</dcterms:created>
  <dcterms:modified xsi:type="dcterms:W3CDTF">2018-07-08T09:55:18Z</dcterms:modified>
</cp:coreProperties>
</file>