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4"/>
  </p:sldMasterIdLst>
  <p:notesMasterIdLst>
    <p:notesMasterId r:id="rId23"/>
  </p:notesMasterIdLst>
  <p:handoutMasterIdLst>
    <p:handoutMasterId r:id="rId24"/>
  </p:handoutMasterIdLst>
  <p:sldIdLst>
    <p:sldId id="382" r:id="rId5"/>
    <p:sldId id="383" r:id="rId6"/>
    <p:sldId id="387" r:id="rId7"/>
    <p:sldId id="384" r:id="rId8"/>
    <p:sldId id="351" r:id="rId9"/>
    <p:sldId id="353" r:id="rId10"/>
    <p:sldId id="357" r:id="rId11"/>
    <p:sldId id="343" r:id="rId12"/>
    <p:sldId id="360" r:id="rId13"/>
    <p:sldId id="362" r:id="rId14"/>
    <p:sldId id="363" r:id="rId15"/>
    <p:sldId id="294" r:id="rId16"/>
    <p:sldId id="333" r:id="rId17"/>
    <p:sldId id="347" r:id="rId18"/>
    <p:sldId id="361" r:id="rId19"/>
    <p:sldId id="336" r:id="rId20"/>
    <p:sldId id="385" r:id="rId21"/>
    <p:sldId id="323" r:id="rId2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5084" autoAdjust="0"/>
  </p:normalViewPr>
  <p:slideViewPr>
    <p:cSldViewPr snapToGrid="0">
      <p:cViewPr varScale="1">
        <p:scale>
          <a:sx n="107" d="100"/>
          <a:sy n="107" d="100"/>
        </p:scale>
        <p:origin x="776" y="160"/>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3852" y="8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AC4FB8F-ED15-48AB-97BD-17129D4E699D}" type="datetimeFigureOut">
              <a:rPr lang="en-US" smtClean="0"/>
              <a:t>7/9/18</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E6B3739-9081-478F-812E-AE7CE140632E}" type="slidenum">
              <a:rPr lang="en-US" smtClean="0"/>
              <a:t>‹#›</a:t>
            </a:fld>
            <a:endParaRPr lang="en-US" dirty="0"/>
          </a:p>
        </p:txBody>
      </p:sp>
    </p:spTree>
    <p:extLst>
      <p:ext uri="{BB962C8B-B14F-4D97-AF65-F5344CB8AC3E}">
        <p14:creationId xmlns:p14="http://schemas.microsoft.com/office/powerpoint/2010/main" val="4112104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BC9D437-CD83-4825-AD0D-5E7B341BC79B}" type="datetimeFigureOut">
              <a:rPr lang="en-US" smtClean="0"/>
              <a:t>7/9/18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3"/>
            <a:ext cx="5608320" cy="313753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60CF8BB-EBC7-4B8F-9632-A5A136FBB880}" type="slidenum">
              <a:rPr lang="en-US" smtClean="0"/>
              <a:t>‹#›</a:t>
            </a:fld>
            <a:endParaRPr lang="en-US" dirty="0"/>
          </a:p>
        </p:txBody>
      </p:sp>
    </p:spTree>
    <p:extLst>
      <p:ext uri="{BB962C8B-B14F-4D97-AF65-F5344CB8AC3E}">
        <p14:creationId xmlns:p14="http://schemas.microsoft.com/office/powerpoint/2010/main" val="1170369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2465DD-9819-4ABC-A784-477AFBA19C86}"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71267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29644A-97F2-4BC4-BBF7-FC141F507563}"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3955823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87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104EB7-77EC-481E-BDC6-73CA182AC952}" type="datetime1">
              <a:rPr lang="en-US" smtClean="0"/>
              <a:t>7/9/18</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78734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016069-A392-4E44-934F-6743D63E2A4F}" type="datetime1">
              <a:rPr lang="en-US" smtClean="0"/>
              <a:t>7/9/18</a:t>
            </a:fld>
            <a:endParaRPr lang="en-US" dirty="0"/>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3689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1F9843-3551-47D6-BD3E-346FBDF458AF}" type="datetime1">
              <a:rPr lang="en-US" smtClean="0"/>
              <a:t>7/9/18</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87493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8C2989-19D5-42F7-8321-FE6B75231AF4}" type="datetime1">
              <a:rPr lang="en-US" smtClean="0"/>
              <a:t>7/9/18</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480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F9C03C-1F27-412D-AD0B-6423348F1B9B}" type="datetime1">
              <a:rPr lang="en-US" smtClean="0"/>
              <a:t>7/9/18</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11598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7/9/18</a:t>
            </a:fld>
            <a:endParaRPr lang="en-US" dirty="0"/>
          </a:p>
        </p:txBody>
      </p:sp>
      <p:sp>
        <p:nvSpPr>
          <p:cNvPr id="8" name="Rectangle 7">
            <a:extLst>
              <a:ext uri="{FF2B5EF4-FFF2-40B4-BE49-F238E27FC236}">
                <a16:creationId xmlns="" xmlns:a16="http://schemas.microsoft.com/office/drawing/2014/main" id="{41FED0FF-B047-48E1-AA87-7AB424201768}"/>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0339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9CFDC2-5630-4611-9BF0-0EF7C8C4398D}"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86569887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9CFDC2-5630-4611-9BF0-0EF7C8C4398D}"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422686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9CFDC2-5630-4611-9BF0-0EF7C8C4398D}"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340160766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9CFDC2-5630-4611-9BF0-0EF7C8C4398D}"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68794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9CFDC2-5630-4611-9BF0-0EF7C8C4398D}"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13601362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61E545-DA4D-4588-A168-A47EEF327FC2}"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726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B26042-7092-4D96-B3CE-E8E6CFEE88C8}" type="datetime1">
              <a:rPr lang="en-US" smtClean="0"/>
              <a:t>7/9/18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11761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8C2989-19D5-42F7-8321-FE6B75231AF4}" type="datetime1">
              <a:rPr lang="en-US" smtClean="0"/>
              <a:t>7/9/18</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19CFDC2-5630-4611-9BF0-0EF7C8C4398D}" type="datetime1">
              <a:rPr lang="en-US" smtClean="0"/>
              <a:t>7/9/18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938204294"/>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65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Habib.Rahmat@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70" y="-4169306"/>
            <a:ext cx="12381570" cy="11027306"/>
          </a:xfrm>
          <a:prstGeom prst="rect">
            <a:avLst/>
          </a:prstGeom>
        </p:spPr>
      </p:pic>
      <p:sp>
        <p:nvSpPr>
          <p:cNvPr id="2" name="Title 1"/>
          <p:cNvSpPr>
            <a:spLocks noGrp="1"/>
          </p:cNvSpPr>
          <p:nvPr>
            <p:ph type="ctrTitle"/>
          </p:nvPr>
        </p:nvSpPr>
        <p:spPr>
          <a:xfrm>
            <a:off x="1377814" y="3078584"/>
            <a:ext cx="9906000" cy="1214751"/>
          </a:xfrm>
        </p:spPr>
        <p:txBody>
          <a:bodyPr>
            <a:noAutofit/>
          </a:bodyPr>
          <a:lstStyle/>
          <a:p>
            <a:pPr algn="ctr"/>
            <a:r>
              <a:rPr lang="en-US" sz="2800" b="1" dirty="0" smtClean="0">
                <a:solidFill>
                  <a:srgbClr val="FF0000"/>
                </a:solidFill>
                <a:cs typeface="Aparajita" panose="020B0604020202020204" pitchFamily="34" charset="0"/>
              </a:rPr>
              <a:t>MEW </a:t>
            </a:r>
            <a:r>
              <a:rPr lang="en-US" sz="2800" b="1" dirty="0">
                <a:solidFill>
                  <a:srgbClr val="FF0000"/>
                </a:solidFill>
                <a:cs typeface="Aparajita" panose="020B0604020202020204" pitchFamily="34" charset="0"/>
              </a:rPr>
              <a:t>plans for </a:t>
            </a:r>
            <a:br>
              <a:rPr lang="en-US" sz="2800" b="1" dirty="0">
                <a:solidFill>
                  <a:srgbClr val="FF0000"/>
                </a:solidFill>
                <a:cs typeface="Aparajita" panose="020B0604020202020204" pitchFamily="34" charset="0"/>
              </a:rPr>
            </a:br>
            <a:r>
              <a:rPr lang="en-US" sz="2800" b="1" dirty="0">
                <a:solidFill>
                  <a:srgbClr val="FF0000"/>
                </a:solidFill>
                <a:cs typeface="Aparajita" panose="020B0604020202020204" pitchFamily="34" charset="0"/>
              </a:rPr>
              <a:t> Environmental Protection and </a:t>
            </a:r>
            <a:r>
              <a:rPr lang="en-US" sz="2800" b="1" dirty="0">
                <a:solidFill>
                  <a:srgbClr val="FF0000"/>
                </a:solidFill>
                <a:cs typeface="Aparajita" panose="020B0604020202020204" pitchFamily="34" charset="0"/>
              </a:rPr>
              <a:t>Carbon </a:t>
            </a:r>
            <a:r>
              <a:rPr lang="en-US" sz="2800" b="1" dirty="0" smtClean="0">
                <a:solidFill>
                  <a:srgbClr val="FF0000"/>
                </a:solidFill>
                <a:cs typeface="Aparajita" panose="020B0604020202020204" pitchFamily="34" charset="0"/>
              </a:rPr>
              <a:t/>
            </a:r>
            <a:br>
              <a:rPr lang="en-US" sz="2800" b="1" dirty="0" smtClean="0">
                <a:solidFill>
                  <a:srgbClr val="FF0000"/>
                </a:solidFill>
                <a:cs typeface="Aparajita" panose="020B0604020202020204" pitchFamily="34" charset="0"/>
              </a:rPr>
            </a:br>
            <a:r>
              <a:rPr lang="en-US" sz="2800" b="1" dirty="0" smtClean="0">
                <a:solidFill>
                  <a:srgbClr val="FF0000"/>
                </a:solidFill>
                <a:cs typeface="Aparajita" panose="020B0604020202020204" pitchFamily="34" charset="0"/>
              </a:rPr>
              <a:t>Free </a:t>
            </a:r>
            <a:r>
              <a:rPr lang="en-US" sz="2800" b="1" dirty="0">
                <a:solidFill>
                  <a:srgbClr val="FF0000"/>
                </a:solidFill>
                <a:cs typeface="Aparajita" panose="020B0604020202020204" pitchFamily="34" charset="0"/>
              </a:rPr>
              <a:t>programs through it’s Energy Plans and policies</a:t>
            </a:r>
            <a:r>
              <a:rPr lang="en-US" sz="4000" b="1" dirty="0">
                <a:solidFill>
                  <a:schemeClr val="tx1"/>
                </a:solidFill>
                <a:latin typeface="Aparajita" panose="020B0604020202020204" pitchFamily="34" charset="0"/>
                <a:cs typeface="Aparajita" panose="020B0604020202020204" pitchFamily="34" charset="0"/>
              </a:rPr>
              <a:t/>
            </a:r>
            <a:br>
              <a:rPr lang="en-US" sz="4000" b="1" dirty="0">
                <a:solidFill>
                  <a:schemeClr val="tx1"/>
                </a:solidFill>
                <a:latin typeface="Aparajita" panose="020B0604020202020204" pitchFamily="34" charset="0"/>
                <a:cs typeface="Aparajita" panose="020B0604020202020204" pitchFamily="34" charset="0"/>
              </a:rPr>
            </a:br>
            <a:r>
              <a:rPr lang="en-US" sz="3200" b="1" dirty="0">
                <a:solidFill>
                  <a:schemeClr val="tx1"/>
                </a:solidFill>
                <a:latin typeface="Aparajita" panose="020B0604020202020204" pitchFamily="34" charset="0"/>
                <a:cs typeface="Aparajita" panose="020B0604020202020204" pitchFamily="34" charset="0"/>
              </a:rPr>
              <a:t> </a:t>
            </a:r>
            <a:endParaRPr lang="en-US" b="1" dirty="0">
              <a:solidFill>
                <a:schemeClr val="tx2"/>
              </a:solidFill>
              <a:latin typeface="Aparajita" panose="020B0604020202020204" pitchFamily="34" charset="0"/>
              <a:cs typeface="Aparajita" panose="020B0604020202020204" pitchFamily="34" charset="0"/>
            </a:endParaRPr>
          </a:p>
        </p:txBody>
      </p:sp>
      <p:sp>
        <p:nvSpPr>
          <p:cNvPr id="5" name="Title 1"/>
          <p:cNvSpPr txBox="1">
            <a:spLocks/>
          </p:cNvSpPr>
          <p:nvPr/>
        </p:nvSpPr>
        <p:spPr>
          <a:xfrm>
            <a:off x="3480306" y="475093"/>
            <a:ext cx="5231386" cy="1874819"/>
          </a:xfrm>
          <a:prstGeom prst="rect">
            <a:avLst/>
          </a:prstGeom>
        </p:spPr>
        <p:txBody>
          <a:bodyPr vert="horz" lIns="91440" tIns="45720" rIns="91440" bIns="45720" rtlCol="0" anchor="ctr">
            <a:noAutofit/>
          </a:bodyPr>
          <a:lstStyle/>
          <a:p>
            <a:pPr algn="ctr">
              <a:spcBef>
                <a:spcPct val="0"/>
              </a:spcBef>
              <a:defRPr/>
            </a:pPr>
            <a:r>
              <a:rPr lang="en-US" sz="2800" b="1" dirty="0">
                <a:solidFill>
                  <a:srgbClr val="0070C0"/>
                </a:solidFill>
                <a:effectLst>
                  <a:outerShdw blurRad="38100" dist="38100" dir="2700000" algn="tl">
                    <a:srgbClr val="000000">
                      <a:alpha val="43137"/>
                    </a:srgbClr>
                  </a:outerShdw>
                </a:effectLst>
                <a:latin typeface="+mj-lt"/>
                <a:ea typeface="Microsoft Himalaya" pitchFamily="2" charset="0"/>
                <a:cs typeface="B Nazanin" pitchFamily="2" charset="-78"/>
              </a:rPr>
              <a:t>Islamic Republic of Afghanistan</a:t>
            </a:r>
          </a:p>
          <a:p>
            <a:pPr algn="ctr">
              <a:spcBef>
                <a:spcPct val="0"/>
              </a:spcBef>
              <a:defRPr/>
            </a:pPr>
            <a:r>
              <a:rPr lang="en-US" sz="2800" dirty="0">
                <a:solidFill>
                  <a:srgbClr val="0070C0"/>
                </a:solidFill>
                <a:effectLst>
                  <a:outerShdw blurRad="38100" dist="38100" dir="2700000" algn="tl">
                    <a:srgbClr val="000000">
                      <a:alpha val="43137"/>
                    </a:srgbClr>
                  </a:outerShdw>
                </a:effectLst>
                <a:latin typeface="+mj-lt"/>
                <a:ea typeface="Microsoft Himalaya" pitchFamily="2" charset="0"/>
                <a:cs typeface="B Nazanin" pitchFamily="2" charset="-78"/>
              </a:rPr>
              <a:t>Ministry of Energy and Water</a:t>
            </a:r>
          </a:p>
        </p:txBody>
      </p:sp>
      <p:pic>
        <p:nvPicPr>
          <p:cNvPr id="7" name="Imagen 2" descr="Government Afghanistan_logo[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397193" y="313948"/>
            <a:ext cx="173355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5420977" y="6013575"/>
            <a:ext cx="1350050" cy="369332"/>
          </a:xfrm>
          <a:prstGeom prst="rect">
            <a:avLst/>
          </a:prstGeom>
        </p:spPr>
        <p:txBody>
          <a:bodyPr wrap="none">
            <a:spAutoFit/>
          </a:bodyPr>
          <a:lstStyle/>
          <a:p>
            <a:pPr algn="ctr">
              <a:spcBef>
                <a:spcPct val="0"/>
              </a:spcBef>
              <a:defRPr/>
            </a:pPr>
            <a:r>
              <a:rPr lang="en-US" dirty="0">
                <a:solidFill>
                  <a:schemeClr val="bg1"/>
                </a:solidFill>
                <a:effectLst>
                  <a:outerShdw blurRad="38100" dist="38100" dir="2700000" algn="tl">
                    <a:srgbClr val="000000">
                      <a:alpha val="43137"/>
                    </a:srgbClr>
                  </a:outerShdw>
                </a:effectLst>
                <a:ea typeface="Microsoft Himalaya" pitchFamily="2" charset="0"/>
                <a:cs typeface="B Nazanin" pitchFamily="2" charset="-78"/>
              </a:rPr>
              <a:t>8 July 2018</a:t>
            </a:r>
            <a:endParaRPr lang="fa-IR" dirty="0">
              <a:solidFill>
                <a:schemeClr val="bg1"/>
              </a:solidFill>
              <a:effectLst>
                <a:outerShdw blurRad="38100" dist="38100" dir="2700000" algn="tl">
                  <a:srgbClr val="000000">
                    <a:alpha val="43137"/>
                  </a:srgbClr>
                </a:outerShdw>
              </a:effectLst>
              <a:ea typeface="Microsoft Himalaya" pitchFamily="2" charset="0"/>
              <a:cs typeface="B Nazanin" pitchFamily="2" charset="-78"/>
            </a:endParaRPr>
          </a:p>
        </p:txBody>
      </p:sp>
      <p:pic>
        <p:nvPicPr>
          <p:cNvPr id="9" name="Picture 8" descr="Logo-MEW[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10815" y="292840"/>
            <a:ext cx="1678518" cy="1600200"/>
          </a:xfrm>
          <a:prstGeom prst="rect">
            <a:avLst/>
          </a:prstGeom>
          <a:noFill/>
          <a:ln>
            <a:noFill/>
          </a:ln>
          <a:extLst/>
        </p:spPr>
      </p:pic>
      <p:sp>
        <p:nvSpPr>
          <p:cNvPr id="10" name="Title 1">
            <a:extLst>
              <a:ext uri="{FF2B5EF4-FFF2-40B4-BE49-F238E27FC236}">
                <a16:creationId xmlns="" xmlns:a16="http://schemas.microsoft.com/office/drawing/2014/main" id="{98156E63-7860-4FCD-B179-28987A6091F6}"/>
              </a:ext>
            </a:extLst>
          </p:cNvPr>
          <p:cNvSpPr txBox="1">
            <a:spLocks/>
          </p:cNvSpPr>
          <p:nvPr/>
        </p:nvSpPr>
        <p:spPr>
          <a:xfrm>
            <a:off x="3319909" y="4293335"/>
            <a:ext cx="5552181" cy="1235375"/>
          </a:xfrm>
          <a:prstGeom prst="rect">
            <a:avLst/>
          </a:prstGeom>
        </p:spPr>
        <p:txBody>
          <a:bodyPr vert="horz" lIns="91440" tIns="45720" rIns="91440" bIns="45720" rtlCol="0" anchor="ctr">
            <a:noAutofit/>
          </a:bodyPr>
          <a:lstStyle/>
          <a:p>
            <a:pPr algn="ctr">
              <a:spcBef>
                <a:spcPct val="0"/>
              </a:spcBef>
              <a:defRPr/>
            </a:pPr>
            <a:r>
              <a:rPr lang="en-US" sz="2800" b="1" dirty="0" err="1">
                <a:effectLst>
                  <a:outerShdw blurRad="38100" dist="38100" dir="2700000" algn="tl">
                    <a:srgbClr val="000000">
                      <a:alpha val="43137"/>
                    </a:srgbClr>
                  </a:outerShdw>
                </a:effectLst>
                <a:latin typeface="+mj-lt"/>
                <a:ea typeface="Microsoft Himalaya" pitchFamily="2" charset="0"/>
                <a:cs typeface="B Nazanin" pitchFamily="2" charset="-78"/>
              </a:rPr>
              <a:t>Eng.Habib</a:t>
            </a:r>
            <a:r>
              <a:rPr lang="en-US" sz="2800" b="1" dirty="0">
                <a:effectLst>
                  <a:outerShdw blurRad="38100" dist="38100" dir="2700000" algn="tl">
                    <a:srgbClr val="000000">
                      <a:alpha val="43137"/>
                    </a:srgbClr>
                  </a:outerShdw>
                </a:effectLst>
                <a:latin typeface="+mj-lt"/>
                <a:ea typeface="Microsoft Himalaya" pitchFamily="2" charset="0"/>
                <a:cs typeface="B Nazanin" pitchFamily="2" charset="-78"/>
              </a:rPr>
              <a:t> Rahmat </a:t>
            </a:r>
          </a:p>
          <a:p>
            <a:pPr algn="ctr">
              <a:spcBef>
                <a:spcPct val="0"/>
              </a:spcBef>
              <a:defRPr/>
            </a:pPr>
            <a:r>
              <a:rPr lang="en-US" sz="2800" dirty="0">
                <a:effectLst>
                  <a:outerShdw blurRad="38100" dist="38100" dir="2700000" algn="tl">
                    <a:srgbClr val="000000">
                      <a:alpha val="43137"/>
                    </a:srgbClr>
                  </a:outerShdw>
                </a:effectLst>
                <a:latin typeface="+mj-lt"/>
                <a:ea typeface="Microsoft Himalaya" pitchFamily="2" charset="0"/>
                <a:cs typeface="B Nazanin" pitchFamily="2" charset="-78"/>
              </a:rPr>
              <a:t>MEW Energy Advisor</a:t>
            </a:r>
          </a:p>
        </p:txBody>
      </p:sp>
    </p:spTree>
    <p:extLst>
      <p:ext uri="{BB962C8B-B14F-4D97-AF65-F5344CB8AC3E}">
        <p14:creationId xmlns:p14="http://schemas.microsoft.com/office/powerpoint/2010/main" val="67728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path" presetSubtype="0" accel="50000" decel="50000" fill="hold"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contents</a:t>
            </a:r>
          </a:p>
        </p:txBody>
      </p:sp>
      <p:sp>
        <p:nvSpPr>
          <p:cNvPr id="3" name="Content Placeholder 2"/>
          <p:cNvSpPr>
            <a:spLocks noGrp="1"/>
          </p:cNvSpPr>
          <p:nvPr>
            <p:ph idx="1"/>
          </p:nvPr>
        </p:nvSpPr>
        <p:spPr>
          <a:xfrm>
            <a:off x="2783059" y="2310976"/>
            <a:ext cx="6782972" cy="2894070"/>
          </a:xfrm>
        </p:spPr>
        <p:txBody>
          <a:bodyPr>
            <a:normAutofit fontScale="70000" lnSpcReduction="20000"/>
          </a:bodyPr>
          <a:lstStyle/>
          <a:p>
            <a:pPr lvl="0"/>
            <a:r>
              <a:rPr lang="en-US" sz="4400" b="1" dirty="0">
                <a:cs typeface="B Nazanin" panose="00000400000000000000" pitchFamily="2" charset="-78"/>
              </a:rPr>
              <a:t>Introduction</a:t>
            </a:r>
          </a:p>
          <a:p>
            <a:pPr lvl="0"/>
            <a:r>
              <a:rPr lang="en-US" sz="4400" b="1" dirty="0">
                <a:cs typeface="B Nazanin" panose="00000400000000000000" pitchFamily="2" charset="-78"/>
              </a:rPr>
              <a:t>MEW /Programs/Projects in Energy Sector</a:t>
            </a:r>
          </a:p>
          <a:p>
            <a:pPr lvl="0"/>
            <a:r>
              <a:rPr lang="en-US" sz="4400" dirty="0" smtClean="0"/>
              <a:t>Proposed </a:t>
            </a:r>
            <a:r>
              <a:rPr lang="en-US" sz="4400" dirty="0"/>
              <a:t>mechanism common sense of Climate change </a:t>
            </a:r>
          </a:p>
          <a:p>
            <a:pPr lvl="0"/>
            <a:r>
              <a:rPr lang="en-US" sz="4400" dirty="0" smtClean="0"/>
              <a:t>Recommendations</a:t>
            </a:r>
            <a:endParaRPr lang="en-US" sz="4400" dirty="0"/>
          </a:p>
          <a:p>
            <a:pPr lvl="0"/>
            <a:endParaRPr lang="en-US" sz="3200" b="1" dirty="0">
              <a:cs typeface="B Nazanin" panose="00000400000000000000" pitchFamily="2" charset="-78"/>
            </a:endParaRPr>
          </a:p>
          <a:p>
            <a:pPr lvl="0"/>
            <a:endParaRPr lang="en-US" dirty="0"/>
          </a:p>
          <a:p>
            <a:pPr lvl="0"/>
            <a:endParaRPr lang="en-US" dirty="0"/>
          </a:p>
          <a:p>
            <a:endParaRPr lang="en-US" dirty="0"/>
          </a:p>
        </p:txBody>
      </p:sp>
    </p:spTree>
    <p:extLst>
      <p:ext uri="{BB962C8B-B14F-4D97-AF65-F5344CB8AC3E}">
        <p14:creationId xmlns:p14="http://schemas.microsoft.com/office/powerpoint/2010/main" val="312810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3">
                                            <p:txEl>
                                              <p:pRg st="0" end="0"/>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10" dur="2000" fill="hold"/>
                                        <p:tgtEl>
                                          <p:spTgt spid="3">
                                            <p:txEl>
                                              <p:pRg st="1" end="1"/>
                                            </p:txEl>
                                          </p:spTgt>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14" dur="2000" fill="hold"/>
                                        <p:tgtEl>
                                          <p:spTgt spid="3">
                                            <p:txEl>
                                              <p:pRg st="2" end="2"/>
                                            </p:txEl>
                                          </p:spTgt>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18" dur="2000" fill="hold"/>
                                        <p:tgtEl>
                                          <p:spTgt spid="3">
                                            <p:txEl>
                                              <p:pRg st="3" end="3"/>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991106-63DA-46AE-B88C-EC7BF71C72A0}"/>
              </a:ext>
            </a:extLst>
          </p:cNvPr>
          <p:cNvSpPr>
            <a:spLocks noGrp="1"/>
          </p:cNvSpPr>
          <p:nvPr>
            <p:ph type="title"/>
          </p:nvPr>
        </p:nvSpPr>
        <p:spPr/>
        <p:txBody>
          <a:bodyPr>
            <a:normAutofit fontScale="90000"/>
          </a:bodyPr>
          <a:lstStyle/>
          <a:p>
            <a:r>
              <a:rPr lang="en-US" sz="4000" dirty="0">
                <a:solidFill>
                  <a:srgbClr val="00B0F0"/>
                </a:solidFill>
                <a:latin typeface="+mn-lt"/>
                <a:ea typeface="+mn-ea"/>
                <a:cs typeface="+mn-cs"/>
              </a:rPr>
              <a:t>Ministry of Energy and Water(MEW) Policy points on Climate change</a:t>
            </a:r>
            <a:r>
              <a:rPr lang="en-US" b="1" dirty="0">
                <a:cs typeface="B Nazanin" panose="00000400000000000000" pitchFamily="2" charset="-78"/>
              </a:rPr>
              <a:t/>
            </a:r>
            <a:br>
              <a:rPr lang="en-US" b="1" dirty="0">
                <a:cs typeface="B Nazanin" panose="00000400000000000000" pitchFamily="2" charset="-78"/>
              </a:rPr>
            </a:br>
            <a:endParaRPr lang="en-US" dirty="0"/>
          </a:p>
        </p:txBody>
      </p:sp>
      <p:sp>
        <p:nvSpPr>
          <p:cNvPr id="3" name="Content Placeholder 2">
            <a:extLst>
              <a:ext uri="{FF2B5EF4-FFF2-40B4-BE49-F238E27FC236}">
                <a16:creationId xmlns="" xmlns:a16="http://schemas.microsoft.com/office/drawing/2014/main" id="{F1D6D178-73BA-41E5-ACC1-37F580166AE8}"/>
              </a:ext>
            </a:extLst>
          </p:cNvPr>
          <p:cNvSpPr>
            <a:spLocks noGrp="1"/>
          </p:cNvSpPr>
          <p:nvPr>
            <p:ph idx="1"/>
          </p:nvPr>
        </p:nvSpPr>
        <p:spPr/>
        <p:txBody>
          <a:bodyPr/>
          <a:lstStyle/>
          <a:p>
            <a:pPr marL="0" indent="0">
              <a:buNone/>
            </a:pPr>
            <a:r>
              <a:rPr lang="en-US" dirty="0"/>
              <a:t>Currently, Afghanistan is heavily dependent on power imports. This exposes the country to significant uncertainties and tariff risks, when the PPAs with the neighbouring countries come up for renewal every year. The domestic generation capacity in the country is only about 600 MW, which is sufficient to meet only 30% of the total demand of the grid connected consumers. Remaining 70% demand is met by importing power from neighbouring countries namely Uzbekistan, Tajikistan, Turkmenistan and Iran costing Afghanistan approximately USD 220 Million (2016-2017)3. </a:t>
            </a:r>
          </a:p>
          <a:p>
            <a:pPr marL="0" indent="0">
              <a:buNone/>
            </a:pPr>
            <a:r>
              <a:rPr lang="en-US" dirty="0"/>
              <a:t>The major issue is that clean energy play important role and hence MEW policy emphasizes on Clean energy and domestic generation from Hydro, Solar, Wind, Geothermal, </a:t>
            </a:r>
            <a:r>
              <a:rPr lang="en-US" dirty="0" err="1"/>
              <a:t>biomas</a:t>
            </a:r>
            <a:r>
              <a:rPr lang="en-US" dirty="0"/>
              <a:t> and bio-gas resources . It could contribute to the protected and clean environment and a lovely globe at large scale.</a:t>
            </a:r>
          </a:p>
          <a:p>
            <a:pPr marL="0" indent="0">
              <a:buNone/>
            </a:pPr>
            <a:endParaRPr lang="en-US" dirty="0"/>
          </a:p>
        </p:txBody>
      </p:sp>
    </p:spTree>
    <p:extLst>
      <p:ext uri="{BB962C8B-B14F-4D97-AF65-F5344CB8AC3E}">
        <p14:creationId xmlns:p14="http://schemas.microsoft.com/office/powerpoint/2010/main" val="1779611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3">
                                            <p:txEl>
                                              <p:pRg st="0" end="0"/>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10" dur="2000" fill="hold"/>
                                        <p:tgtEl>
                                          <p:spTgt spid="3">
                                            <p:txEl>
                                              <p:pRg st="1" end="1"/>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0" y="299812"/>
            <a:ext cx="3582142" cy="893437"/>
          </a:xfrm>
        </p:spPr>
        <p:txBody>
          <a:bodyPr>
            <a:normAutofit/>
          </a:bodyPr>
          <a:lstStyle/>
          <a:p>
            <a:r>
              <a:rPr lang="en-US" b="1" dirty="0"/>
              <a:t>MEW Vision:</a:t>
            </a:r>
            <a:endParaRPr lang="en-US" dirty="0"/>
          </a:p>
        </p:txBody>
      </p:sp>
      <p:sp>
        <p:nvSpPr>
          <p:cNvPr id="6" name="Text Placeholder 5"/>
          <p:cNvSpPr>
            <a:spLocks noGrp="1"/>
          </p:cNvSpPr>
          <p:nvPr>
            <p:ph type="body" idx="1"/>
          </p:nvPr>
        </p:nvSpPr>
        <p:spPr>
          <a:xfrm>
            <a:off x="1378634" y="2501245"/>
            <a:ext cx="9462867" cy="830487"/>
          </a:xfrm>
        </p:spPr>
        <p:txBody>
          <a:bodyPr>
            <a:normAutofit/>
          </a:bodyPr>
          <a:lstStyle/>
          <a:p>
            <a:r>
              <a:rPr lang="en-US" dirty="0">
                <a:solidFill>
                  <a:srgbClr val="00778D"/>
                </a:solidFill>
              </a:rPr>
              <a:t>MEW WATER AND ENERGY SECTORS INFRASTRATURE PROGRAMS:</a:t>
            </a:r>
          </a:p>
          <a:p>
            <a:endParaRPr lang="en-US" dirty="0"/>
          </a:p>
        </p:txBody>
      </p:sp>
      <p:sp>
        <p:nvSpPr>
          <p:cNvPr id="3" name="Content Placeholder 2"/>
          <p:cNvSpPr>
            <a:spLocks noGrp="1"/>
          </p:cNvSpPr>
          <p:nvPr>
            <p:ph sz="half" idx="2"/>
          </p:nvPr>
        </p:nvSpPr>
        <p:spPr>
          <a:xfrm>
            <a:off x="1378634" y="3936654"/>
            <a:ext cx="4572000" cy="3967065"/>
          </a:xfrm>
        </p:spPr>
        <p:txBody>
          <a:bodyPr/>
          <a:lstStyle/>
          <a:p>
            <a:pPr>
              <a:buFont typeface="Arial" panose="020B0604020202020204" pitchFamily="34" charset="0"/>
              <a:buChar char="•"/>
            </a:pPr>
            <a:r>
              <a:rPr lang="en-US" b="1" dirty="0"/>
              <a:t>Power generation</a:t>
            </a:r>
          </a:p>
          <a:p>
            <a:pPr>
              <a:buFont typeface="Arial" panose="020B0604020202020204" pitchFamily="34" charset="0"/>
              <a:buChar char="•"/>
            </a:pPr>
            <a:r>
              <a:rPr lang="en-US" b="1" dirty="0"/>
              <a:t>Power Transmission </a:t>
            </a:r>
          </a:p>
          <a:p>
            <a:pPr>
              <a:buFont typeface="Arial" panose="020B0604020202020204" pitchFamily="34" charset="0"/>
              <a:buChar char="•"/>
            </a:pPr>
            <a:r>
              <a:rPr lang="en-US" b="1" dirty="0"/>
              <a:t>Power Distribution </a:t>
            </a:r>
          </a:p>
          <a:p>
            <a:endParaRPr lang="en-US" dirty="0"/>
          </a:p>
        </p:txBody>
      </p:sp>
      <p:sp>
        <p:nvSpPr>
          <p:cNvPr id="7" name="Text Placeholder 6"/>
          <p:cNvSpPr>
            <a:spLocks noGrp="1"/>
          </p:cNvSpPr>
          <p:nvPr>
            <p:ph type="body" sz="quarter" idx="3"/>
          </p:nvPr>
        </p:nvSpPr>
        <p:spPr>
          <a:xfrm>
            <a:off x="6175717" y="3058573"/>
            <a:ext cx="5158154" cy="830487"/>
          </a:xfrm>
        </p:spPr>
        <p:txBody>
          <a:bodyPr/>
          <a:lstStyle/>
          <a:p>
            <a:r>
              <a:rPr lang="en-US" dirty="0">
                <a:solidFill>
                  <a:srgbClr val="FF0000"/>
                </a:solidFill>
              </a:rPr>
              <a:t>Water sector</a:t>
            </a:r>
          </a:p>
        </p:txBody>
      </p:sp>
      <p:sp>
        <p:nvSpPr>
          <p:cNvPr id="8" name="Content Placeholder 7"/>
          <p:cNvSpPr>
            <a:spLocks noGrp="1"/>
          </p:cNvSpPr>
          <p:nvPr>
            <p:ph sz="quarter" idx="4"/>
          </p:nvPr>
        </p:nvSpPr>
        <p:spPr>
          <a:xfrm>
            <a:off x="5838092" y="3930770"/>
            <a:ext cx="6353908" cy="2329353"/>
          </a:xfrm>
        </p:spPr>
        <p:txBody>
          <a:bodyPr/>
          <a:lstStyle/>
          <a:p>
            <a:pPr>
              <a:buFont typeface="Arial" panose="020B0604020202020204" pitchFamily="34" charset="0"/>
              <a:buChar char="•"/>
            </a:pPr>
            <a:r>
              <a:rPr lang="en-US" b="1" dirty="0"/>
              <a:t>Water Resources Development.</a:t>
            </a:r>
          </a:p>
          <a:p>
            <a:pPr>
              <a:buFont typeface="Arial" panose="020B0604020202020204" pitchFamily="34" charset="0"/>
              <a:buChar char="•"/>
            </a:pPr>
            <a:r>
              <a:rPr lang="en-US" b="1" dirty="0"/>
              <a:t>Rehabilitation/Modernization of existing irrigation schemes</a:t>
            </a:r>
          </a:p>
          <a:p>
            <a:pPr>
              <a:buFont typeface="Arial" panose="020B0604020202020204" pitchFamily="34" charset="0"/>
              <a:buChar char="•"/>
            </a:pPr>
            <a:r>
              <a:rPr lang="en-US" b="1" dirty="0"/>
              <a:t>Flood Management and River Bank Protection. </a:t>
            </a:r>
            <a:endParaRPr lang="en-US" dirty="0"/>
          </a:p>
          <a:p>
            <a:endParaRPr lang="en-US" dirty="0"/>
          </a:p>
        </p:txBody>
      </p:sp>
      <p:sp>
        <p:nvSpPr>
          <p:cNvPr id="9" name="Rectangle 8"/>
          <p:cNvSpPr/>
          <p:nvPr/>
        </p:nvSpPr>
        <p:spPr>
          <a:xfrm>
            <a:off x="1378634" y="1263694"/>
            <a:ext cx="10185009" cy="830997"/>
          </a:xfrm>
          <a:prstGeom prst="rect">
            <a:avLst/>
          </a:prstGeom>
        </p:spPr>
        <p:txBody>
          <a:bodyPr wrap="square">
            <a:spAutoFit/>
          </a:bodyPr>
          <a:lstStyle/>
          <a:p>
            <a:r>
              <a:rPr lang="en-US" sz="2400" b="1" dirty="0"/>
              <a:t>Provision  and management of Energy and water (sustainable, reliable  &amp; affordable) for all Afghans</a:t>
            </a:r>
          </a:p>
        </p:txBody>
      </p:sp>
      <p:sp>
        <p:nvSpPr>
          <p:cNvPr id="10" name="Text Placeholder 6"/>
          <p:cNvSpPr txBox="1">
            <a:spLocks/>
          </p:cNvSpPr>
          <p:nvPr/>
        </p:nvSpPr>
        <p:spPr>
          <a:xfrm>
            <a:off x="1763150" y="3058572"/>
            <a:ext cx="4572000" cy="830487"/>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0"/>
              </a:spcBef>
              <a:buSzPct val="100000"/>
              <a:buFont typeface="Arial"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1200"/>
              </a:spcBef>
              <a:buSzPct val="100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800"/>
              </a:spcBef>
              <a:buSzPct val="10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9pPr>
          </a:lstStyle>
          <a:p>
            <a:r>
              <a:rPr lang="en-US" dirty="0">
                <a:solidFill>
                  <a:srgbClr val="FF0000"/>
                </a:solidFill>
              </a:rPr>
              <a:t>Energy sector</a:t>
            </a:r>
          </a:p>
        </p:txBody>
      </p:sp>
    </p:spTree>
    <p:extLst>
      <p:ext uri="{BB962C8B-B14F-4D97-AF65-F5344CB8AC3E}">
        <p14:creationId xmlns:p14="http://schemas.microsoft.com/office/powerpoint/2010/main" val="147247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38115456"/>
              </p:ext>
            </p:extLst>
          </p:nvPr>
        </p:nvGraphicFramePr>
        <p:xfrm>
          <a:off x="1062772" y="1264423"/>
          <a:ext cx="10400211" cy="2433336"/>
        </p:xfrm>
        <a:graphic>
          <a:graphicData uri="http://schemas.openxmlformats.org/drawingml/2006/table">
            <a:tbl>
              <a:tblPr firstRow="1" bandRow="1">
                <a:tableStyleId>{5C22544A-7EE6-4342-B048-85BDC9FD1C3A}</a:tableStyleId>
              </a:tblPr>
              <a:tblGrid>
                <a:gridCol w="1698171">
                  <a:extLst>
                    <a:ext uri="{9D8B030D-6E8A-4147-A177-3AD203B41FA5}">
                      <a16:colId xmlns="" xmlns:a16="http://schemas.microsoft.com/office/drawing/2014/main" val="1645448580"/>
                    </a:ext>
                  </a:extLst>
                </a:gridCol>
                <a:gridCol w="2076994">
                  <a:extLst>
                    <a:ext uri="{9D8B030D-6E8A-4147-A177-3AD203B41FA5}">
                      <a16:colId xmlns="" xmlns:a16="http://schemas.microsoft.com/office/drawing/2014/main" val="141331119"/>
                    </a:ext>
                  </a:extLst>
                </a:gridCol>
                <a:gridCol w="3997235">
                  <a:extLst>
                    <a:ext uri="{9D8B030D-6E8A-4147-A177-3AD203B41FA5}">
                      <a16:colId xmlns="" xmlns:a16="http://schemas.microsoft.com/office/drawing/2014/main" val="1415479056"/>
                    </a:ext>
                  </a:extLst>
                </a:gridCol>
                <a:gridCol w="2627811">
                  <a:extLst>
                    <a:ext uri="{9D8B030D-6E8A-4147-A177-3AD203B41FA5}">
                      <a16:colId xmlns="" xmlns:a16="http://schemas.microsoft.com/office/drawing/2014/main" val="3460045914"/>
                    </a:ext>
                  </a:extLst>
                </a:gridCol>
              </a:tblGrid>
              <a:tr h="576588">
                <a:tc>
                  <a:txBody>
                    <a:bodyPr/>
                    <a:lstStyle/>
                    <a:p>
                      <a:r>
                        <a:rPr lang="en-US" dirty="0"/>
                        <a:t>Type of</a:t>
                      </a:r>
                      <a:r>
                        <a:rPr lang="en-US" baseline="0" dirty="0"/>
                        <a:t> Projects</a:t>
                      </a:r>
                      <a:endParaRPr lang="en-US" dirty="0"/>
                    </a:p>
                  </a:txBody>
                  <a:tcPr/>
                </a:tc>
                <a:tc>
                  <a:txBody>
                    <a:bodyPr/>
                    <a:lstStyle/>
                    <a:p>
                      <a:r>
                        <a:rPr lang="en-US" dirty="0"/>
                        <a:t>Number</a:t>
                      </a:r>
                      <a:r>
                        <a:rPr lang="en-US" baseline="0" dirty="0"/>
                        <a:t> of Projects</a:t>
                      </a:r>
                      <a:endParaRPr lang="en-US" dirty="0"/>
                    </a:p>
                  </a:txBody>
                  <a:tcPr/>
                </a:tc>
                <a:tc>
                  <a:txBody>
                    <a:bodyPr/>
                    <a:lstStyle/>
                    <a:p>
                      <a:r>
                        <a:rPr lang="en-US" dirty="0"/>
                        <a:t>Total</a:t>
                      </a:r>
                      <a:r>
                        <a:rPr lang="en-US" baseline="0" dirty="0"/>
                        <a:t> </a:t>
                      </a:r>
                      <a:r>
                        <a:rPr lang="en-US" dirty="0"/>
                        <a:t>Capacity</a:t>
                      </a:r>
                    </a:p>
                  </a:txBody>
                  <a:tcPr/>
                </a:tc>
                <a:tc>
                  <a:txBody>
                    <a:bodyPr/>
                    <a:lstStyle/>
                    <a:p>
                      <a:r>
                        <a:rPr lang="en-US" dirty="0"/>
                        <a:t>Total</a:t>
                      </a:r>
                      <a:r>
                        <a:rPr lang="en-US" baseline="0" dirty="0"/>
                        <a:t> Cost in million USD</a:t>
                      </a:r>
                      <a:endParaRPr lang="en-US" dirty="0"/>
                    </a:p>
                  </a:txBody>
                  <a:tcPr/>
                </a:tc>
                <a:extLst>
                  <a:ext uri="{0D108BD9-81ED-4DB2-BD59-A6C34878D82A}">
                    <a16:rowId xmlns="" xmlns:a16="http://schemas.microsoft.com/office/drawing/2014/main" val="1512430015"/>
                  </a:ext>
                </a:extLst>
              </a:tr>
              <a:tr h="576588">
                <a:tc>
                  <a:txBody>
                    <a:bodyPr/>
                    <a:lstStyle/>
                    <a:p>
                      <a:r>
                        <a:rPr lang="en-US" dirty="0"/>
                        <a:t>Generation</a:t>
                      </a:r>
                    </a:p>
                  </a:txBody>
                  <a:tcPr/>
                </a:tc>
                <a:tc>
                  <a:txBody>
                    <a:bodyPr/>
                    <a:lstStyle/>
                    <a:p>
                      <a:r>
                        <a:rPr lang="en-US" dirty="0"/>
                        <a:t>8 Projects</a:t>
                      </a:r>
                    </a:p>
                  </a:txBody>
                  <a:tcPr/>
                </a:tc>
                <a:tc>
                  <a:txBody>
                    <a:bodyPr/>
                    <a:lstStyle/>
                    <a:p>
                      <a:r>
                        <a:rPr lang="en-US" dirty="0"/>
                        <a:t>Generation</a:t>
                      </a:r>
                      <a:r>
                        <a:rPr lang="en-US" baseline="0" dirty="0"/>
                        <a:t> Capacity </a:t>
                      </a:r>
                      <a:r>
                        <a:rPr lang="en-US" dirty="0"/>
                        <a:t>16.85 MW</a:t>
                      </a:r>
                    </a:p>
                  </a:txBody>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99.57</a:t>
                      </a:r>
                    </a:p>
                  </a:txBody>
                  <a:tcPr/>
                </a:tc>
                <a:extLst>
                  <a:ext uri="{0D108BD9-81ED-4DB2-BD59-A6C34878D82A}">
                    <a16:rowId xmlns="" xmlns:a16="http://schemas.microsoft.com/office/drawing/2014/main" val="3078986762"/>
                  </a:ext>
                </a:extLst>
              </a:tr>
              <a:tr h="576588">
                <a:tc>
                  <a:txBody>
                    <a:bodyPr/>
                    <a:lstStyle/>
                    <a:p>
                      <a:r>
                        <a:rPr lang="en-US" dirty="0"/>
                        <a:t>Transmission</a:t>
                      </a:r>
                    </a:p>
                  </a:txBody>
                  <a:tcPr/>
                </a:tc>
                <a:tc>
                  <a:txBody>
                    <a:bodyPr/>
                    <a:lstStyle/>
                    <a:p>
                      <a:r>
                        <a:rPr lang="en-US" dirty="0"/>
                        <a:t>1 Project</a:t>
                      </a:r>
                    </a:p>
                  </a:txBody>
                  <a:tcPr/>
                </a:tc>
                <a:tc>
                  <a:txBody>
                    <a:bodyPr/>
                    <a:lstStyle/>
                    <a:p>
                      <a:r>
                        <a:rPr lang="en-US" dirty="0"/>
                        <a:t>Line</a:t>
                      </a:r>
                      <a:r>
                        <a:rPr lang="en-US" baseline="0" dirty="0"/>
                        <a:t> Capacity/ Length: 80MW / 52KM</a:t>
                      </a:r>
                      <a:endParaRPr lang="en-US" dirty="0"/>
                    </a:p>
                  </a:txBody>
                  <a:tcPr/>
                </a:tc>
                <a:tc>
                  <a:txBody>
                    <a:bodyPr/>
                    <a:lstStyle/>
                    <a:p>
                      <a:r>
                        <a:rPr lang="en-US" dirty="0"/>
                        <a:t>5.5</a:t>
                      </a:r>
                    </a:p>
                  </a:txBody>
                  <a:tcPr/>
                </a:tc>
                <a:extLst>
                  <a:ext uri="{0D108BD9-81ED-4DB2-BD59-A6C34878D82A}">
                    <a16:rowId xmlns="" xmlns:a16="http://schemas.microsoft.com/office/drawing/2014/main" val="717737454"/>
                  </a:ext>
                </a:extLst>
              </a:tr>
              <a:tr h="576588">
                <a:tc>
                  <a:txBody>
                    <a:bodyPr/>
                    <a:lstStyle/>
                    <a:p>
                      <a:r>
                        <a:rPr lang="en-US" dirty="0"/>
                        <a:t>Distribution</a:t>
                      </a:r>
                    </a:p>
                  </a:txBody>
                  <a:tcPr/>
                </a:tc>
                <a:tc>
                  <a:txBody>
                    <a:bodyPr/>
                    <a:lstStyle/>
                    <a:p>
                      <a:r>
                        <a:rPr lang="en-US" dirty="0"/>
                        <a:t>7 Projects</a:t>
                      </a:r>
                    </a:p>
                  </a:txBody>
                  <a:tcPr/>
                </a:tc>
                <a:tc>
                  <a:txBody>
                    <a:bodyPr/>
                    <a:lstStyle/>
                    <a:p>
                      <a:r>
                        <a:rPr lang="en-US" dirty="0"/>
                        <a:t>Total</a:t>
                      </a:r>
                      <a:r>
                        <a:rPr lang="en-US" baseline="0" dirty="0"/>
                        <a:t> Distribution Capacity: 75.3MW</a:t>
                      </a:r>
                      <a:endParaRPr lang="en-US" dirty="0"/>
                    </a:p>
                  </a:txBody>
                  <a:tcPr/>
                </a:tc>
                <a:tc>
                  <a:txBody>
                    <a:bodyPr/>
                    <a:lstStyle/>
                    <a:p>
                      <a:r>
                        <a:rPr lang="en-US" dirty="0"/>
                        <a:t>34.28</a:t>
                      </a:r>
                    </a:p>
                  </a:txBody>
                  <a:tcPr/>
                </a:tc>
                <a:extLst>
                  <a:ext uri="{0D108BD9-81ED-4DB2-BD59-A6C34878D82A}">
                    <a16:rowId xmlns="" xmlns:a16="http://schemas.microsoft.com/office/drawing/2014/main" val="2891414737"/>
                  </a:ext>
                </a:extLst>
              </a:tr>
            </a:tbl>
          </a:graphicData>
        </a:graphic>
      </p:graphicFrame>
      <p:sp>
        <p:nvSpPr>
          <p:cNvPr id="5" name="Content Placeholder 2"/>
          <p:cNvSpPr txBox="1">
            <a:spLocks/>
          </p:cNvSpPr>
          <p:nvPr/>
        </p:nvSpPr>
        <p:spPr>
          <a:xfrm>
            <a:off x="1337091" y="877979"/>
            <a:ext cx="10125891" cy="418012"/>
          </a:xfrm>
          <a:prstGeom prst="rect">
            <a:avLst/>
          </a:prstGeom>
        </p:spPr>
        <p:txBody>
          <a:bodyPr vert="horz" lIns="91440" tIns="45720" rIns="91440" bIns="45720" rtlCol="0">
            <a:normAutofit lnSpcReduction="10000"/>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r>
              <a:rPr lang="en-US" dirty="0"/>
              <a:t>ON BUDGED PROJECTS:</a:t>
            </a:r>
          </a:p>
        </p:txBody>
      </p:sp>
      <p:graphicFrame>
        <p:nvGraphicFramePr>
          <p:cNvPr id="7" name="Table 6"/>
          <p:cNvGraphicFramePr>
            <a:graphicFrameLocks noGrp="1"/>
          </p:cNvGraphicFramePr>
          <p:nvPr>
            <p:extLst>
              <p:ext uri="{D42A27DB-BD31-4B8C-83A1-F6EECF244321}">
                <p14:modId xmlns:p14="http://schemas.microsoft.com/office/powerpoint/2010/main" val="121265728"/>
              </p:ext>
            </p:extLst>
          </p:nvPr>
        </p:nvGraphicFramePr>
        <p:xfrm>
          <a:off x="1062770" y="4111618"/>
          <a:ext cx="10400211" cy="2458870"/>
        </p:xfrm>
        <a:graphic>
          <a:graphicData uri="http://schemas.openxmlformats.org/drawingml/2006/table">
            <a:tbl>
              <a:tblPr firstRow="1" bandRow="1">
                <a:tableStyleId>{5C22544A-7EE6-4342-B048-85BDC9FD1C3A}</a:tableStyleId>
              </a:tblPr>
              <a:tblGrid>
                <a:gridCol w="1698171">
                  <a:extLst>
                    <a:ext uri="{9D8B030D-6E8A-4147-A177-3AD203B41FA5}">
                      <a16:colId xmlns="" xmlns:a16="http://schemas.microsoft.com/office/drawing/2014/main" val="1645448580"/>
                    </a:ext>
                  </a:extLst>
                </a:gridCol>
                <a:gridCol w="2076994">
                  <a:extLst>
                    <a:ext uri="{9D8B030D-6E8A-4147-A177-3AD203B41FA5}">
                      <a16:colId xmlns="" xmlns:a16="http://schemas.microsoft.com/office/drawing/2014/main" val="141331119"/>
                    </a:ext>
                  </a:extLst>
                </a:gridCol>
                <a:gridCol w="4023360">
                  <a:extLst>
                    <a:ext uri="{9D8B030D-6E8A-4147-A177-3AD203B41FA5}">
                      <a16:colId xmlns="" xmlns:a16="http://schemas.microsoft.com/office/drawing/2014/main" val="1415479056"/>
                    </a:ext>
                  </a:extLst>
                </a:gridCol>
                <a:gridCol w="2601686">
                  <a:extLst>
                    <a:ext uri="{9D8B030D-6E8A-4147-A177-3AD203B41FA5}">
                      <a16:colId xmlns="" xmlns:a16="http://schemas.microsoft.com/office/drawing/2014/main" val="3460045914"/>
                    </a:ext>
                  </a:extLst>
                </a:gridCol>
              </a:tblGrid>
              <a:tr h="589355">
                <a:tc>
                  <a:txBody>
                    <a:bodyPr/>
                    <a:lstStyle/>
                    <a:p>
                      <a:r>
                        <a:rPr lang="en-US" dirty="0"/>
                        <a:t>Type of</a:t>
                      </a:r>
                      <a:r>
                        <a:rPr lang="en-US" baseline="0" dirty="0"/>
                        <a:t> Projects</a:t>
                      </a:r>
                      <a:endParaRPr lang="en-US" dirty="0"/>
                    </a:p>
                  </a:txBody>
                  <a:tcPr/>
                </a:tc>
                <a:tc>
                  <a:txBody>
                    <a:bodyPr/>
                    <a:lstStyle/>
                    <a:p>
                      <a:r>
                        <a:rPr lang="en-US" dirty="0"/>
                        <a:t>Number</a:t>
                      </a:r>
                      <a:r>
                        <a:rPr lang="en-US" baseline="0" dirty="0"/>
                        <a:t> of Projects</a:t>
                      </a:r>
                      <a:endParaRPr lang="en-US" dirty="0"/>
                    </a:p>
                  </a:txBody>
                  <a:tcPr/>
                </a:tc>
                <a:tc>
                  <a:txBody>
                    <a:bodyPr/>
                    <a:lstStyle/>
                    <a:p>
                      <a:r>
                        <a:rPr lang="en-US" dirty="0"/>
                        <a:t>Total</a:t>
                      </a:r>
                      <a:r>
                        <a:rPr lang="en-US" baseline="0" dirty="0"/>
                        <a:t> </a:t>
                      </a:r>
                      <a:r>
                        <a:rPr lang="en-US" dirty="0"/>
                        <a:t>Capacity</a:t>
                      </a:r>
                    </a:p>
                  </a:txBody>
                  <a:tcPr/>
                </a:tc>
                <a:tc>
                  <a:txBody>
                    <a:bodyPr/>
                    <a:lstStyle/>
                    <a:p>
                      <a:r>
                        <a:rPr lang="en-US" dirty="0"/>
                        <a:t>Total</a:t>
                      </a:r>
                      <a:r>
                        <a:rPr lang="en-US" baseline="0" dirty="0"/>
                        <a:t> Cost in million USD</a:t>
                      </a:r>
                      <a:endParaRPr lang="en-US" dirty="0"/>
                    </a:p>
                  </a:txBody>
                  <a:tcPr/>
                </a:tc>
                <a:extLst>
                  <a:ext uri="{0D108BD9-81ED-4DB2-BD59-A6C34878D82A}">
                    <a16:rowId xmlns="" xmlns:a16="http://schemas.microsoft.com/office/drawing/2014/main" val="1512430015"/>
                  </a:ext>
                </a:extLst>
              </a:tr>
              <a:tr h="589355">
                <a:tc>
                  <a:txBody>
                    <a:bodyPr/>
                    <a:lstStyle/>
                    <a:p>
                      <a:r>
                        <a:rPr lang="en-US" dirty="0"/>
                        <a:t>Generation</a:t>
                      </a:r>
                    </a:p>
                  </a:txBody>
                  <a:tcPr/>
                </a:tc>
                <a:tc>
                  <a:txBody>
                    <a:bodyPr/>
                    <a:lstStyle/>
                    <a:p>
                      <a:r>
                        <a:rPr lang="en-US" dirty="0"/>
                        <a:t>2 Projects</a:t>
                      </a:r>
                    </a:p>
                  </a:txBody>
                  <a:tcPr/>
                </a:tc>
                <a:tc>
                  <a:txBody>
                    <a:bodyPr/>
                    <a:lstStyle/>
                    <a:p>
                      <a:r>
                        <a:rPr lang="en-US" dirty="0"/>
                        <a:t>Generation</a:t>
                      </a:r>
                      <a:r>
                        <a:rPr lang="en-US" baseline="0" dirty="0"/>
                        <a:t> Capacity: 9.8</a:t>
                      </a:r>
                      <a:r>
                        <a:rPr lang="en-US" dirty="0"/>
                        <a:t> MW</a:t>
                      </a:r>
                    </a:p>
                  </a:txBody>
                  <a:tcPr/>
                </a:tc>
                <a:tc>
                  <a:txBody>
                    <a:bodyPr/>
                    <a:lstStyle/>
                    <a:p>
                      <a:r>
                        <a:rPr lang="en-US" dirty="0"/>
                        <a:t>37.2</a:t>
                      </a:r>
                    </a:p>
                  </a:txBody>
                  <a:tcPr/>
                </a:tc>
                <a:extLst>
                  <a:ext uri="{0D108BD9-81ED-4DB2-BD59-A6C34878D82A}">
                    <a16:rowId xmlns="" xmlns:a16="http://schemas.microsoft.com/office/drawing/2014/main" val="3078986762"/>
                  </a:ext>
                </a:extLst>
              </a:tr>
              <a:tr h="589355">
                <a:tc>
                  <a:txBody>
                    <a:bodyPr/>
                    <a:lstStyle/>
                    <a:p>
                      <a:r>
                        <a:rPr lang="en-US" dirty="0"/>
                        <a:t>Transmission</a:t>
                      </a:r>
                    </a:p>
                  </a:txBody>
                  <a:tcPr/>
                </a:tc>
                <a:tc>
                  <a:txBody>
                    <a:bodyPr/>
                    <a:lstStyle/>
                    <a:p>
                      <a:r>
                        <a:rPr lang="en-US" dirty="0"/>
                        <a:t>7 Project</a:t>
                      </a:r>
                    </a:p>
                  </a:txBody>
                  <a:tcPr/>
                </a:tc>
                <a:tc>
                  <a:txBody>
                    <a:bodyPr/>
                    <a:lstStyle/>
                    <a:p>
                      <a:r>
                        <a:rPr lang="en-US" dirty="0"/>
                        <a:t>Line</a:t>
                      </a:r>
                      <a:r>
                        <a:rPr lang="en-US" baseline="0" dirty="0"/>
                        <a:t> Capacity / Length: 460 / 436.1 KM</a:t>
                      </a:r>
                      <a:endParaRPr lang="en-US" dirty="0"/>
                    </a:p>
                  </a:txBody>
                  <a:tcPr/>
                </a:tc>
                <a:tc>
                  <a:txBody>
                    <a:bodyPr/>
                    <a:lstStyle/>
                    <a:p>
                      <a:pPr marL="0" algn="l" defTabSz="914400" rtl="0" eaLnBrk="1" fontAlgn="b" latinLnBrk="0" hangingPunct="1"/>
                      <a:r>
                        <a:rPr lang="en-US" sz="1800" u="none" strike="noStrike" kern="1200" dirty="0">
                          <a:effectLst/>
                        </a:rPr>
                        <a:t>348.7</a:t>
                      </a:r>
                      <a:endParaRPr lang="en-US" sz="1800" b="0" u="none" strike="noStrike" kern="1200" dirty="0">
                        <a:solidFill>
                          <a:schemeClr val="dk1"/>
                        </a:solidFill>
                        <a:effectLst/>
                        <a:latin typeface="+mn-lt"/>
                        <a:ea typeface="+mn-ea"/>
                        <a:cs typeface="+mn-cs"/>
                      </a:endParaRPr>
                    </a:p>
                  </a:txBody>
                  <a:tcPr anchor="ctr"/>
                </a:tc>
                <a:extLst>
                  <a:ext uri="{0D108BD9-81ED-4DB2-BD59-A6C34878D82A}">
                    <a16:rowId xmlns="" xmlns:a16="http://schemas.microsoft.com/office/drawing/2014/main" val="717737454"/>
                  </a:ext>
                </a:extLst>
              </a:tr>
              <a:tr h="589355">
                <a:tc>
                  <a:txBody>
                    <a:bodyPr/>
                    <a:lstStyle/>
                    <a:p>
                      <a:r>
                        <a:rPr lang="en-US" dirty="0"/>
                        <a:t>Distribution</a:t>
                      </a:r>
                    </a:p>
                  </a:txBody>
                  <a:tcPr/>
                </a:tc>
                <a:tc>
                  <a:txBody>
                    <a:bodyPr/>
                    <a:lstStyle/>
                    <a:p>
                      <a:r>
                        <a:rPr lang="en-US" dirty="0"/>
                        <a:t>11 Projects</a:t>
                      </a:r>
                    </a:p>
                  </a:txBody>
                  <a:tcPr/>
                </a:tc>
                <a:tc>
                  <a:txBody>
                    <a:bodyPr/>
                    <a:lstStyle/>
                    <a:p>
                      <a:r>
                        <a:rPr lang="en-US" dirty="0"/>
                        <a:t>Total</a:t>
                      </a:r>
                      <a:r>
                        <a:rPr lang="en-US" baseline="0" dirty="0"/>
                        <a:t> Distribution Capacity: 186.8</a:t>
                      </a:r>
                      <a:endParaRPr lang="en-US" dirty="0"/>
                    </a:p>
                  </a:txBody>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80.604</a:t>
                      </a:r>
                    </a:p>
                  </a:txBody>
                  <a:tcPr anchor="ctr"/>
                </a:tc>
                <a:extLst>
                  <a:ext uri="{0D108BD9-81ED-4DB2-BD59-A6C34878D82A}">
                    <a16:rowId xmlns="" xmlns:a16="http://schemas.microsoft.com/office/drawing/2014/main" val="2891414737"/>
                  </a:ext>
                </a:extLst>
              </a:tr>
            </a:tbl>
          </a:graphicData>
        </a:graphic>
      </p:graphicFrame>
      <p:sp>
        <p:nvSpPr>
          <p:cNvPr id="8" name="Content Placeholder 2"/>
          <p:cNvSpPr txBox="1">
            <a:spLocks/>
          </p:cNvSpPr>
          <p:nvPr/>
        </p:nvSpPr>
        <p:spPr>
          <a:xfrm>
            <a:off x="1227909" y="3693608"/>
            <a:ext cx="10125891" cy="418012"/>
          </a:xfrm>
          <a:prstGeom prst="rect">
            <a:avLst/>
          </a:prstGeom>
        </p:spPr>
        <p:txBody>
          <a:bodyPr vert="horz" lIns="91440" tIns="45720" rIns="91440" bIns="45720" rtlCol="0">
            <a:normAutofit lnSpcReduction="10000"/>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r>
              <a:rPr lang="en-US" dirty="0"/>
              <a:t>OFF BUDGED PROJECTS:</a:t>
            </a:r>
          </a:p>
        </p:txBody>
      </p:sp>
    </p:spTree>
    <p:extLst>
      <p:ext uri="{BB962C8B-B14F-4D97-AF65-F5344CB8AC3E}">
        <p14:creationId xmlns:p14="http://schemas.microsoft.com/office/powerpoint/2010/main" val="1734343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617907" y="509450"/>
            <a:ext cx="9372600" cy="775063"/>
          </a:xfrm>
        </p:spPr>
        <p:txBody>
          <a:bodyPr/>
          <a:lstStyle/>
          <a:p>
            <a:pPr algn="ctr"/>
            <a:r>
              <a:rPr lang="en-US" dirty="0"/>
              <a:t>Generation Projects</a:t>
            </a:r>
          </a:p>
        </p:txBody>
      </p:sp>
      <p:graphicFrame>
        <p:nvGraphicFramePr>
          <p:cNvPr id="9" name="Table 8"/>
          <p:cNvGraphicFramePr>
            <a:graphicFrameLocks noGrp="1"/>
          </p:cNvGraphicFramePr>
          <p:nvPr>
            <p:extLst>
              <p:ext uri="{D42A27DB-BD31-4B8C-83A1-F6EECF244321}">
                <p14:modId xmlns:p14="http://schemas.microsoft.com/office/powerpoint/2010/main" val="327631765"/>
              </p:ext>
            </p:extLst>
          </p:nvPr>
        </p:nvGraphicFramePr>
        <p:xfrm>
          <a:off x="862147" y="1291954"/>
          <a:ext cx="10762799" cy="5397017"/>
        </p:xfrm>
        <a:graphic>
          <a:graphicData uri="http://schemas.openxmlformats.org/drawingml/2006/table">
            <a:tbl>
              <a:tblPr>
                <a:tableStyleId>{5C22544A-7EE6-4342-B048-85BDC9FD1C3A}</a:tableStyleId>
              </a:tblPr>
              <a:tblGrid>
                <a:gridCol w="361950">
                  <a:extLst>
                    <a:ext uri="{9D8B030D-6E8A-4147-A177-3AD203B41FA5}">
                      <a16:colId xmlns="" xmlns:a16="http://schemas.microsoft.com/office/drawing/2014/main" val="1296764731"/>
                    </a:ext>
                  </a:extLst>
                </a:gridCol>
                <a:gridCol w="5554529">
                  <a:extLst>
                    <a:ext uri="{9D8B030D-6E8A-4147-A177-3AD203B41FA5}">
                      <a16:colId xmlns="" xmlns:a16="http://schemas.microsoft.com/office/drawing/2014/main" val="4253045990"/>
                    </a:ext>
                  </a:extLst>
                </a:gridCol>
                <a:gridCol w="1097280">
                  <a:extLst>
                    <a:ext uri="{9D8B030D-6E8A-4147-A177-3AD203B41FA5}">
                      <a16:colId xmlns="" xmlns:a16="http://schemas.microsoft.com/office/drawing/2014/main" val="52108214"/>
                    </a:ext>
                  </a:extLst>
                </a:gridCol>
                <a:gridCol w="1097280">
                  <a:extLst>
                    <a:ext uri="{9D8B030D-6E8A-4147-A177-3AD203B41FA5}">
                      <a16:colId xmlns="" xmlns:a16="http://schemas.microsoft.com/office/drawing/2014/main" val="521769128"/>
                    </a:ext>
                  </a:extLst>
                </a:gridCol>
                <a:gridCol w="1724297">
                  <a:extLst>
                    <a:ext uri="{9D8B030D-6E8A-4147-A177-3AD203B41FA5}">
                      <a16:colId xmlns="" xmlns:a16="http://schemas.microsoft.com/office/drawing/2014/main" val="547808425"/>
                    </a:ext>
                  </a:extLst>
                </a:gridCol>
                <a:gridCol w="927463">
                  <a:extLst>
                    <a:ext uri="{9D8B030D-6E8A-4147-A177-3AD203B41FA5}">
                      <a16:colId xmlns="" xmlns:a16="http://schemas.microsoft.com/office/drawing/2014/main" val="3981302702"/>
                    </a:ext>
                  </a:extLst>
                </a:gridCol>
              </a:tblGrid>
              <a:tr h="537867">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No.</a:t>
                      </a:r>
                    </a:p>
                  </a:txBody>
                  <a:tcPr marL="3075" marR="3075" marT="307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 Name</a:t>
                      </a:r>
                    </a:p>
                  </a:txBody>
                  <a:tcPr marL="3075" marR="3075" marT="307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Capacity</a:t>
                      </a:r>
                    </a:p>
                  </a:txBody>
                  <a:tcPr marL="3075" marR="3075" marT="307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Location </a:t>
                      </a:r>
                    </a:p>
                  </a:txBody>
                  <a:tcPr marL="3075" marR="3075" marT="307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u="none" strike="noStrike" kern="1200" dirty="0">
                          <a:solidFill>
                            <a:schemeClr val="dk1"/>
                          </a:solidFill>
                          <a:effectLst/>
                          <a:latin typeface="+mn-lt"/>
                          <a:ea typeface="+mn-ea"/>
                          <a:cs typeface="+mn-cs"/>
                        </a:rPr>
                        <a:t>Project Cost In million</a:t>
                      </a:r>
                      <a:r>
                        <a:rPr lang="en-US" sz="1800" b="1" u="none" strike="noStrike" kern="1200" baseline="0" dirty="0">
                          <a:solidFill>
                            <a:schemeClr val="dk1"/>
                          </a:solidFill>
                          <a:effectLst/>
                          <a:latin typeface="+mn-lt"/>
                          <a:ea typeface="+mn-ea"/>
                          <a:cs typeface="+mn-cs"/>
                        </a:rPr>
                        <a:t> USD</a:t>
                      </a:r>
                      <a:endParaRPr lang="en-US" sz="1800" b="1" u="none" strike="noStrike" kern="1200" dirty="0">
                        <a:solidFill>
                          <a:schemeClr val="dk1"/>
                        </a:solidFill>
                        <a:effectLst/>
                        <a:latin typeface="+mn-lt"/>
                        <a:ea typeface="+mn-ea"/>
                        <a:cs typeface="+mn-cs"/>
                      </a:endParaRPr>
                    </a:p>
                  </a:txBody>
                  <a:tcPr marL="3075" marR="3075" marT="307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Progress</a:t>
                      </a:r>
                    </a:p>
                  </a:txBody>
                  <a:tcPr marL="3075" marR="3075" marT="3075" marB="0" anchor="ctr">
                    <a:solidFill>
                      <a:schemeClr val="accent1"/>
                    </a:solidFill>
                  </a:tcPr>
                </a:tc>
                <a:extLst>
                  <a:ext uri="{0D108BD9-81ED-4DB2-BD59-A6C34878D82A}">
                    <a16:rowId xmlns="" xmlns:a16="http://schemas.microsoft.com/office/drawing/2014/main" val="2965806518"/>
                  </a:ext>
                </a:extLst>
              </a:tr>
              <a:tr h="646866">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 1</a:t>
                      </a:r>
                    </a:p>
                  </a:txBody>
                  <a:tcPr marL="3075" marR="3075" marT="307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Construction of </a:t>
                      </a:r>
                      <a:r>
                        <a:rPr lang="en-US" sz="1800" b="0" u="none" strike="noStrike" kern="1200" dirty="0" err="1">
                          <a:solidFill>
                            <a:schemeClr val="dk1"/>
                          </a:solidFill>
                          <a:effectLst/>
                          <a:latin typeface="+mn-lt"/>
                          <a:ea typeface="+mn-ea"/>
                          <a:cs typeface="+mn-cs"/>
                        </a:rPr>
                        <a:t>Paranda</a:t>
                      </a:r>
                      <a:r>
                        <a:rPr lang="en-US" sz="1800" b="0" u="none" strike="noStrike" kern="1200" dirty="0">
                          <a:solidFill>
                            <a:schemeClr val="dk1"/>
                          </a:solidFill>
                          <a:effectLst/>
                          <a:latin typeface="+mn-lt"/>
                          <a:ea typeface="+mn-ea"/>
                          <a:cs typeface="+mn-cs"/>
                        </a:rPr>
                        <a:t> </a:t>
                      </a:r>
                      <a:r>
                        <a:rPr lang="en-US" sz="1800" b="0" u="none" strike="noStrike" kern="1200" dirty="0" err="1">
                          <a:solidFill>
                            <a:schemeClr val="dk1"/>
                          </a:solidFill>
                          <a:effectLst/>
                          <a:latin typeface="+mn-lt"/>
                          <a:ea typeface="+mn-ea"/>
                          <a:cs typeface="+mn-cs"/>
                        </a:rPr>
                        <a:t>Panjshir</a:t>
                      </a:r>
                      <a:r>
                        <a:rPr lang="en-US" sz="1800" b="0" u="none" strike="noStrike" kern="1200" dirty="0">
                          <a:solidFill>
                            <a:schemeClr val="dk1"/>
                          </a:solidFill>
                          <a:effectLst/>
                          <a:latin typeface="+mn-lt"/>
                          <a:ea typeface="+mn-ea"/>
                          <a:cs typeface="+mn-cs"/>
                        </a:rPr>
                        <a:t>  MHP</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 4 MW</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Panjshir</a:t>
                      </a:r>
                      <a:endParaRPr lang="en-US" sz="1800" b="0" u="none" strike="noStrike" kern="1200" dirty="0">
                        <a:solidFill>
                          <a:schemeClr val="dk1"/>
                        </a:solidFill>
                        <a:effectLst/>
                        <a:latin typeface="+mn-lt"/>
                        <a:ea typeface="+mn-ea"/>
                        <a:cs typeface="+mn-cs"/>
                      </a:endParaRP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5.6 </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90%</a:t>
                      </a:r>
                    </a:p>
                  </a:txBody>
                  <a:tcPr marL="3075" marR="3075" marT="3075" marB="0" anchor="ctr">
                    <a:solidFill>
                      <a:schemeClr val="accent1">
                        <a:lumMod val="20000"/>
                        <a:lumOff val="80000"/>
                      </a:schemeClr>
                    </a:solidFill>
                  </a:tcPr>
                </a:tc>
                <a:extLst>
                  <a:ext uri="{0D108BD9-81ED-4DB2-BD59-A6C34878D82A}">
                    <a16:rowId xmlns="" xmlns:a16="http://schemas.microsoft.com/office/drawing/2014/main" val="1469574703"/>
                  </a:ext>
                </a:extLst>
              </a:tr>
              <a:tr h="534292">
                <a:tc>
                  <a:txBody>
                    <a:bodyPr/>
                    <a:lstStyle/>
                    <a:p>
                      <a:pPr marL="0" algn="ctr" defTabSz="914400" rtl="0" eaLnBrk="1" fontAlgn="b" latinLnBrk="0" hangingPunct="1"/>
                      <a:r>
                        <a:rPr lang="en-US" sz="1800" b="0" u="none" strike="noStrike" kern="1200">
                          <a:solidFill>
                            <a:schemeClr val="dk1"/>
                          </a:solidFill>
                          <a:effectLst/>
                          <a:latin typeface="+mn-lt"/>
                          <a:ea typeface="+mn-ea"/>
                          <a:cs typeface="+mn-cs"/>
                        </a:rPr>
                        <a:t>2</a:t>
                      </a:r>
                    </a:p>
                  </a:txBody>
                  <a:tcPr marL="3075" marR="3075" marT="3075" marB="0" anchor="ct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Construction of </a:t>
                      </a:r>
                      <a:r>
                        <a:rPr lang="en-US" sz="1800" b="0" u="none" strike="noStrike" kern="1200" dirty="0" err="1">
                          <a:solidFill>
                            <a:schemeClr val="dk1"/>
                          </a:solidFill>
                          <a:effectLst/>
                          <a:latin typeface="+mn-lt"/>
                          <a:ea typeface="+mn-ea"/>
                          <a:cs typeface="+mn-cs"/>
                        </a:rPr>
                        <a:t>Charkh</a:t>
                      </a:r>
                      <a:r>
                        <a:rPr lang="en-US" sz="1800" b="0" u="none" strike="noStrike" kern="1200" dirty="0">
                          <a:solidFill>
                            <a:schemeClr val="dk1"/>
                          </a:solidFill>
                          <a:effectLst/>
                          <a:latin typeface="+mn-lt"/>
                          <a:ea typeface="+mn-ea"/>
                          <a:cs typeface="+mn-cs"/>
                        </a:rPr>
                        <a:t>-e </a:t>
                      </a:r>
                      <a:r>
                        <a:rPr lang="en-US" sz="1800" b="0" u="none" strike="noStrike" kern="1200" dirty="0" err="1">
                          <a:solidFill>
                            <a:schemeClr val="dk1"/>
                          </a:solidFill>
                          <a:effectLst/>
                          <a:latin typeface="+mn-lt"/>
                          <a:ea typeface="+mn-ea"/>
                          <a:cs typeface="+mn-cs"/>
                        </a:rPr>
                        <a:t>Logar</a:t>
                      </a:r>
                      <a:r>
                        <a:rPr lang="en-US" sz="1800" b="0" u="none" strike="noStrike" kern="1200" dirty="0">
                          <a:solidFill>
                            <a:schemeClr val="dk1"/>
                          </a:solidFill>
                          <a:effectLst/>
                          <a:latin typeface="+mn-lt"/>
                          <a:ea typeface="+mn-ea"/>
                          <a:cs typeface="+mn-cs"/>
                        </a:rPr>
                        <a:t> MHP</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600 KW</a:t>
                      </a:r>
                    </a:p>
                  </a:txBody>
                  <a:tcPr marL="3075" marR="3075" marT="3075" marB="0" anchor="ct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Logar</a:t>
                      </a:r>
                      <a:endParaRPr lang="en-US" sz="1800" b="0" u="none" strike="noStrike" kern="1200" dirty="0">
                        <a:solidFill>
                          <a:schemeClr val="dk1"/>
                        </a:solidFill>
                        <a:effectLst/>
                        <a:latin typeface="+mn-lt"/>
                        <a:ea typeface="+mn-ea"/>
                        <a:cs typeface="+mn-cs"/>
                      </a:endParaRP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3.25 </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46%</a:t>
                      </a:r>
                    </a:p>
                  </a:txBody>
                  <a:tcPr marL="3075" marR="3075" marT="3075" marB="0" anchor="ctr"/>
                </a:tc>
                <a:extLst>
                  <a:ext uri="{0D108BD9-81ED-4DB2-BD59-A6C34878D82A}">
                    <a16:rowId xmlns="" xmlns:a16="http://schemas.microsoft.com/office/drawing/2014/main" val="378691271"/>
                  </a:ext>
                </a:extLst>
              </a:tr>
              <a:tr h="382503">
                <a:tc>
                  <a:txBody>
                    <a:bodyPr/>
                    <a:lstStyle/>
                    <a:p>
                      <a:pPr marL="0" algn="ctr" defTabSz="914400" rtl="0" eaLnBrk="1" fontAlgn="b" latinLnBrk="0" hangingPunct="1"/>
                      <a:r>
                        <a:rPr lang="en-US" sz="1800" b="0" u="none" strike="noStrike" kern="1200">
                          <a:solidFill>
                            <a:schemeClr val="dk1"/>
                          </a:solidFill>
                          <a:effectLst/>
                          <a:latin typeface="+mn-lt"/>
                          <a:ea typeface="+mn-ea"/>
                          <a:cs typeface="+mn-cs"/>
                        </a:rPr>
                        <a:t>3</a:t>
                      </a:r>
                    </a:p>
                  </a:txBody>
                  <a:tcPr marL="3075" marR="3075" marT="307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Construction of </a:t>
                      </a:r>
                      <a:r>
                        <a:rPr lang="en-US" sz="1800" b="0" u="none" strike="noStrike" kern="1200" dirty="0" err="1">
                          <a:solidFill>
                            <a:schemeClr val="dk1"/>
                          </a:solidFill>
                          <a:effectLst/>
                          <a:latin typeface="+mn-lt"/>
                          <a:ea typeface="+mn-ea"/>
                          <a:cs typeface="+mn-cs"/>
                        </a:rPr>
                        <a:t>Manogai</a:t>
                      </a:r>
                      <a:r>
                        <a:rPr lang="en-US" sz="1800" b="0" u="none" strike="noStrike" kern="1200" dirty="0">
                          <a:solidFill>
                            <a:schemeClr val="dk1"/>
                          </a:solidFill>
                          <a:effectLst/>
                          <a:latin typeface="+mn-lt"/>
                          <a:ea typeface="+mn-ea"/>
                          <a:cs typeface="+mn-cs"/>
                        </a:rPr>
                        <a:t> MHP</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2.1 MW</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Kunar</a:t>
                      </a:r>
                      <a:endParaRPr lang="en-US" sz="1800" b="0" u="none" strike="noStrike" kern="1200" dirty="0">
                        <a:solidFill>
                          <a:schemeClr val="dk1"/>
                        </a:solidFill>
                        <a:effectLst/>
                        <a:latin typeface="+mn-lt"/>
                        <a:ea typeface="+mn-ea"/>
                        <a:cs typeface="+mn-cs"/>
                      </a:endParaRP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 9.88</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68%</a:t>
                      </a:r>
                    </a:p>
                  </a:txBody>
                  <a:tcPr marL="3075" marR="3075" marT="3075" marB="0" anchor="ctr">
                    <a:solidFill>
                      <a:schemeClr val="accent1">
                        <a:lumMod val="20000"/>
                        <a:lumOff val="80000"/>
                      </a:schemeClr>
                    </a:solidFill>
                  </a:tcPr>
                </a:tc>
                <a:extLst>
                  <a:ext uri="{0D108BD9-81ED-4DB2-BD59-A6C34878D82A}">
                    <a16:rowId xmlns="" xmlns:a16="http://schemas.microsoft.com/office/drawing/2014/main" val="1192336057"/>
                  </a:ext>
                </a:extLst>
              </a:tr>
              <a:tr h="458397">
                <a:tc>
                  <a:txBody>
                    <a:bodyPr/>
                    <a:lstStyle/>
                    <a:p>
                      <a:pPr marL="0" algn="ctr" defTabSz="914400" rtl="0" eaLnBrk="1" fontAlgn="b" latinLnBrk="0" hangingPunct="1"/>
                      <a:r>
                        <a:rPr lang="en-US" sz="1800" b="0" u="none" strike="noStrike" kern="1200">
                          <a:solidFill>
                            <a:schemeClr val="dk1"/>
                          </a:solidFill>
                          <a:effectLst/>
                          <a:latin typeface="+mn-lt"/>
                          <a:ea typeface="+mn-ea"/>
                          <a:cs typeface="+mn-cs"/>
                        </a:rPr>
                        <a:t>4</a:t>
                      </a:r>
                    </a:p>
                  </a:txBody>
                  <a:tcPr marL="3075" marR="3075" marT="3075" marB="0" anchor="ct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Construction of Poza Lich MHP</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4.05 MW</a:t>
                      </a:r>
                    </a:p>
                  </a:txBody>
                  <a:tcPr marL="3075" marR="3075" marT="3075" marB="0" anchor="ct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Ghor</a:t>
                      </a:r>
                      <a:endParaRPr lang="en-US" sz="1800" b="0" u="none" strike="noStrike" kern="1200" dirty="0">
                        <a:solidFill>
                          <a:schemeClr val="dk1"/>
                        </a:solidFill>
                        <a:effectLst/>
                        <a:latin typeface="+mn-lt"/>
                        <a:ea typeface="+mn-ea"/>
                        <a:cs typeface="+mn-cs"/>
                      </a:endParaRP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 15.4</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20%</a:t>
                      </a:r>
                    </a:p>
                  </a:txBody>
                  <a:tcPr marL="3075" marR="3075" marT="3075" marB="0" anchor="ctr"/>
                </a:tc>
                <a:extLst>
                  <a:ext uri="{0D108BD9-81ED-4DB2-BD59-A6C34878D82A}">
                    <a16:rowId xmlns="" xmlns:a16="http://schemas.microsoft.com/office/drawing/2014/main" val="1803226641"/>
                  </a:ext>
                </a:extLst>
              </a:tr>
              <a:tr h="610185">
                <a:tc>
                  <a:txBody>
                    <a:bodyPr/>
                    <a:lstStyle/>
                    <a:p>
                      <a:pPr marL="0" algn="ctr" defTabSz="914400" rtl="0" eaLnBrk="1" fontAlgn="b" latinLnBrk="0" hangingPunct="1"/>
                      <a:r>
                        <a:rPr lang="en-US" sz="1800" b="0" u="none" strike="noStrike" kern="1200">
                          <a:solidFill>
                            <a:schemeClr val="dk1"/>
                          </a:solidFill>
                          <a:effectLst/>
                          <a:latin typeface="+mn-lt"/>
                          <a:ea typeface="+mn-ea"/>
                          <a:cs typeface="+mn-cs"/>
                        </a:rPr>
                        <a:t>5</a:t>
                      </a:r>
                    </a:p>
                  </a:txBody>
                  <a:tcPr marL="3075" marR="3075" marT="307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Construction of 1 mega watt solar power plant</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 MW</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Shindan</a:t>
                      </a:r>
                      <a:r>
                        <a:rPr lang="en-US" sz="1800" b="0" u="none" strike="noStrike" kern="1200" dirty="0">
                          <a:solidFill>
                            <a:schemeClr val="dk1"/>
                          </a:solidFill>
                          <a:effectLst/>
                          <a:latin typeface="+mn-lt"/>
                          <a:ea typeface="+mn-ea"/>
                          <a:cs typeface="+mn-cs"/>
                        </a:rPr>
                        <a:t> of </a:t>
                      </a:r>
                      <a:r>
                        <a:rPr lang="en-US" sz="1800" b="0" u="none" strike="noStrike" kern="1200" dirty="0" err="1">
                          <a:solidFill>
                            <a:schemeClr val="dk1"/>
                          </a:solidFill>
                          <a:effectLst/>
                          <a:latin typeface="+mn-lt"/>
                          <a:ea typeface="+mn-ea"/>
                          <a:cs typeface="+mn-cs"/>
                        </a:rPr>
                        <a:t>Hirat</a:t>
                      </a:r>
                      <a:endParaRPr lang="en-US" sz="1800" b="0" u="none" strike="noStrike" kern="1200" dirty="0">
                        <a:solidFill>
                          <a:schemeClr val="dk1"/>
                        </a:solidFill>
                        <a:effectLst/>
                        <a:latin typeface="+mn-lt"/>
                        <a:ea typeface="+mn-ea"/>
                        <a:cs typeface="+mn-cs"/>
                      </a:endParaRP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 2.27</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a:t>
                      </a:r>
                    </a:p>
                  </a:txBody>
                  <a:tcPr marL="3075" marR="3075" marT="3075" marB="0" anchor="ctr">
                    <a:solidFill>
                      <a:schemeClr val="accent1">
                        <a:lumMod val="20000"/>
                        <a:lumOff val="80000"/>
                      </a:schemeClr>
                    </a:solidFill>
                  </a:tcPr>
                </a:tc>
                <a:extLst>
                  <a:ext uri="{0D108BD9-81ED-4DB2-BD59-A6C34878D82A}">
                    <a16:rowId xmlns="" xmlns:a16="http://schemas.microsoft.com/office/drawing/2014/main" val="2483478164"/>
                  </a:ext>
                </a:extLst>
              </a:tr>
              <a:tr h="458397">
                <a:tc>
                  <a:txBody>
                    <a:bodyPr/>
                    <a:lstStyle/>
                    <a:p>
                      <a:pPr marL="0" algn="ctr" defTabSz="914400" rtl="0" eaLnBrk="1" fontAlgn="b" latinLnBrk="0" hangingPunct="1"/>
                      <a:r>
                        <a:rPr lang="en-US" sz="1800" b="0" u="none" strike="noStrike" kern="1200">
                          <a:solidFill>
                            <a:schemeClr val="dk1"/>
                          </a:solidFill>
                          <a:effectLst/>
                          <a:latin typeface="+mn-lt"/>
                          <a:ea typeface="+mn-ea"/>
                          <a:cs typeface="+mn-cs"/>
                        </a:rPr>
                        <a:t>6</a:t>
                      </a:r>
                    </a:p>
                  </a:txBody>
                  <a:tcPr marL="3075" marR="3075" marT="3075" marB="0" anchor="ct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Rehabilitation of </a:t>
                      </a:r>
                      <a:r>
                        <a:rPr lang="en-US" sz="1800" b="0" u="none" strike="noStrike" kern="1200" dirty="0" err="1">
                          <a:solidFill>
                            <a:schemeClr val="dk1"/>
                          </a:solidFill>
                          <a:effectLst/>
                          <a:latin typeface="+mn-lt"/>
                          <a:ea typeface="+mn-ea"/>
                          <a:cs typeface="+mn-cs"/>
                        </a:rPr>
                        <a:t>Chak</a:t>
                      </a:r>
                      <a:r>
                        <a:rPr lang="en-US" sz="1800" b="0" u="none" strike="noStrike" kern="1200" dirty="0">
                          <a:solidFill>
                            <a:schemeClr val="dk1"/>
                          </a:solidFill>
                          <a:effectLst/>
                          <a:latin typeface="+mn-lt"/>
                          <a:ea typeface="+mn-ea"/>
                          <a:cs typeface="+mn-cs"/>
                        </a:rPr>
                        <a:t>-e </a:t>
                      </a:r>
                      <a:r>
                        <a:rPr lang="en-US" sz="1800" b="0" u="none" strike="noStrike" kern="1200" dirty="0" err="1">
                          <a:solidFill>
                            <a:schemeClr val="dk1"/>
                          </a:solidFill>
                          <a:effectLst/>
                          <a:latin typeface="+mn-lt"/>
                          <a:ea typeface="+mn-ea"/>
                          <a:cs typeface="+mn-cs"/>
                        </a:rPr>
                        <a:t>Wardak</a:t>
                      </a:r>
                      <a:r>
                        <a:rPr lang="en-US" sz="1800" b="0" u="none" strike="noStrike" kern="1200" dirty="0">
                          <a:solidFill>
                            <a:schemeClr val="dk1"/>
                          </a:solidFill>
                          <a:effectLst/>
                          <a:latin typeface="+mn-lt"/>
                          <a:ea typeface="+mn-ea"/>
                          <a:cs typeface="+mn-cs"/>
                        </a:rPr>
                        <a:t> MHP</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3.9 MW</a:t>
                      </a:r>
                    </a:p>
                  </a:txBody>
                  <a:tcPr marL="3075" marR="3075" marT="3075" marB="0" anchor="ct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Wardak</a:t>
                      </a:r>
                      <a:endParaRPr lang="en-US" sz="1800" b="0" u="none" strike="noStrike" kern="1200" dirty="0">
                        <a:solidFill>
                          <a:schemeClr val="dk1"/>
                        </a:solidFill>
                        <a:effectLst/>
                        <a:latin typeface="+mn-lt"/>
                        <a:ea typeface="+mn-ea"/>
                        <a:cs typeface="+mn-cs"/>
                      </a:endParaRP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12.22 </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10%</a:t>
                      </a:r>
                    </a:p>
                  </a:txBody>
                  <a:tcPr marL="3075" marR="3075" marT="3075" marB="0" anchor="ctr"/>
                </a:tc>
                <a:extLst>
                  <a:ext uri="{0D108BD9-81ED-4DB2-BD59-A6C34878D82A}">
                    <a16:rowId xmlns="" xmlns:a16="http://schemas.microsoft.com/office/drawing/2014/main" val="196593482"/>
                  </a:ext>
                </a:extLst>
              </a:tr>
              <a:tr h="686078">
                <a:tc>
                  <a:txBody>
                    <a:bodyPr/>
                    <a:lstStyle/>
                    <a:p>
                      <a:pPr marL="0" algn="ctr" defTabSz="914400" rtl="0" eaLnBrk="1" fontAlgn="b" latinLnBrk="0" hangingPunct="1"/>
                      <a:r>
                        <a:rPr lang="en-US" sz="1800" b="0" u="none" strike="noStrike" kern="1200">
                          <a:solidFill>
                            <a:schemeClr val="dk1"/>
                          </a:solidFill>
                          <a:effectLst/>
                          <a:latin typeface="+mn-lt"/>
                          <a:ea typeface="+mn-ea"/>
                          <a:cs typeface="+mn-cs"/>
                        </a:rPr>
                        <a:t>7</a:t>
                      </a:r>
                    </a:p>
                  </a:txBody>
                  <a:tcPr marL="3075" marR="3075" marT="307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Rehabilitation of </a:t>
                      </a:r>
                      <a:r>
                        <a:rPr lang="en-US" sz="1800" b="0" u="none" strike="noStrike" kern="1200" dirty="0" err="1">
                          <a:solidFill>
                            <a:schemeClr val="dk1"/>
                          </a:solidFill>
                          <a:effectLst/>
                          <a:latin typeface="+mn-lt"/>
                          <a:ea typeface="+mn-ea"/>
                          <a:cs typeface="+mn-cs"/>
                        </a:rPr>
                        <a:t>Pul</a:t>
                      </a:r>
                      <a:r>
                        <a:rPr lang="en-US" sz="1800" b="0" u="none" strike="noStrike" kern="1200" dirty="0">
                          <a:solidFill>
                            <a:schemeClr val="dk1"/>
                          </a:solidFill>
                          <a:effectLst/>
                          <a:latin typeface="+mn-lt"/>
                          <a:ea typeface="+mn-ea"/>
                          <a:cs typeface="+mn-cs"/>
                        </a:rPr>
                        <a:t>-e-</a:t>
                      </a:r>
                      <a:r>
                        <a:rPr lang="en-US" sz="1800" b="0" u="none" strike="noStrike" kern="1200" dirty="0" err="1">
                          <a:solidFill>
                            <a:schemeClr val="dk1"/>
                          </a:solidFill>
                          <a:effectLst/>
                          <a:latin typeface="+mn-lt"/>
                          <a:ea typeface="+mn-ea"/>
                          <a:cs typeface="+mn-cs"/>
                        </a:rPr>
                        <a:t>Khumri</a:t>
                      </a:r>
                      <a:r>
                        <a:rPr lang="en-US" sz="1800" b="0" u="none" strike="noStrike" kern="1200" dirty="0">
                          <a:solidFill>
                            <a:schemeClr val="dk1"/>
                          </a:solidFill>
                          <a:effectLst/>
                          <a:latin typeface="+mn-lt"/>
                          <a:ea typeface="+mn-ea"/>
                          <a:cs typeface="+mn-cs"/>
                        </a:rPr>
                        <a:t> –I- Wire structure</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4.6 MW</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Baghlan</a:t>
                      </a:r>
                      <a:endParaRPr lang="en-US" sz="1800" b="0" u="none" strike="noStrike" kern="1200" dirty="0">
                        <a:solidFill>
                          <a:schemeClr val="dk1"/>
                        </a:solidFill>
                        <a:effectLst/>
                        <a:latin typeface="+mn-lt"/>
                        <a:ea typeface="+mn-ea"/>
                        <a:cs typeface="+mn-cs"/>
                      </a:endParaRP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2.81 </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a:t>
                      </a:r>
                    </a:p>
                  </a:txBody>
                  <a:tcPr marL="3075" marR="3075" marT="3075" marB="0" anchor="ctr">
                    <a:solidFill>
                      <a:schemeClr val="accent1">
                        <a:lumMod val="20000"/>
                        <a:lumOff val="80000"/>
                      </a:schemeClr>
                    </a:solidFill>
                  </a:tcPr>
                </a:tc>
                <a:extLst>
                  <a:ext uri="{0D108BD9-81ED-4DB2-BD59-A6C34878D82A}">
                    <a16:rowId xmlns="" xmlns:a16="http://schemas.microsoft.com/office/drawing/2014/main" val="3076883573"/>
                  </a:ext>
                </a:extLst>
              </a:tr>
              <a:tr h="534292">
                <a:tc>
                  <a:txBody>
                    <a:bodyPr/>
                    <a:lstStyle/>
                    <a:p>
                      <a:pPr marL="0" algn="ctr" defTabSz="914400" rtl="0" eaLnBrk="1" fontAlgn="b" latinLnBrk="0" hangingPunct="1"/>
                      <a:r>
                        <a:rPr lang="en-US" sz="1800" b="0" u="none" strike="noStrike" kern="1200">
                          <a:solidFill>
                            <a:schemeClr val="dk1"/>
                          </a:solidFill>
                          <a:effectLst/>
                          <a:latin typeface="+mn-lt"/>
                          <a:ea typeface="+mn-ea"/>
                          <a:cs typeface="+mn-cs"/>
                        </a:rPr>
                        <a:t>8</a:t>
                      </a:r>
                    </a:p>
                  </a:txBody>
                  <a:tcPr marL="3075" marR="3075" marT="3075" marB="0" anchor="ct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Construction of Shah </a:t>
                      </a:r>
                      <a:r>
                        <a:rPr lang="en-US" sz="1800" b="0" u="none" strike="noStrike" kern="1200" dirty="0" err="1">
                          <a:solidFill>
                            <a:schemeClr val="dk1"/>
                          </a:solidFill>
                          <a:effectLst/>
                          <a:latin typeface="+mn-lt"/>
                          <a:ea typeface="+mn-ea"/>
                          <a:cs typeface="+mn-cs"/>
                        </a:rPr>
                        <a:t>Wa</a:t>
                      </a:r>
                      <a:r>
                        <a:rPr lang="en-US" sz="1800" b="0" u="none" strike="noStrike" kern="1200" dirty="0">
                          <a:solidFill>
                            <a:schemeClr val="dk1"/>
                          </a:solidFill>
                          <a:effectLst/>
                          <a:latin typeface="+mn-lt"/>
                          <a:ea typeface="+mn-ea"/>
                          <a:cs typeface="+mn-cs"/>
                        </a:rPr>
                        <a:t> </a:t>
                      </a:r>
                      <a:r>
                        <a:rPr lang="en-US" sz="1800" b="0" u="none" strike="noStrike" kern="1200" dirty="0" err="1">
                          <a:solidFill>
                            <a:schemeClr val="dk1"/>
                          </a:solidFill>
                          <a:effectLst/>
                          <a:latin typeface="+mn-lt"/>
                          <a:ea typeface="+mn-ea"/>
                          <a:cs typeface="+mn-cs"/>
                        </a:rPr>
                        <a:t>Arus</a:t>
                      </a:r>
                      <a:r>
                        <a:rPr lang="en-US" sz="1800" b="0" u="none" strike="noStrike" kern="1200" dirty="0">
                          <a:solidFill>
                            <a:schemeClr val="dk1"/>
                          </a:solidFill>
                          <a:effectLst/>
                          <a:latin typeface="+mn-lt"/>
                          <a:ea typeface="+mn-ea"/>
                          <a:cs typeface="+mn-cs"/>
                        </a:rPr>
                        <a:t> Dam</a:t>
                      </a:r>
                    </a:p>
                  </a:txBody>
                  <a:tcPr marL="3075" marR="3075" marT="3075" marB="0" anchor="ctr"/>
                </a:tc>
                <a:tc>
                  <a:txBody>
                    <a:bodyPr/>
                    <a:lstStyle/>
                    <a:p>
                      <a:pPr marL="0" algn="ctr" defTabSz="914400" rtl="0" eaLnBrk="1" fontAlgn="b" latinLnBrk="0" hangingPunct="1"/>
                      <a:r>
                        <a:rPr lang="en-US" sz="1800" b="0" u="none" strike="noStrike" kern="1200">
                          <a:solidFill>
                            <a:schemeClr val="dk1"/>
                          </a:solidFill>
                          <a:effectLst/>
                          <a:latin typeface="+mn-lt"/>
                          <a:ea typeface="+mn-ea"/>
                          <a:cs typeface="+mn-cs"/>
                        </a:rPr>
                        <a:t>1.2 MW</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Kabul</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48.14</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80%</a:t>
                      </a:r>
                    </a:p>
                  </a:txBody>
                  <a:tcPr marL="3075" marR="3075" marT="3075" marB="0" anchor="ctr"/>
                </a:tc>
                <a:extLst>
                  <a:ext uri="{0D108BD9-81ED-4DB2-BD59-A6C34878D82A}">
                    <a16:rowId xmlns="" xmlns:a16="http://schemas.microsoft.com/office/drawing/2014/main" val="965020604"/>
                  </a:ext>
                </a:extLst>
              </a:tr>
              <a:tr h="534292">
                <a:tc gridSpan="2">
                  <a:txBody>
                    <a:bodyPr/>
                    <a:lstStyle/>
                    <a:p>
                      <a:pPr marL="0" algn="ctr" defTabSz="914400" rtl="0" eaLnBrk="1" fontAlgn="b" latinLnBrk="0" hangingPunct="1"/>
                      <a:r>
                        <a:rPr lang="en-US" sz="3000" b="0" u="none" strike="noStrike" kern="1200" dirty="0">
                          <a:solidFill>
                            <a:srgbClr val="FF0000"/>
                          </a:solidFill>
                          <a:effectLst/>
                          <a:latin typeface="+mn-lt"/>
                          <a:ea typeface="+mn-ea"/>
                          <a:cs typeface="+mn-cs"/>
                        </a:rPr>
                        <a:t>Total:</a:t>
                      </a:r>
                    </a:p>
                  </a:txBody>
                  <a:tcPr marL="3075" marR="3075" marT="3075" marB="0" anchor="ctr">
                    <a:solidFill>
                      <a:schemeClr val="accent4">
                        <a:lumMod val="20000"/>
                        <a:lumOff val="80000"/>
                      </a:schemeClr>
                    </a:solidFill>
                  </a:tcPr>
                </a:tc>
                <a:tc hMerge="1">
                  <a:txBody>
                    <a:bodyPr/>
                    <a:lstStyle/>
                    <a:p>
                      <a:pPr marL="0" algn="l" defTabSz="914400" rtl="0" eaLnBrk="1" fontAlgn="b" latinLnBrk="0" hangingPunct="1"/>
                      <a:endParaRPr lang="en-US" sz="1800" b="0" u="none" strike="noStrike" kern="1200" dirty="0">
                        <a:solidFill>
                          <a:schemeClr val="dk1"/>
                        </a:solidFill>
                        <a:effectLst/>
                        <a:latin typeface="+mn-lt"/>
                        <a:ea typeface="+mn-ea"/>
                        <a:cs typeface="+mn-cs"/>
                      </a:endParaRP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16.85MW</a:t>
                      </a:r>
                    </a:p>
                  </a:txBody>
                  <a:tcPr marL="3075" marR="3075" marT="3075" marB="0" anchor="ctr">
                    <a:solidFill>
                      <a:schemeClr val="accent4">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a:t>
                      </a:r>
                    </a:p>
                  </a:txBody>
                  <a:tcPr marL="3075" marR="3075" marT="3075" marB="0" anchor="ctr">
                    <a:solidFill>
                      <a:schemeClr val="accent4">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99.57</a:t>
                      </a:r>
                    </a:p>
                  </a:txBody>
                  <a:tcPr marL="3075" marR="3075" marT="3075" marB="0" anchor="ctr">
                    <a:solidFill>
                      <a:schemeClr val="accent4">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a:t>
                      </a:r>
                    </a:p>
                  </a:txBody>
                  <a:tcPr marL="3075" marR="3075" marT="3075" marB="0" anchor="ctr">
                    <a:solidFill>
                      <a:schemeClr val="accent4">
                        <a:lumMod val="20000"/>
                        <a:lumOff val="80000"/>
                      </a:schemeClr>
                    </a:solidFill>
                  </a:tcPr>
                </a:tc>
                <a:extLst>
                  <a:ext uri="{0D108BD9-81ED-4DB2-BD59-A6C34878D82A}">
                    <a16:rowId xmlns="" xmlns:a16="http://schemas.microsoft.com/office/drawing/2014/main" val="658438956"/>
                  </a:ext>
                </a:extLst>
              </a:tr>
            </a:tbl>
          </a:graphicData>
        </a:graphic>
      </p:graphicFrame>
    </p:spTree>
    <p:extLst>
      <p:ext uri="{BB962C8B-B14F-4D97-AF65-F5344CB8AC3E}">
        <p14:creationId xmlns:p14="http://schemas.microsoft.com/office/powerpoint/2010/main" val="176171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617906" y="1205485"/>
            <a:ext cx="9372600" cy="775063"/>
          </a:xfrm>
        </p:spPr>
        <p:txBody>
          <a:bodyPr/>
          <a:lstStyle/>
          <a:p>
            <a:pPr algn="ctr"/>
            <a:r>
              <a:rPr lang="en-US" dirty="0"/>
              <a:t>Generation Projects</a:t>
            </a:r>
          </a:p>
        </p:txBody>
      </p:sp>
      <p:graphicFrame>
        <p:nvGraphicFramePr>
          <p:cNvPr id="9" name="Table 8"/>
          <p:cNvGraphicFramePr>
            <a:graphicFrameLocks noGrp="1"/>
          </p:cNvGraphicFramePr>
          <p:nvPr>
            <p:extLst>
              <p:ext uri="{D42A27DB-BD31-4B8C-83A1-F6EECF244321}">
                <p14:modId xmlns:p14="http://schemas.microsoft.com/office/powerpoint/2010/main" val="2510869898"/>
              </p:ext>
            </p:extLst>
          </p:nvPr>
        </p:nvGraphicFramePr>
        <p:xfrm>
          <a:off x="1007217" y="2301889"/>
          <a:ext cx="10593979" cy="4012087"/>
        </p:xfrm>
        <a:graphic>
          <a:graphicData uri="http://schemas.openxmlformats.org/drawingml/2006/table">
            <a:tbl>
              <a:tblPr>
                <a:tableStyleId>{5C22544A-7EE6-4342-B048-85BDC9FD1C3A}</a:tableStyleId>
              </a:tblPr>
              <a:tblGrid>
                <a:gridCol w="361950">
                  <a:extLst>
                    <a:ext uri="{9D8B030D-6E8A-4147-A177-3AD203B41FA5}">
                      <a16:colId xmlns="" xmlns:a16="http://schemas.microsoft.com/office/drawing/2014/main" val="1296764731"/>
                    </a:ext>
                  </a:extLst>
                </a:gridCol>
                <a:gridCol w="5554529">
                  <a:extLst>
                    <a:ext uri="{9D8B030D-6E8A-4147-A177-3AD203B41FA5}">
                      <a16:colId xmlns="" xmlns:a16="http://schemas.microsoft.com/office/drawing/2014/main" val="4253045990"/>
                    </a:ext>
                  </a:extLst>
                </a:gridCol>
                <a:gridCol w="1006837">
                  <a:extLst>
                    <a:ext uri="{9D8B030D-6E8A-4147-A177-3AD203B41FA5}">
                      <a16:colId xmlns="" xmlns:a16="http://schemas.microsoft.com/office/drawing/2014/main" val="52108214"/>
                    </a:ext>
                  </a:extLst>
                </a:gridCol>
                <a:gridCol w="1208412">
                  <a:extLst>
                    <a:ext uri="{9D8B030D-6E8A-4147-A177-3AD203B41FA5}">
                      <a16:colId xmlns="" xmlns:a16="http://schemas.microsoft.com/office/drawing/2014/main" val="521769128"/>
                    </a:ext>
                  </a:extLst>
                </a:gridCol>
                <a:gridCol w="1534788">
                  <a:extLst>
                    <a:ext uri="{9D8B030D-6E8A-4147-A177-3AD203B41FA5}">
                      <a16:colId xmlns="" xmlns:a16="http://schemas.microsoft.com/office/drawing/2014/main" val="547808425"/>
                    </a:ext>
                  </a:extLst>
                </a:gridCol>
                <a:gridCol w="927463">
                  <a:extLst>
                    <a:ext uri="{9D8B030D-6E8A-4147-A177-3AD203B41FA5}">
                      <a16:colId xmlns="" xmlns:a16="http://schemas.microsoft.com/office/drawing/2014/main" val="3981302702"/>
                    </a:ext>
                  </a:extLst>
                </a:gridCol>
              </a:tblGrid>
              <a:tr h="537867">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No.</a:t>
                      </a:r>
                    </a:p>
                  </a:txBody>
                  <a:tcPr marL="3075" marR="3075" marT="307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 Name</a:t>
                      </a:r>
                    </a:p>
                  </a:txBody>
                  <a:tcPr marL="3075" marR="3075" marT="307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Capacity</a:t>
                      </a:r>
                    </a:p>
                  </a:txBody>
                  <a:tcPr marL="3075" marR="3075" marT="307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Location </a:t>
                      </a:r>
                    </a:p>
                  </a:txBody>
                  <a:tcPr marL="3075" marR="3075" marT="307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u="none" strike="noStrike" kern="1200" dirty="0">
                          <a:solidFill>
                            <a:schemeClr val="dk1"/>
                          </a:solidFill>
                          <a:effectLst/>
                          <a:latin typeface="+mn-lt"/>
                          <a:ea typeface="+mn-ea"/>
                          <a:cs typeface="+mn-cs"/>
                        </a:rPr>
                        <a:t>Project Cost In million</a:t>
                      </a:r>
                      <a:r>
                        <a:rPr lang="en-US" sz="1800" b="1" u="none" strike="noStrike" kern="1200" baseline="0" dirty="0">
                          <a:solidFill>
                            <a:schemeClr val="dk1"/>
                          </a:solidFill>
                          <a:effectLst/>
                          <a:latin typeface="+mn-lt"/>
                          <a:ea typeface="+mn-ea"/>
                          <a:cs typeface="+mn-cs"/>
                        </a:rPr>
                        <a:t> USD</a:t>
                      </a:r>
                      <a:endParaRPr lang="en-US" sz="1800" b="1" u="none" strike="noStrike" kern="1200" dirty="0">
                        <a:solidFill>
                          <a:schemeClr val="dk1"/>
                        </a:solidFill>
                        <a:effectLst/>
                        <a:latin typeface="+mn-lt"/>
                        <a:ea typeface="+mn-ea"/>
                        <a:cs typeface="+mn-cs"/>
                      </a:endParaRPr>
                    </a:p>
                  </a:txBody>
                  <a:tcPr marL="3075" marR="3075" marT="307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Progress</a:t>
                      </a:r>
                    </a:p>
                  </a:txBody>
                  <a:tcPr marL="3075" marR="3075" marT="3075" marB="0" anchor="ctr">
                    <a:solidFill>
                      <a:schemeClr val="accent1"/>
                    </a:solidFill>
                  </a:tcPr>
                </a:tc>
                <a:extLst>
                  <a:ext uri="{0D108BD9-81ED-4DB2-BD59-A6C34878D82A}">
                    <a16:rowId xmlns="" xmlns:a16="http://schemas.microsoft.com/office/drawing/2014/main" val="2965806518"/>
                  </a:ext>
                </a:extLst>
              </a:tr>
              <a:tr h="1463040">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 </a:t>
                      </a:r>
                    </a:p>
                    <a:p>
                      <a:pPr marL="0" algn="ctr" defTabSz="914400" rtl="0" eaLnBrk="1" fontAlgn="b" latinLnBrk="0" hangingPunct="1"/>
                      <a:r>
                        <a:rPr lang="en-US" sz="1800" b="0" u="none" strike="noStrike" kern="1200" dirty="0">
                          <a:solidFill>
                            <a:schemeClr val="dk1"/>
                          </a:solidFill>
                          <a:effectLst/>
                          <a:latin typeface="+mn-lt"/>
                          <a:ea typeface="+mn-ea"/>
                          <a:cs typeface="+mn-cs"/>
                        </a:rPr>
                        <a:t>1</a:t>
                      </a:r>
                    </a:p>
                  </a:txBody>
                  <a:tcPr marL="3075" marR="3075" marT="307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Construction of </a:t>
                      </a:r>
                      <a:r>
                        <a:rPr lang="en-US" sz="1800" b="0" u="none" strike="noStrike" kern="1200" dirty="0" err="1">
                          <a:solidFill>
                            <a:schemeClr val="dk1"/>
                          </a:solidFill>
                          <a:effectLst/>
                          <a:latin typeface="+mn-lt"/>
                          <a:ea typeface="+mn-ea"/>
                          <a:cs typeface="+mn-cs"/>
                        </a:rPr>
                        <a:t>Shor</a:t>
                      </a:r>
                      <a:r>
                        <a:rPr lang="en-US" sz="1800" b="0" u="none" strike="noStrike" kern="1200" baseline="0" dirty="0" err="1">
                          <a:solidFill>
                            <a:schemeClr val="dk1"/>
                          </a:solidFill>
                          <a:effectLst/>
                          <a:latin typeface="+mn-lt"/>
                          <a:ea typeface="+mn-ea"/>
                          <a:cs typeface="+mn-cs"/>
                        </a:rPr>
                        <a:t>abak</a:t>
                      </a:r>
                      <a:r>
                        <a:rPr lang="en-US" sz="1800" b="0" u="none" strike="noStrike" kern="1200" baseline="0" dirty="0">
                          <a:solidFill>
                            <a:schemeClr val="dk1"/>
                          </a:solidFill>
                          <a:effectLst/>
                          <a:latin typeface="+mn-lt"/>
                          <a:ea typeface="+mn-ea"/>
                          <a:cs typeface="+mn-cs"/>
                        </a:rPr>
                        <a:t> HPP</a:t>
                      </a:r>
                      <a:endParaRPr lang="en-US" sz="1800" b="0" u="none" strike="noStrike" kern="1200" dirty="0">
                        <a:solidFill>
                          <a:schemeClr val="dk1"/>
                        </a:solidFill>
                        <a:effectLst/>
                        <a:latin typeface="+mn-lt"/>
                        <a:ea typeface="+mn-ea"/>
                        <a:cs typeface="+mn-cs"/>
                      </a:endParaRP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7.8 MW</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Badakhsahn</a:t>
                      </a:r>
                      <a:endParaRPr lang="en-US" sz="1800" b="0" u="none" strike="noStrike" kern="1200" dirty="0">
                        <a:solidFill>
                          <a:schemeClr val="dk1"/>
                        </a:solidFill>
                        <a:effectLst/>
                        <a:latin typeface="+mn-lt"/>
                        <a:ea typeface="+mn-ea"/>
                        <a:cs typeface="+mn-cs"/>
                      </a:endParaRP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33.7</a:t>
                      </a:r>
                    </a:p>
                  </a:txBody>
                  <a:tcPr marL="3075" marR="3075" marT="307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15%</a:t>
                      </a:r>
                    </a:p>
                  </a:txBody>
                  <a:tcPr marL="3075" marR="3075" marT="3075" marB="0" anchor="ctr">
                    <a:solidFill>
                      <a:schemeClr val="accent1">
                        <a:lumMod val="20000"/>
                        <a:lumOff val="80000"/>
                      </a:schemeClr>
                    </a:solidFill>
                  </a:tcPr>
                </a:tc>
                <a:extLst>
                  <a:ext uri="{0D108BD9-81ED-4DB2-BD59-A6C34878D82A}">
                    <a16:rowId xmlns="" xmlns:a16="http://schemas.microsoft.com/office/drawing/2014/main" val="1469574703"/>
                  </a:ext>
                </a:extLst>
              </a:tr>
              <a:tr h="1463040">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a:t>
                      </a:r>
                    </a:p>
                  </a:txBody>
                  <a:tcPr marL="3075" marR="3075" marT="3075" marB="0" anchor="ct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Construction of </a:t>
                      </a:r>
                      <a:r>
                        <a:rPr lang="en-US" sz="1800" b="0" u="none" strike="noStrike" kern="1200" dirty="0" err="1">
                          <a:solidFill>
                            <a:schemeClr val="dk1"/>
                          </a:solidFill>
                          <a:effectLst/>
                          <a:latin typeface="+mn-lt"/>
                          <a:ea typeface="+mn-ea"/>
                          <a:cs typeface="+mn-cs"/>
                        </a:rPr>
                        <a:t>Hirat</a:t>
                      </a:r>
                      <a:r>
                        <a:rPr lang="en-US" sz="1800" b="0" u="none" strike="noStrike" kern="1200" dirty="0">
                          <a:solidFill>
                            <a:schemeClr val="dk1"/>
                          </a:solidFill>
                          <a:effectLst/>
                          <a:latin typeface="+mn-lt"/>
                          <a:ea typeface="+mn-ea"/>
                          <a:cs typeface="+mn-cs"/>
                        </a:rPr>
                        <a:t> Solar &amp;</a:t>
                      </a:r>
                      <a:r>
                        <a:rPr lang="en-US" sz="1800" b="0" u="none" strike="noStrike" kern="1200" baseline="0" dirty="0">
                          <a:solidFill>
                            <a:schemeClr val="dk1"/>
                          </a:solidFill>
                          <a:effectLst/>
                          <a:latin typeface="+mn-lt"/>
                          <a:ea typeface="+mn-ea"/>
                          <a:cs typeface="+mn-cs"/>
                        </a:rPr>
                        <a:t> wind Power Plant</a:t>
                      </a:r>
                      <a:endParaRPr lang="en-US" sz="1800" b="0" u="none" strike="noStrike" kern="1200" dirty="0">
                        <a:solidFill>
                          <a:schemeClr val="dk1"/>
                        </a:solidFill>
                        <a:effectLst/>
                        <a:latin typeface="+mn-lt"/>
                        <a:ea typeface="+mn-ea"/>
                        <a:cs typeface="+mn-cs"/>
                      </a:endParaRPr>
                    </a:p>
                  </a:txBody>
                  <a:tcPr marL="3075" marR="3075" marT="3075" marB="0" anchor="ctr"/>
                </a:tc>
                <a:tc>
                  <a:txBody>
                    <a:bodyPr/>
                    <a:lstStyle/>
                    <a:p>
                      <a:pPr marL="0" algn="ctr" defTabSz="914400" rtl="0" eaLnBrk="1" fontAlgn="b" latinLnBrk="0" hangingPunct="1"/>
                      <a:r>
                        <a:rPr lang="en-US" sz="1800" b="0" u="none" strike="noStrike" kern="1200" baseline="0" dirty="0">
                          <a:solidFill>
                            <a:schemeClr val="dk1"/>
                          </a:solidFill>
                          <a:effectLst/>
                          <a:latin typeface="+mn-lt"/>
                          <a:ea typeface="+mn-ea"/>
                          <a:cs typeface="+mn-cs"/>
                        </a:rPr>
                        <a:t>2 </a:t>
                      </a:r>
                      <a:r>
                        <a:rPr lang="en-US" sz="1800" b="0" u="none" strike="noStrike" kern="1200" dirty="0">
                          <a:solidFill>
                            <a:schemeClr val="dk1"/>
                          </a:solidFill>
                          <a:effectLst/>
                          <a:latin typeface="+mn-lt"/>
                          <a:ea typeface="+mn-ea"/>
                          <a:cs typeface="+mn-cs"/>
                        </a:rPr>
                        <a:t>MW</a:t>
                      </a:r>
                    </a:p>
                  </a:txBody>
                  <a:tcPr marL="3075" marR="3075" marT="3075" marB="0" anchor="ct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Hirat</a:t>
                      </a:r>
                      <a:endParaRPr lang="en-US" sz="1800" b="0" u="none" strike="noStrike" kern="1200" dirty="0">
                        <a:solidFill>
                          <a:schemeClr val="dk1"/>
                        </a:solidFill>
                        <a:effectLst/>
                        <a:latin typeface="+mn-lt"/>
                        <a:ea typeface="+mn-ea"/>
                        <a:cs typeface="+mn-cs"/>
                      </a:endParaRP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3.5 </a:t>
                      </a: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100%</a:t>
                      </a:r>
                    </a:p>
                  </a:txBody>
                  <a:tcPr marL="3075" marR="3075" marT="3075" marB="0" anchor="ctr"/>
                </a:tc>
                <a:extLst>
                  <a:ext uri="{0D108BD9-81ED-4DB2-BD59-A6C34878D82A}">
                    <a16:rowId xmlns="" xmlns:a16="http://schemas.microsoft.com/office/drawing/2014/main" val="378691271"/>
                  </a:ext>
                </a:extLst>
              </a:tr>
              <a:tr h="534292">
                <a:tc gridSpan="2">
                  <a:txBody>
                    <a:bodyPr/>
                    <a:lstStyle/>
                    <a:p>
                      <a:pPr marL="0" algn="ctr" defTabSz="914400" rtl="0" eaLnBrk="1" fontAlgn="b" latinLnBrk="0" hangingPunct="1"/>
                      <a:r>
                        <a:rPr lang="en-US" sz="3000" b="0" u="none" strike="noStrike" kern="1200" dirty="0">
                          <a:solidFill>
                            <a:srgbClr val="FF0000"/>
                          </a:solidFill>
                          <a:effectLst/>
                          <a:latin typeface="+mn-lt"/>
                          <a:ea typeface="+mn-ea"/>
                          <a:cs typeface="+mn-cs"/>
                        </a:rPr>
                        <a:t>Total:</a:t>
                      </a:r>
                    </a:p>
                  </a:txBody>
                  <a:tcPr marL="3075" marR="3075" marT="3075" marB="0" anchor="ctr">
                    <a:solidFill>
                      <a:schemeClr val="accent4">
                        <a:lumMod val="20000"/>
                        <a:lumOff val="80000"/>
                      </a:schemeClr>
                    </a:solidFill>
                  </a:tcPr>
                </a:tc>
                <a:tc hMerge="1">
                  <a:txBody>
                    <a:bodyPr/>
                    <a:lstStyle/>
                    <a:p>
                      <a:pPr marL="0" algn="l" defTabSz="914400" rtl="0" eaLnBrk="1" fontAlgn="b" latinLnBrk="0" hangingPunct="1"/>
                      <a:endParaRPr lang="en-US" sz="1800" b="0" u="none" strike="noStrike" kern="1200" dirty="0">
                        <a:solidFill>
                          <a:schemeClr val="dk1"/>
                        </a:solidFill>
                        <a:effectLst/>
                        <a:latin typeface="+mn-lt"/>
                        <a:ea typeface="+mn-ea"/>
                        <a:cs typeface="+mn-cs"/>
                      </a:endParaRPr>
                    </a:p>
                  </a:txBody>
                  <a:tcPr marL="3075" marR="3075" marT="307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9.8MW</a:t>
                      </a:r>
                    </a:p>
                  </a:txBody>
                  <a:tcPr marL="3075" marR="3075" marT="3075" marB="0" anchor="ctr">
                    <a:solidFill>
                      <a:schemeClr val="accent4">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a:t>
                      </a:r>
                    </a:p>
                  </a:txBody>
                  <a:tcPr marL="3075" marR="3075" marT="3075" marB="0" anchor="ctr">
                    <a:solidFill>
                      <a:schemeClr val="accent4">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37.2</a:t>
                      </a:r>
                    </a:p>
                  </a:txBody>
                  <a:tcPr marL="3075" marR="3075" marT="3075" marB="0" anchor="ctr">
                    <a:solidFill>
                      <a:schemeClr val="accent4">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a:t>
                      </a:r>
                    </a:p>
                  </a:txBody>
                  <a:tcPr marL="3075" marR="3075" marT="3075" marB="0" anchor="ctr">
                    <a:solidFill>
                      <a:schemeClr val="accent4">
                        <a:lumMod val="20000"/>
                        <a:lumOff val="80000"/>
                      </a:schemeClr>
                    </a:solidFill>
                  </a:tcPr>
                </a:tc>
                <a:extLst>
                  <a:ext uri="{0D108BD9-81ED-4DB2-BD59-A6C34878D82A}">
                    <a16:rowId xmlns="" xmlns:a16="http://schemas.microsoft.com/office/drawing/2014/main" val="658438956"/>
                  </a:ext>
                </a:extLst>
              </a:tr>
            </a:tbl>
          </a:graphicData>
        </a:graphic>
      </p:graphicFrame>
    </p:spTree>
    <p:extLst>
      <p:ext uri="{BB962C8B-B14F-4D97-AF65-F5344CB8AC3E}">
        <p14:creationId xmlns:p14="http://schemas.microsoft.com/office/powerpoint/2010/main" val="175536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60765" y="346365"/>
            <a:ext cx="10534028" cy="665018"/>
          </a:xfrm>
        </p:spPr>
        <p:txBody>
          <a:bodyPr>
            <a:normAutofit/>
          </a:bodyPr>
          <a:lstStyle/>
          <a:p>
            <a:r>
              <a:rPr lang="en-US" sz="3200" dirty="0"/>
              <a:t>Planned Energy Generation  projects(</a:t>
            </a:r>
            <a:r>
              <a:rPr lang="en-US" sz="3200" dirty="0">
                <a:solidFill>
                  <a:srgbClr val="FFC000"/>
                </a:solidFill>
              </a:rPr>
              <a:t>solar</a:t>
            </a:r>
            <a:r>
              <a:rPr lang="en-US" sz="3200" dirty="0"/>
              <a: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00657402"/>
              </p:ext>
            </p:extLst>
          </p:nvPr>
        </p:nvGraphicFramePr>
        <p:xfrm>
          <a:off x="462091" y="1343891"/>
          <a:ext cx="11332702" cy="4374211"/>
        </p:xfrm>
        <a:graphic>
          <a:graphicData uri="http://schemas.openxmlformats.org/drawingml/2006/table">
            <a:tbl>
              <a:tblPr>
                <a:tableStyleId>{5C22544A-7EE6-4342-B048-85BDC9FD1C3A}</a:tableStyleId>
              </a:tblPr>
              <a:tblGrid>
                <a:gridCol w="452309">
                  <a:extLst>
                    <a:ext uri="{9D8B030D-6E8A-4147-A177-3AD203B41FA5}">
                      <a16:colId xmlns="" xmlns:a16="http://schemas.microsoft.com/office/drawing/2014/main" val="20000"/>
                    </a:ext>
                  </a:extLst>
                </a:gridCol>
                <a:gridCol w="2327564">
                  <a:extLst>
                    <a:ext uri="{9D8B030D-6E8A-4147-A177-3AD203B41FA5}">
                      <a16:colId xmlns="" xmlns:a16="http://schemas.microsoft.com/office/drawing/2014/main" val="20001"/>
                    </a:ext>
                  </a:extLst>
                </a:gridCol>
                <a:gridCol w="1967345">
                  <a:extLst>
                    <a:ext uri="{9D8B030D-6E8A-4147-A177-3AD203B41FA5}">
                      <a16:colId xmlns="" xmlns:a16="http://schemas.microsoft.com/office/drawing/2014/main" val="20002"/>
                    </a:ext>
                  </a:extLst>
                </a:gridCol>
                <a:gridCol w="1427018">
                  <a:extLst>
                    <a:ext uri="{9D8B030D-6E8A-4147-A177-3AD203B41FA5}">
                      <a16:colId xmlns="" xmlns:a16="http://schemas.microsoft.com/office/drawing/2014/main" val="20003"/>
                    </a:ext>
                  </a:extLst>
                </a:gridCol>
                <a:gridCol w="1731818">
                  <a:extLst>
                    <a:ext uri="{9D8B030D-6E8A-4147-A177-3AD203B41FA5}">
                      <a16:colId xmlns="" xmlns:a16="http://schemas.microsoft.com/office/drawing/2014/main" val="20004"/>
                    </a:ext>
                  </a:extLst>
                </a:gridCol>
                <a:gridCol w="3426648">
                  <a:extLst>
                    <a:ext uri="{9D8B030D-6E8A-4147-A177-3AD203B41FA5}">
                      <a16:colId xmlns="" xmlns:a16="http://schemas.microsoft.com/office/drawing/2014/main" val="20005"/>
                    </a:ext>
                  </a:extLst>
                </a:gridCol>
              </a:tblGrid>
              <a:tr h="500784">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No.</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a:t>
                      </a:r>
                      <a:r>
                        <a:rPr lang="en-US" sz="1800" b="1" u="none" strike="noStrike" kern="1200" baseline="0" dirty="0">
                          <a:solidFill>
                            <a:schemeClr val="dk1"/>
                          </a:solidFill>
                          <a:effectLst/>
                          <a:latin typeface="+mn-lt"/>
                          <a:ea typeface="+mn-ea"/>
                          <a:cs typeface="+mn-cs"/>
                        </a:rPr>
                        <a:t> Name</a:t>
                      </a:r>
                      <a:endParaRPr lang="en-US" sz="1800" b="1" u="none" strike="noStrike" kern="1200" dirty="0">
                        <a:solidFill>
                          <a:schemeClr val="dk1"/>
                        </a:solidFill>
                        <a:effectLst/>
                        <a:latin typeface="+mn-lt"/>
                        <a:ea typeface="+mn-ea"/>
                        <a:cs typeface="+mn-cs"/>
                      </a:endParaRP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 estimated cost(million USD)</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Capacity</a:t>
                      </a:r>
                      <a:r>
                        <a:rPr lang="en-US" sz="1800" b="1" u="none" strike="noStrike" kern="1200" baseline="0" dirty="0">
                          <a:solidFill>
                            <a:schemeClr val="dk1"/>
                          </a:solidFill>
                          <a:effectLst/>
                          <a:latin typeface="+mn-lt"/>
                          <a:ea typeface="+mn-ea"/>
                          <a:cs typeface="+mn-cs"/>
                        </a:rPr>
                        <a:t> </a:t>
                      </a:r>
                      <a:endParaRPr lang="en-US" sz="1800" b="1" u="none" strike="noStrike" kern="1200" dirty="0">
                        <a:solidFill>
                          <a:schemeClr val="dk1"/>
                        </a:solidFill>
                        <a:effectLst/>
                        <a:latin typeface="+mn-lt"/>
                        <a:ea typeface="+mn-ea"/>
                        <a:cs typeface="+mn-cs"/>
                      </a:endParaRP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Location</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Progress</a:t>
                      </a:r>
                    </a:p>
                  </a:txBody>
                  <a:tcPr marL="9525" marR="9525" marT="9525" marB="0" anchor="ctr">
                    <a:solidFill>
                      <a:schemeClr val="accent1"/>
                    </a:solidFill>
                  </a:tcPr>
                </a:tc>
                <a:extLst>
                  <a:ext uri="{0D108BD9-81ED-4DB2-BD59-A6C34878D82A}">
                    <a16:rowId xmlns="" xmlns:a16="http://schemas.microsoft.com/office/drawing/2014/main" val="642632742"/>
                  </a:ext>
                </a:extLst>
              </a:tr>
              <a:tr h="389990">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Shidand</a:t>
                      </a:r>
                      <a:r>
                        <a:rPr lang="en-US" sz="1800" b="0" u="none" strike="noStrike" kern="1200" dirty="0">
                          <a:solidFill>
                            <a:schemeClr val="dk1"/>
                          </a:solidFill>
                          <a:effectLst/>
                          <a:latin typeface="+mn-lt"/>
                          <a:ea typeface="+mn-ea"/>
                          <a:cs typeface="+mn-cs"/>
                        </a:rPr>
                        <a:t> Solar</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15</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5MW</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Hirat</a:t>
                      </a:r>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0" u="none" strike="noStrike" kern="1200" dirty="0">
                          <a:solidFill>
                            <a:schemeClr val="dk1"/>
                          </a:solidFill>
                          <a:effectLst/>
                          <a:latin typeface="+mn-lt"/>
                          <a:ea typeface="+mn-ea"/>
                          <a:cs typeface="+mn-cs"/>
                        </a:rPr>
                        <a:t>Under Survey </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167129960"/>
                  </a:ext>
                </a:extLst>
              </a:tr>
              <a:tr h="335732">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a:t>
                      </a:r>
                    </a:p>
                  </a:txBody>
                  <a:tcPr marL="9525" marR="9525" marT="9525" marB="0" anchor="ct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Eshkashim</a:t>
                      </a:r>
                      <a:r>
                        <a:rPr lang="en-US" sz="1800" b="0" u="none" strike="noStrike" kern="1200" dirty="0">
                          <a:solidFill>
                            <a:schemeClr val="dk1"/>
                          </a:solidFill>
                          <a:effectLst/>
                          <a:latin typeface="+mn-lt"/>
                          <a:ea typeface="+mn-ea"/>
                          <a:cs typeface="+mn-cs"/>
                        </a:rPr>
                        <a:t> Solar</a:t>
                      </a:r>
                    </a:p>
                  </a:txBody>
                  <a:tcPr marL="9525" marR="9525" marT="9525"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1.5</a:t>
                      </a: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0.5MW</a:t>
                      </a:r>
                    </a:p>
                  </a:txBody>
                  <a:tcPr marL="9525" marR="9525" marT="9525" marB="0" anchor="ct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Takhar</a:t>
                      </a:r>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0" u="none" strike="noStrike" kern="1200" dirty="0">
                          <a:solidFill>
                            <a:schemeClr val="dk1"/>
                          </a:solidFill>
                          <a:effectLst/>
                          <a:latin typeface="+mn-lt"/>
                          <a:ea typeface="+mn-ea"/>
                          <a:cs typeface="+mn-cs"/>
                        </a:rPr>
                        <a:t>Under Survey </a:t>
                      </a:r>
                    </a:p>
                  </a:txBody>
                  <a:tcPr marL="9525" marR="9525" marT="9525" marB="0" anchor="ctr"/>
                </a:tc>
                <a:extLst>
                  <a:ext uri="{0D108BD9-81ED-4DB2-BD59-A6C34878D82A}">
                    <a16:rowId xmlns="" xmlns:a16="http://schemas.microsoft.com/office/drawing/2014/main" val="4202606849"/>
                  </a:ext>
                </a:extLst>
              </a:tr>
              <a:tr h="374073">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 Farah Solar Plant</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27</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12MW</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Farah</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Under NPA review </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736490933"/>
                  </a:ext>
                </a:extLst>
              </a:tr>
              <a:tr h="500784">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4</a:t>
                      </a:r>
                    </a:p>
                  </a:txBody>
                  <a:tcPr marL="9525" marR="9525" marT="9525" marB="0" anchor="ct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 </a:t>
                      </a:r>
                      <a:r>
                        <a:rPr lang="en-US" sz="1800" b="0" u="none" strike="noStrike" kern="1200" dirty="0" err="1">
                          <a:solidFill>
                            <a:schemeClr val="dk1"/>
                          </a:solidFill>
                          <a:effectLst/>
                          <a:latin typeface="+mn-lt"/>
                          <a:ea typeface="+mn-ea"/>
                          <a:cs typeface="+mn-cs"/>
                        </a:rPr>
                        <a:t>Khost</a:t>
                      </a:r>
                      <a:r>
                        <a:rPr lang="en-US" sz="1800" b="0" u="none" strike="noStrike" kern="1200" dirty="0">
                          <a:solidFill>
                            <a:schemeClr val="dk1"/>
                          </a:solidFill>
                          <a:effectLst/>
                          <a:latin typeface="+mn-lt"/>
                          <a:ea typeface="+mn-ea"/>
                          <a:cs typeface="+mn-cs"/>
                        </a:rPr>
                        <a:t> Solar Plant</a:t>
                      </a:r>
                    </a:p>
                  </a:txBody>
                  <a:tcPr marL="9525" marR="9525" marT="9525"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20</a:t>
                      </a: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10MW</a:t>
                      </a:r>
                    </a:p>
                  </a:txBody>
                  <a:tcPr marL="9525" marR="9525" marT="9525" marB="0" anchor="ct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Khost</a:t>
                      </a:r>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TER&amp; FER completed will be submitted to NPA for review</a:t>
                      </a:r>
                    </a:p>
                  </a:txBody>
                  <a:tcPr marL="9525" marR="9525" marT="9525" marB="0" anchor="ctr"/>
                </a:tc>
                <a:extLst>
                  <a:ext uri="{0D108BD9-81ED-4DB2-BD59-A6C34878D82A}">
                    <a16:rowId xmlns="" xmlns:a16="http://schemas.microsoft.com/office/drawing/2014/main" val="3794171742"/>
                  </a:ext>
                </a:extLst>
              </a:tr>
              <a:tr h="414476">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Uruzgan</a:t>
                      </a:r>
                      <a:r>
                        <a:rPr lang="en-US" sz="1800" b="0" u="none" strike="noStrike" kern="1200" dirty="0">
                          <a:solidFill>
                            <a:schemeClr val="dk1"/>
                          </a:solidFill>
                          <a:effectLst/>
                          <a:latin typeface="+mn-lt"/>
                          <a:ea typeface="+mn-ea"/>
                          <a:cs typeface="+mn-cs"/>
                        </a:rPr>
                        <a:t> Solar </a:t>
                      </a:r>
                      <a:r>
                        <a:rPr lang="en-US" sz="1800" b="0" u="none" strike="noStrike" kern="1200" dirty="0" err="1">
                          <a:solidFill>
                            <a:schemeClr val="dk1"/>
                          </a:solidFill>
                          <a:effectLst/>
                          <a:latin typeface="+mn-lt"/>
                          <a:ea typeface="+mn-ea"/>
                          <a:cs typeface="+mn-cs"/>
                        </a:rPr>
                        <a:t>PLant</a:t>
                      </a:r>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15</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5MW</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Uruzgan</a:t>
                      </a:r>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Under initiation stage</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2143619065"/>
                  </a:ext>
                </a:extLst>
              </a:tr>
              <a:tr h="414476">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6</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 Kandahar </a:t>
                      </a:r>
                      <a:r>
                        <a:rPr lang="en-US" sz="1800" b="0" u="none" strike="noStrike" kern="1200" dirty="0" err="1">
                          <a:solidFill>
                            <a:schemeClr val="dk1"/>
                          </a:solidFill>
                          <a:effectLst/>
                          <a:latin typeface="+mn-lt"/>
                          <a:ea typeface="+mn-ea"/>
                          <a:cs typeface="+mn-cs"/>
                        </a:rPr>
                        <a:t>Pajwayee</a:t>
                      </a:r>
                      <a:r>
                        <a:rPr lang="en-US" sz="1800" b="0" u="none" strike="noStrike" kern="1200" dirty="0">
                          <a:solidFill>
                            <a:schemeClr val="dk1"/>
                          </a:solidFill>
                          <a:effectLst/>
                          <a:latin typeface="+mn-lt"/>
                          <a:ea typeface="+mn-ea"/>
                          <a:cs typeface="+mn-cs"/>
                        </a:rPr>
                        <a:t>  5MW Solar</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7.5</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5MW</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Kandahar</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Under Survey </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2371811556"/>
                  </a:ext>
                </a:extLst>
              </a:tr>
              <a:tr h="356493">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7</a:t>
                      </a:r>
                    </a:p>
                  </a:txBody>
                  <a:tcPr marL="9525" marR="9525" marT="9525" marB="0" anchor="ct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Ghore</a:t>
                      </a:r>
                      <a:r>
                        <a:rPr lang="en-US" sz="1800" b="0" u="none" strike="noStrike" kern="1200" dirty="0">
                          <a:solidFill>
                            <a:schemeClr val="dk1"/>
                          </a:solidFill>
                          <a:effectLst/>
                          <a:latin typeface="+mn-lt"/>
                          <a:ea typeface="+mn-ea"/>
                          <a:cs typeface="+mn-cs"/>
                        </a:rPr>
                        <a:t> Solar Project</a:t>
                      </a:r>
                    </a:p>
                  </a:txBody>
                  <a:tcPr marL="9525" marR="9525" marT="9525"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12</a:t>
                      </a: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5MW </a:t>
                      </a:r>
                    </a:p>
                  </a:txBody>
                  <a:tcPr marL="9525" marR="9525" marT="9525" marB="0" anchor="ct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Ghore</a:t>
                      </a:r>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Under advertisement</a:t>
                      </a:r>
                    </a:p>
                  </a:txBody>
                  <a:tcPr marL="9525" marR="9525" marT="9525" marB="0" anchor="ctr"/>
                </a:tc>
                <a:extLst>
                  <a:ext uri="{0D108BD9-81ED-4DB2-BD59-A6C34878D82A}">
                    <a16:rowId xmlns="" xmlns:a16="http://schemas.microsoft.com/office/drawing/2014/main" val="402187919"/>
                  </a:ext>
                </a:extLst>
              </a:tr>
              <a:tr h="414476">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8</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Paktika</a:t>
                      </a:r>
                      <a:r>
                        <a:rPr lang="en-US" sz="1800" b="0" u="none" strike="noStrike" kern="1200" dirty="0">
                          <a:solidFill>
                            <a:schemeClr val="dk1"/>
                          </a:solidFill>
                          <a:effectLst/>
                          <a:latin typeface="+mn-lt"/>
                          <a:ea typeface="+mn-ea"/>
                          <a:cs typeface="+mn-cs"/>
                        </a:rPr>
                        <a:t> Solar</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15</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5MW</a:t>
                      </a: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err="1">
                          <a:solidFill>
                            <a:schemeClr val="dk1"/>
                          </a:solidFill>
                          <a:effectLst/>
                          <a:latin typeface="+mn-lt"/>
                          <a:ea typeface="+mn-ea"/>
                          <a:cs typeface="+mn-cs"/>
                        </a:rPr>
                        <a:t>Paktika</a:t>
                      </a:r>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l" defTabSz="914400" rtl="0" eaLnBrk="1" fontAlgn="b" latinLnBrk="0" hangingPunct="1"/>
                      <a:r>
                        <a:rPr lang="en-US" sz="1800" b="0" u="none" strike="noStrike" kern="1200" dirty="0">
                          <a:solidFill>
                            <a:schemeClr val="dk1"/>
                          </a:solidFill>
                          <a:effectLst/>
                          <a:latin typeface="+mn-lt"/>
                          <a:ea typeface="+mn-ea"/>
                          <a:cs typeface="+mn-cs"/>
                        </a:rPr>
                        <a:t>Under Survey </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1800692176"/>
                  </a:ext>
                </a:extLst>
              </a:tr>
              <a:tr h="414476">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1" u="none" strike="noStrike" kern="1200" dirty="0">
                          <a:solidFill>
                            <a:srgbClr val="FF0000"/>
                          </a:solidFill>
                          <a:effectLst/>
                          <a:latin typeface="+mn-lt"/>
                          <a:ea typeface="+mn-ea"/>
                          <a:cs typeface="+mn-cs"/>
                        </a:rPr>
                        <a:t>Total</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113</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1" u="none" strike="noStrike" kern="1200" dirty="0">
                          <a:solidFill>
                            <a:srgbClr val="FF0000"/>
                          </a:solidFill>
                          <a:effectLst/>
                          <a:latin typeface="+mn-lt"/>
                          <a:ea typeface="+mn-ea"/>
                          <a:cs typeface="+mn-cs"/>
                        </a:rPr>
                        <a:t>47.5MW</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805351641"/>
                  </a:ext>
                </a:extLst>
              </a:tr>
            </a:tbl>
          </a:graphicData>
        </a:graphic>
      </p:graphicFrame>
    </p:spTree>
    <p:extLst>
      <p:ext uri="{BB962C8B-B14F-4D97-AF65-F5344CB8AC3E}">
        <p14:creationId xmlns:p14="http://schemas.microsoft.com/office/powerpoint/2010/main" val="1138050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03564" y="528917"/>
            <a:ext cx="11125199" cy="958402"/>
          </a:xfrm>
        </p:spPr>
        <p:txBody>
          <a:bodyPr>
            <a:normAutofit/>
          </a:bodyPr>
          <a:lstStyle/>
          <a:p>
            <a:r>
              <a:rPr lang="en-US" sz="3600" dirty="0"/>
              <a:t>Planned Energy Generation  projects(</a:t>
            </a:r>
            <a:r>
              <a:rPr lang="en-US" sz="3600" dirty="0">
                <a:solidFill>
                  <a:srgbClr val="00B0F0"/>
                </a:solidFill>
              </a:rPr>
              <a:t>Hydro</a:t>
            </a:r>
            <a:r>
              <a:rPr lang="en-US" sz="3600" dirty="0"/>
              <a: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93015817"/>
              </p:ext>
            </p:extLst>
          </p:nvPr>
        </p:nvGraphicFramePr>
        <p:xfrm>
          <a:off x="448235" y="1622611"/>
          <a:ext cx="11332702" cy="4882319"/>
        </p:xfrm>
        <a:graphic>
          <a:graphicData uri="http://schemas.openxmlformats.org/drawingml/2006/table">
            <a:tbl>
              <a:tblPr>
                <a:tableStyleId>{5C22544A-7EE6-4342-B048-85BDC9FD1C3A}</a:tableStyleId>
              </a:tblPr>
              <a:tblGrid>
                <a:gridCol w="385481">
                  <a:extLst>
                    <a:ext uri="{9D8B030D-6E8A-4147-A177-3AD203B41FA5}">
                      <a16:colId xmlns="" xmlns:a16="http://schemas.microsoft.com/office/drawing/2014/main" val="20000"/>
                    </a:ext>
                  </a:extLst>
                </a:gridCol>
                <a:gridCol w="3191436">
                  <a:extLst>
                    <a:ext uri="{9D8B030D-6E8A-4147-A177-3AD203B41FA5}">
                      <a16:colId xmlns="" xmlns:a16="http://schemas.microsoft.com/office/drawing/2014/main" val="20001"/>
                    </a:ext>
                  </a:extLst>
                </a:gridCol>
                <a:gridCol w="1434353">
                  <a:extLst>
                    <a:ext uri="{9D8B030D-6E8A-4147-A177-3AD203B41FA5}">
                      <a16:colId xmlns="" xmlns:a16="http://schemas.microsoft.com/office/drawing/2014/main" val="20002"/>
                    </a:ext>
                  </a:extLst>
                </a:gridCol>
                <a:gridCol w="1873624">
                  <a:extLst>
                    <a:ext uri="{9D8B030D-6E8A-4147-A177-3AD203B41FA5}">
                      <a16:colId xmlns="" xmlns:a16="http://schemas.microsoft.com/office/drawing/2014/main" val="20003"/>
                    </a:ext>
                  </a:extLst>
                </a:gridCol>
                <a:gridCol w="1398494">
                  <a:extLst>
                    <a:ext uri="{9D8B030D-6E8A-4147-A177-3AD203B41FA5}">
                      <a16:colId xmlns="" xmlns:a16="http://schemas.microsoft.com/office/drawing/2014/main" val="20004"/>
                    </a:ext>
                  </a:extLst>
                </a:gridCol>
                <a:gridCol w="3049314">
                  <a:extLst>
                    <a:ext uri="{9D8B030D-6E8A-4147-A177-3AD203B41FA5}">
                      <a16:colId xmlns="" xmlns:a16="http://schemas.microsoft.com/office/drawing/2014/main" val="20005"/>
                    </a:ext>
                  </a:extLst>
                </a:gridCol>
              </a:tblGrid>
              <a:tr h="707400">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No.</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a:t>
                      </a:r>
                      <a:r>
                        <a:rPr lang="en-US" sz="1800" b="1" u="none" strike="noStrike" kern="1200" baseline="0" dirty="0">
                          <a:solidFill>
                            <a:schemeClr val="dk1"/>
                          </a:solidFill>
                          <a:effectLst/>
                          <a:latin typeface="+mn-lt"/>
                          <a:ea typeface="+mn-ea"/>
                          <a:cs typeface="+mn-cs"/>
                        </a:rPr>
                        <a:t> Name</a:t>
                      </a:r>
                      <a:endParaRPr lang="en-US" sz="1800" b="1" u="none" strike="noStrike" kern="1200" dirty="0">
                        <a:solidFill>
                          <a:schemeClr val="dk1"/>
                        </a:solidFill>
                        <a:effectLst/>
                        <a:latin typeface="+mn-lt"/>
                        <a:ea typeface="+mn-ea"/>
                        <a:cs typeface="+mn-cs"/>
                      </a:endParaRP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 estimated Cost(million USD)</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Capacity</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Location</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Progress</a:t>
                      </a:r>
                    </a:p>
                  </a:txBody>
                  <a:tcPr marL="9525" marR="9525" marT="9525" marB="0" anchor="ctr">
                    <a:solidFill>
                      <a:schemeClr val="accent1"/>
                    </a:solidFill>
                  </a:tcPr>
                </a:tc>
                <a:extLst>
                  <a:ext uri="{0D108BD9-81ED-4DB2-BD59-A6C34878D82A}">
                    <a16:rowId xmlns="" xmlns:a16="http://schemas.microsoft.com/office/drawing/2014/main" val="642632742"/>
                  </a:ext>
                </a:extLst>
              </a:tr>
              <a:tr h="478685">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Design and construction of </a:t>
                      </a:r>
                      <a:r>
                        <a:rPr lang="en-US" sz="1800" b="0" u="none" strike="noStrike" kern="1200" dirty="0" err="1">
                          <a:solidFill>
                            <a:schemeClr val="dk1"/>
                          </a:solidFill>
                          <a:effectLst/>
                          <a:latin typeface="+mn-lt"/>
                          <a:ea typeface="+mn-ea"/>
                          <a:cs typeface="+mn-cs"/>
                        </a:rPr>
                        <a:t>Surobi</a:t>
                      </a:r>
                      <a:r>
                        <a:rPr lang="en-US" sz="1800" b="0" u="none" strike="noStrike" kern="1200" dirty="0">
                          <a:solidFill>
                            <a:schemeClr val="dk1"/>
                          </a:solidFill>
                          <a:effectLst/>
                          <a:latin typeface="+mn-lt"/>
                          <a:ea typeface="+mn-ea"/>
                          <a:cs typeface="+mn-cs"/>
                        </a:rPr>
                        <a:t>-II HPP</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500</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180MW</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Kabul</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Suspended</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1582875083"/>
                  </a:ext>
                </a:extLst>
              </a:tr>
              <a:tr h="657381">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a:t>
                      </a:r>
                    </a:p>
                  </a:txBody>
                  <a:tcPr marL="9525" marR="9525" marT="9525" marB="0" anchor="ctr"/>
                </a:tc>
                <a:tc>
                  <a:txBody>
                    <a:bodyPr/>
                    <a:lstStyle/>
                    <a:p>
                      <a:pPr algn="ctr"/>
                      <a:r>
                        <a:rPr lang="en-US" sz="1800" b="0" u="none" strike="noStrike" kern="1200" dirty="0">
                          <a:solidFill>
                            <a:schemeClr val="dk1"/>
                          </a:solidFill>
                          <a:effectLst/>
                          <a:latin typeface="+mn-lt"/>
                          <a:ea typeface="+mn-ea"/>
                          <a:cs typeface="+mn-cs"/>
                        </a:rPr>
                        <a:t>Design and construction of </a:t>
                      </a:r>
                      <a:r>
                        <a:rPr lang="en-US" dirty="0" err="1"/>
                        <a:t>Kokcha</a:t>
                      </a:r>
                      <a:r>
                        <a:rPr lang="en-US" dirty="0"/>
                        <a:t> Irrigation  and Hydropower</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04040"/>
                          </a:solidFill>
                          <a:effectLst/>
                          <a:uLnTx/>
                          <a:uFillTx/>
                          <a:latin typeface="Calibri"/>
                          <a:ea typeface="+mn-ea"/>
                          <a:cs typeface="+mn-cs"/>
                        </a:rPr>
                        <a:t>193</a:t>
                      </a:r>
                    </a:p>
                  </a:txBody>
                  <a:tcPr marL="9525" marR="9525" marT="9525" marB="0" anchor="ctr"/>
                </a:tc>
                <a:tc>
                  <a:txBody>
                    <a:bodyPr/>
                    <a:lstStyle/>
                    <a:p>
                      <a:pPr algn="ctr"/>
                      <a:r>
                        <a:rPr lang="en-US" dirty="0"/>
                        <a:t>50MW</a:t>
                      </a:r>
                    </a:p>
                  </a:txBody>
                  <a:tcPr marL="9525" marR="9525" marT="9525" marB="0" anchor="ctr"/>
                </a:tc>
                <a:tc>
                  <a:txBody>
                    <a:bodyPr/>
                    <a:lstStyle/>
                    <a:p>
                      <a:pPr algn="ctr"/>
                      <a:r>
                        <a:rPr lang="en-US" dirty="0" err="1"/>
                        <a:t>Takhar</a:t>
                      </a:r>
                      <a:endParaRPr lang="en-US" dirty="0"/>
                    </a:p>
                  </a:txBody>
                  <a:tcPr marL="9525" marR="9525" marT="9525" marB="0" anchor="ctr"/>
                </a:tc>
                <a:tc>
                  <a:txBody>
                    <a:bodyPr/>
                    <a:lstStyle/>
                    <a:p>
                      <a:r>
                        <a:rPr lang="en-US" dirty="0"/>
                        <a:t>Companies under evaluation</a:t>
                      </a:r>
                    </a:p>
                  </a:txBody>
                  <a:tcPr marL="9525" marR="9525" marT="9525" marB="0" anchor="ctr"/>
                </a:tc>
                <a:extLst>
                  <a:ext uri="{0D108BD9-81ED-4DB2-BD59-A6C34878D82A}">
                    <a16:rowId xmlns="" xmlns:a16="http://schemas.microsoft.com/office/drawing/2014/main" val="3767628857"/>
                  </a:ext>
                </a:extLst>
              </a:tr>
              <a:tr h="334299">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Design and construction of </a:t>
                      </a:r>
                      <a:r>
                        <a:rPr lang="en-US" sz="1800" b="0" u="none" strike="noStrike" kern="1200" dirty="0" err="1">
                          <a:solidFill>
                            <a:schemeClr val="dk1"/>
                          </a:solidFill>
                          <a:effectLst/>
                          <a:latin typeface="+mn-lt"/>
                          <a:ea typeface="+mn-ea"/>
                          <a:cs typeface="+mn-cs"/>
                        </a:rPr>
                        <a:t>Faraj</a:t>
                      </a:r>
                      <a:r>
                        <a:rPr lang="en-US" sz="1800" b="0" u="none" strike="noStrike" kern="1200" dirty="0">
                          <a:solidFill>
                            <a:schemeClr val="dk1"/>
                          </a:solidFill>
                          <a:effectLst/>
                          <a:latin typeface="+mn-lt"/>
                          <a:ea typeface="+mn-ea"/>
                          <a:cs typeface="+mn-cs"/>
                        </a:rPr>
                        <a:t> MHP</a:t>
                      </a:r>
                    </a:p>
                  </a:txBody>
                  <a:tcPr marL="9525" marR="9525" marT="9525" marB="0" anchor="ctr">
                    <a:solidFill>
                      <a:schemeClr val="accent1">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04040"/>
                          </a:solidFill>
                          <a:effectLst/>
                          <a:uLnTx/>
                          <a:uFillTx/>
                          <a:latin typeface="Calibri"/>
                          <a:ea typeface="+mn-ea"/>
                          <a:cs typeface="+mn-cs"/>
                        </a:rPr>
                        <a:t>1.5</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0.5MW</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Panjshir</a:t>
                      </a:r>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Under procurement </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537277002"/>
                  </a:ext>
                </a:extLst>
              </a:tr>
              <a:tr h="334299">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4</a:t>
                      </a:r>
                    </a:p>
                  </a:txBody>
                  <a:tcPr marL="9525" marR="9525" marT="9525" marB="0" anchor="ctr"/>
                </a:tc>
                <a:tc>
                  <a:txBody>
                    <a:bodyPr/>
                    <a:lstStyle/>
                    <a:p>
                      <a:pPr algn="ctr"/>
                      <a:r>
                        <a:rPr lang="en-US" sz="1800" b="0" u="none" strike="noStrike" kern="1200" dirty="0">
                          <a:solidFill>
                            <a:schemeClr val="dk1"/>
                          </a:solidFill>
                          <a:effectLst/>
                          <a:latin typeface="+mn-lt"/>
                          <a:ea typeface="+mn-ea"/>
                          <a:cs typeface="+mn-cs"/>
                        </a:rPr>
                        <a:t>Design and construction of </a:t>
                      </a:r>
                      <a:r>
                        <a:rPr lang="en-US" dirty="0"/>
                        <a:t>Kama</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04040"/>
                          </a:solidFill>
                          <a:effectLst/>
                          <a:uLnTx/>
                          <a:uFillTx/>
                          <a:latin typeface="Calibri"/>
                          <a:ea typeface="+mn-ea"/>
                          <a:cs typeface="+mn-cs"/>
                        </a:rPr>
                        <a:t>230</a:t>
                      </a:r>
                    </a:p>
                  </a:txBody>
                  <a:tcPr marL="9525" marR="9525" marT="9525" marB="0" anchor="ctr"/>
                </a:tc>
                <a:tc>
                  <a:txBody>
                    <a:bodyPr/>
                    <a:lstStyle/>
                    <a:p>
                      <a:pPr algn="ctr"/>
                      <a:r>
                        <a:rPr lang="en-US" dirty="0"/>
                        <a:t>50MW</a:t>
                      </a:r>
                    </a:p>
                  </a:txBody>
                  <a:tcPr marL="9525" marR="9525" marT="9525" marB="0" anchor="ctr"/>
                </a:tc>
                <a:tc>
                  <a:txBody>
                    <a:bodyPr/>
                    <a:lstStyle/>
                    <a:p>
                      <a:pPr algn="ctr"/>
                      <a:r>
                        <a:rPr lang="en-US" dirty="0" err="1"/>
                        <a:t>Nangarhar</a:t>
                      </a:r>
                      <a:endParaRPr lang="en-US" dirty="0"/>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Companies under evaluation</a:t>
                      </a:r>
                    </a:p>
                    <a:p>
                      <a:pPr algn="l"/>
                      <a:endParaRPr lang="en-US" dirty="0"/>
                    </a:p>
                  </a:txBody>
                  <a:tcPr marL="9525" marR="9525" marT="9525" marB="0" anchor="ctr"/>
                </a:tc>
                <a:extLst>
                  <a:ext uri="{0D108BD9-81ED-4DB2-BD59-A6C34878D82A}">
                    <a16:rowId xmlns="" xmlns:a16="http://schemas.microsoft.com/office/drawing/2014/main" val="799305452"/>
                  </a:ext>
                </a:extLst>
              </a:tr>
              <a:tr h="344609">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endParaRPr lang="en-US"/>
                    </a:p>
                  </a:txBody>
                  <a:tcPr marL="9525" marR="9525" marT="9525" marB="0" anchor="ctr">
                    <a:solidFill>
                      <a:schemeClr val="accent1">
                        <a:lumMod val="20000"/>
                        <a:lumOff val="80000"/>
                      </a:schemeClr>
                    </a:solidFill>
                  </a:tcPr>
                </a:tc>
                <a:tc>
                  <a:txBody>
                    <a:bodyPr/>
                    <a:lstStyle/>
                    <a:p>
                      <a:endParaRPr lang="en-US"/>
                    </a:p>
                  </a:txBody>
                  <a:tcPr marL="9525" marR="9525" marT="9525" marB="0" anchor="ctr">
                    <a:solidFill>
                      <a:schemeClr val="accent1">
                        <a:lumMod val="20000"/>
                        <a:lumOff val="80000"/>
                      </a:schemeClr>
                    </a:solidFill>
                  </a:tcPr>
                </a:tc>
                <a:tc>
                  <a:txBody>
                    <a:bodyPr/>
                    <a:lstStyle/>
                    <a:p>
                      <a:endParaRPr lang="en-US"/>
                    </a:p>
                  </a:txBody>
                  <a:tcPr marL="9525" marR="9525" marT="9525" marB="0" anchor="ctr">
                    <a:solidFill>
                      <a:schemeClr val="accent1">
                        <a:lumMod val="20000"/>
                        <a:lumOff val="80000"/>
                      </a:schemeClr>
                    </a:solidFill>
                  </a:tcPr>
                </a:tc>
                <a:tc>
                  <a:txBody>
                    <a:bodyPr/>
                    <a:lstStyle/>
                    <a:p>
                      <a:endParaRPr lang="en-US"/>
                    </a:p>
                  </a:txBody>
                  <a:tcPr marL="9525" marR="9525" marT="9525" marB="0" anchor="ctr">
                    <a:solidFill>
                      <a:schemeClr val="accent1">
                        <a:lumMod val="20000"/>
                        <a:lumOff val="80000"/>
                      </a:schemeClr>
                    </a:solidFill>
                  </a:tcPr>
                </a:tc>
                <a:tc>
                  <a:txBody>
                    <a:bodyPr/>
                    <a:lstStyle/>
                    <a:p>
                      <a:endParaRPr lang="en-US" dirty="0"/>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3985252737"/>
                  </a:ext>
                </a:extLst>
              </a:tr>
              <a:tr h="334299">
                <a:tc gridSpan="3">
                  <a:txBody>
                    <a:bodyPr/>
                    <a:lstStyle/>
                    <a:p>
                      <a:pPr marL="0" algn="ctr" defTabSz="914400" rtl="0" eaLnBrk="1" fontAlgn="b" latinLnBrk="0" hangingPunct="1"/>
                      <a:r>
                        <a:rPr lang="en-US" sz="3000" b="1" u="none" strike="noStrike" kern="1200" dirty="0">
                          <a:solidFill>
                            <a:srgbClr val="FF0000"/>
                          </a:solidFill>
                          <a:effectLst/>
                          <a:latin typeface="+mn-lt"/>
                          <a:ea typeface="+mn-ea"/>
                          <a:cs typeface="+mn-cs"/>
                        </a:rPr>
                        <a:t>    Total                             924.5</a:t>
                      </a:r>
                    </a:p>
                  </a:txBody>
                  <a:tcPr marL="9525" marR="9525" marT="9525" marB="0" anchor="ctr">
                    <a:solidFill>
                      <a:schemeClr val="accent4">
                        <a:lumMod val="20000"/>
                        <a:lumOff val="80000"/>
                      </a:schemeClr>
                    </a:solidFill>
                  </a:tcPr>
                </a:tc>
                <a:tc hMerge="1">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3000" b="1" u="none" strike="noStrike" kern="1200" dirty="0">
                          <a:solidFill>
                            <a:srgbClr val="FF0000"/>
                          </a:solidFill>
                          <a:effectLst/>
                          <a:latin typeface="+mn-lt"/>
                          <a:ea typeface="+mn-ea"/>
                          <a:cs typeface="+mn-cs"/>
                        </a:rPr>
                        <a:t>280.5MW</a:t>
                      </a:r>
                    </a:p>
                  </a:txBody>
                  <a:tcPr marL="9525" marR="9525" marT="9525" marB="0" anchor="ctr">
                    <a:solidFill>
                      <a:schemeClr val="accent4">
                        <a:lumMod val="20000"/>
                        <a:lumOff val="80000"/>
                      </a:schemeClr>
                    </a:solidFill>
                  </a:tcPr>
                </a:tc>
                <a:tc>
                  <a:txBody>
                    <a:bodyPr/>
                    <a:lstStyle/>
                    <a:p>
                      <a:pPr marL="0" algn="ctr" defTabSz="914400" rtl="0" eaLnBrk="1" fontAlgn="b" latinLnBrk="0" hangingPunct="1"/>
                      <a:endParaRPr lang="en-US" sz="3000" b="1" u="none" strike="noStrike" kern="1200" dirty="0">
                        <a:solidFill>
                          <a:srgbClr val="FF0000"/>
                        </a:solidFill>
                        <a:effectLst/>
                        <a:latin typeface="+mn-lt"/>
                        <a:ea typeface="+mn-ea"/>
                        <a:cs typeface="+mn-cs"/>
                      </a:endParaRPr>
                    </a:p>
                  </a:txBody>
                  <a:tcPr marL="9525" marR="9525" marT="9525" marB="0" anchor="ctr">
                    <a:solidFill>
                      <a:schemeClr val="accent4">
                        <a:lumMod val="20000"/>
                        <a:lumOff val="80000"/>
                      </a:schemeClr>
                    </a:solidFill>
                  </a:tcPr>
                </a:tc>
                <a:tc>
                  <a:txBody>
                    <a:bodyPr/>
                    <a:lstStyle/>
                    <a:p>
                      <a:pPr marL="0" algn="ctr" defTabSz="914400" rtl="0" eaLnBrk="1" fontAlgn="b" latinLnBrk="0" hangingPunct="1"/>
                      <a:endParaRPr lang="en-US" sz="3000" b="1" u="none" strike="noStrike" kern="1200" dirty="0">
                        <a:solidFill>
                          <a:srgbClr val="FF0000"/>
                        </a:solidFill>
                        <a:effectLst/>
                        <a:latin typeface="+mn-lt"/>
                        <a:ea typeface="+mn-ea"/>
                        <a:cs typeface="+mn-cs"/>
                      </a:endParaRPr>
                    </a:p>
                  </a:txBody>
                  <a:tcPr marL="9525" marR="9525" marT="9525" marB="0" anchor="ctr">
                    <a:solidFill>
                      <a:schemeClr val="accent4">
                        <a:lumMod val="20000"/>
                        <a:lumOff val="80000"/>
                      </a:schemeClr>
                    </a:solidFill>
                  </a:tcPr>
                </a:tc>
                <a:extLst>
                  <a:ext uri="{0D108BD9-81ED-4DB2-BD59-A6C34878D82A}">
                    <a16:rowId xmlns="" xmlns:a16="http://schemas.microsoft.com/office/drawing/2014/main" val="3298015446"/>
                  </a:ext>
                </a:extLst>
              </a:tr>
            </a:tbl>
          </a:graphicData>
        </a:graphic>
      </p:graphicFrame>
    </p:spTree>
    <p:extLst>
      <p:ext uri="{BB962C8B-B14F-4D97-AF65-F5344CB8AC3E}">
        <p14:creationId xmlns:p14="http://schemas.microsoft.com/office/powerpoint/2010/main" val="303864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86691" y="528917"/>
            <a:ext cx="10894245" cy="958402"/>
          </a:xfrm>
        </p:spPr>
        <p:txBody>
          <a:bodyPr>
            <a:normAutofit/>
          </a:bodyPr>
          <a:lstStyle/>
          <a:p>
            <a:r>
              <a:rPr lang="en-US" dirty="0"/>
              <a:t>Planned power transmission lines projects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98216362"/>
              </p:ext>
            </p:extLst>
          </p:nvPr>
        </p:nvGraphicFramePr>
        <p:xfrm>
          <a:off x="448235" y="1622611"/>
          <a:ext cx="11332702" cy="4619625"/>
        </p:xfrm>
        <a:graphic>
          <a:graphicData uri="http://schemas.openxmlformats.org/drawingml/2006/table">
            <a:tbl>
              <a:tblPr>
                <a:tableStyleId>{5C22544A-7EE6-4342-B048-85BDC9FD1C3A}</a:tableStyleId>
              </a:tblPr>
              <a:tblGrid>
                <a:gridCol w="385481">
                  <a:extLst>
                    <a:ext uri="{9D8B030D-6E8A-4147-A177-3AD203B41FA5}">
                      <a16:colId xmlns="" xmlns:a16="http://schemas.microsoft.com/office/drawing/2014/main" val="20000"/>
                    </a:ext>
                  </a:extLst>
                </a:gridCol>
                <a:gridCol w="3191436">
                  <a:extLst>
                    <a:ext uri="{9D8B030D-6E8A-4147-A177-3AD203B41FA5}">
                      <a16:colId xmlns="" xmlns:a16="http://schemas.microsoft.com/office/drawing/2014/main" val="20001"/>
                    </a:ext>
                  </a:extLst>
                </a:gridCol>
                <a:gridCol w="1434353">
                  <a:extLst>
                    <a:ext uri="{9D8B030D-6E8A-4147-A177-3AD203B41FA5}">
                      <a16:colId xmlns="" xmlns:a16="http://schemas.microsoft.com/office/drawing/2014/main" val="20002"/>
                    </a:ext>
                  </a:extLst>
                </a:gridCol>
                <a:gridCol w="1873624">
                  <a:extLst>
                    <a:ext uri="{9D8B030D-6E8A-4147-A177-3AD203B41FA5}">
                      <a16:colId xmlns="" xmlns:a16="http://schemas.microsoft.com/office/drawing/2014/main" val="20003"/>
                    </a:ext>
                  </a:extLst>
                </a:gridCol>
                <a:gridCol w="1398494">
                  <a:extLst>
                    <a:ext uri="{9D8B030D-6E8A-4147-A177-3AD203B41FA5}">
                      <a16:colId xmlns="" xmlns:a16="http://schemas.microsoft.com/office/drawing/2014/main" val="20004"/>
                    </a:ext>
                  </a:extLst>
                </a:gridCol>
                <a:gridCol w="3049314">
                  <a:extLst>
                    <a:ext uri="{9D8B030D-6E8A-4147-A177-3AD203B41FA5}">
                      <a16:colId xmlns="" xmlns:a16="http://schemas.microsoft.com/office/drawing/2014/main" val="20005"/>
                    </a:ext>
                  </a:extLst>
                </a:gridCol>
              </a:tblGrid>
              <a:tr h="707400">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No.</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a:t>
                      </a:r>
                      <a:r>
                        <a:rPr lang="en-US" sz="1800" b="1" u="none" strike="noStrike" kern="1200" baseline="0" dirty="0">
                          <a:solidFill>
                            <a:schemeClr val="dk1"/>
                          </a:solidFill>
                          <a:effectLst/>
                          <a:latin typeface="+mn-lt"/>
                          <a:ea typeface="+mn-ea"/>
                          <a:cs typeface="+mn-cs"/>
                        </a:rPr>
                        <a:t> Name</a:t>
                      </a:r>
                      <a:endParaRPr lang="en-US" sz="1800" b="1" u="none" strike="noStrike" kern="1200" dirty="0">
                        <a:solidFill>
                          <a:schemeClr val="dk1"/>
                        </a:solidFill>
                        <a:effectLst/>
                        <a:latin typeface="+mn-lt"/>
                        <a:ea typeface="+mn-ea"/>
                        <a:cs typeface="+mn-cs"/>
                      </a:endParaRP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 estimated Cost(million USD)</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baseline="0" dirty="0">
                          <a:solidFill>
                            <a:schemeClr val="dk1"/>
                          </a:solidFill>
                          <a:effectLst/>
                          <a:latin typeface="+mn-lt"/>
                          <a:ea typeface="+mn-ea"/>
                          <a:cs typeface="+mn-cs"/>
                        </a:rPr>
                        <a:t>Length</a:t>
                      </a:r>
                      <a:endParaRPr lang="en-US" sz="1800" b="1" u="none" strike="noStrike" kern="1200" dirty="0">
                        <a:solidFill>
                          <a:schemeClr val="dk1"/>
                        </a:solidFill>
                        <a:effectLst/>
                        <a:latin typeface="+mn-lt"/>
                        <a:ea typeface="+mn-ea"/>
                        <a:cs typeface="+mn-cs"/>
                      </a:endParaRP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Location</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Progress</a:t>
                      </a:r>
                    </a:p>
                  </a:txBody>
                  <a:tcPr marL="9525" marR="9525" marT="9525" marB="0" anchor="ctr">
                    <a:solidFill>
                      <a:schemeClr val="accent1"/>
                    </a:solidFill>
                  </a:tcPr>
                </a:tc>
                <a:extLst>
                  <a:ext uri="{0D108BD9-81ED-4DB2-BD59-A6C34878D82A}">
                    <a16:rowId xmlns="" xmlns:a16="http://schemas.microsoft.com/office/drawing/2014/main" val="642632742"/>
                  </a:ext>
                </a:extLst>
              </a:tr>
              <a:tr h="478685">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Design and Construction of 110 KV </a:t>
                      </a:r>
                      <a:r>
                        <a:rPr lang="en-US" sz="1800" b="0" u="none" strike="noStrike" kern="1200" dirty="0" err="1">
                          <a:solidFill>
                            <a:schemeClr val="dk1"/>
                          </a:solidFill>
                          <a:effectLst/>
                          <a:latin typeface="+mn-lt"/>
                          <a:ea typeface="+mn-ea"/>
                          <a:cs typeface="+mn-cs"/>
                        </a:rPr>
                        <a:t>Gulbahar</a:t>
                      </a:r>
                      <a:r>
                        <a:rPr lang="en-US" sz="1800" b="0" u="none" strike="noStrike" kern="1200" dirty="0">
                          <a:solidFill>
                            <a:schemeClr val="dk1"/>
                          </a:solidFill>
                          <a:effectLst/>
                          <a:latin typeface="+mn-lt"/>
                          <a:ea typeface="+mn-ea"/>
                          <a:cs typeface="+mn-cs"/>
                        </a:rPr>
                        <a:t> Panjshir Transmission line</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13</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26km</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Panjshir</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Under Evaluation</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1582875083"/>
                  </a:ext>
                </a:extLst>
              </a:tr>
              <a:tr h="657381">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0" u="none" strike="noStrike" kern="1200" dirty="0">
                          <a:solidFill>
                            <a:schemeClr val="dk1"/>
                          </a:solidFill>
                          <a:effectLst/>
                          <a:latin typeface="+mn-lt"/>
                          <a:ea typeface="+mn-ea"/>
                          <a:cs typeface="+mn-cs"/>
                        </a:rPr>
                        <a:t>Design and Construction of 110 KV </a:t>
                      </a:r>
                      <a:r>
                        <a:rPr lang="en-US" sz="1800" b="0" u="none" strike="noStrike" kern="1200" dirty="0" err="1">
                          <a:solidFill>
                            <a:schemeClr val="dk1"/>
                          </a:solidFill>
                          <a:effectLst/>
                          <a:latin typeface="+mn-lt"/>
                          <a:ea typeface="+mn-ea"/>
                          <a:cs typeface="+mn-cs"/>
                        </a:rPr>
                        <a:t>Qarkin</a:t>
                      </a:r>
                      <a:r>
                        <a:rPr lang="en-US" sz="1800" b="0" u="none" strike="noStrike" kern="1200" dirty="0">
                          <a:solidFill>
                            <a:schemeClr val="dk1"/>
                          </a:solidFill>
                          <a:effectLst/>
                          <a:latin typeface="+mn-lt"/>
                          <a:ea typeface="+mn-ea"/>
                          <a:cs typeface="+mn-cs"/>
                        </a:rPr>
                        <a:t> and </a:t>
                      </a:r>
                      <a:r>
                        <a:rPr lang="en-US" sz="1800" b="0" u="none" strike="noStrike" kern="1200" dirty="0" err="1">
                          <a:solidFill>
                            <a:schemeClr val="dk1"/>
                          </a:solidFill>
                          <a:effectLst/>
                          <a:latin typeface="+mn-lt"/>
                          <a:ea typeface="+mn-ea"/>
                          <a:cs typeface="+mn-cs"/>
                        </a:rPr>
                        <a:t>Khmyab</a:t>
                      </a:r>
                      <a:r>
                        <a:rPr lang="en-US" sz="1800" b="0" u="none" strike="noStrike" kern="1200" dirty="0">
                          <a:solidFill>
                            <a:schemeClr val="dk1"/>
                          </a:solidFill>
                          <a:effectLst/>
                          <a:latin typeface="+mn-lt"/>
                          <a:ea typeface="+mn-ea"/>
                          <a:cs typeface="+mn-cs"/>
                        </a:rPr>
                        <a:t> Transmission line</a:t>
                      </a:r>
                    </a:p>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16</a:t>
                      </a: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36km</a:t>
                      </a:r>
                    </a:p>
                  </a:txBody>
                  <a:tcPr marL="9525" marR="9525" marT="9525" marB="0" anchor="ct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Jawzjan</a:t>
                      </a:r>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Under Evaluation</a:t>
                      </a:r>
                    </a:p>
                  </a:txBody>
                  <a:tcPr marL="9525" marR="9525" marT="9525" marB="0" anchor="ctr"/>
                </a:tc>
                <a:extLst>
                  <a:ext uri="{0D108BD9-81ED-4DB2-BD59-A6C34878D82A}">
                    <a16:rowId xmlns="" xmlns:a16="http://schemas.microsoft.com/office/drawing/2014/main" val="3767628857"/>
                  </a:ext>
                </a:extLst>
              </a:tr>
              <a:tr h="334299">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a:t>
                      </a:r>
                    </a:p>
                  </a:txBody>
                  <a:tcPr marL="9525" marR="9525" marT="9525" marB="0" anchor="ctr">
                    <a:solidFill>
                      <a:schemeClr val="accent1">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0" u="none" strike="noStrike" kern="1200" dirty="0">
                          <a:solidFill>
                            <a:schemeClr val="dk1"/>
                          </a:solidFill>
                          <a:effectLst/>
                          <a:latin typeface="+mn-lt"/>
                          <a:ea typeface="+mn-ea"/>
                          <a:cs typeface="+mn-cs"/>
                        </a:rPr>
                        <a:t>Design and Construction of 220 KV </a:t>
                      </a:r>
                      <a:r>
                        <a:rPr lang="en-US" sz="1800" b="0" u="none" strike="noStrike" kern="1200" dirty="0" err="1">
                          <a:solidFill>
                            <a:schemeClr val="dk1"/>
                          </a:solidFill>
                          <a:effectLst/>
                          <a:latin typeface="+mn-lt"/>
                          <a:ea typeface="+mn-ea"/>
                          <a:cs typeface="+mn-cs"/>
                        </a:rPr>
                        <a:t>Takhar</a:t>
                      </a:r>
                      <a:r>
                        <a:rPr lang="en-US" sz="1800" b="0" u="none" strike="noStrike" kern="1200" dirty="0">
                          <a:solidFill>
                            <a:schemeClr val="dk1"/>
                          </a:solidFill>
                          <a:effectLst/>
                          <a:latin typeface="+mn-lt"/>
                          <a:ea typeface="+mn-ea"/>
                          <a:cs typeface="+mn-cs"/>
                        </a:rPr>
                        <a:t>-Badakhshan Transmission line</a:t>
                      </a:r>
                    </a:p>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55</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174km</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Badakhshan</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Under Evaluation</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537277002"/>
                  </a:ext>
                </a:extLst>
              </a:tr>
              <a:tr h="334299">
                <a:tc gridSpan="3">
                  <a:txBody>
                    <a:bodyPr/>
                    <a:lstStyle/>
                    <a:p>
                      <a:pPr marL="0" algn="ctr" defTabSz="914400" rtl="0" eaLnBrk="1" fontAlgn="b" latinLnBrk="0" hangingPunct="1"/>
                      <a:r>
                        <a:rPr lang="en-US" sz="3000" b="1" u="none" strike="noStrike" kern="1200" dirty="0">
                          <a:solidFill>
                            <a:srgbClr val="FF0000"/>
                          </a:solidFill>
                          <a:effectLst/>
                          <a:latin typeface="+mn-lt"/>
                          <a:ea typeface="+mn-ea"/>
                          <a:cs typeface="+mn-cs"/>
                        </a:rPr>
                        <a:t>Total                                84</a:t>
                      </a:r>
                    </a:p>
                  </a:txBody>
                  <a:tcPr marL="9525" marR="9525" marT="9525" marB="0" anchor="ctr">
                    <a:solidFill>
                      <a:schemeClr val="accent4">
                        <a:lumMod val="20000"/>
                        <a:lumOff val="80000"/>
                      </a:schemeClr>
                    </a:solidFill>
                  </a:tcPr>
                </a:tc>
                <a:tc hMerge="1">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3000" b="1" u="none" strike="noStrike" kern="1200" dirty="0">
                          <a:solidFill>
                            <a:srgbClr val="FF0000"/>
                          </a:solidFill>
                          <a:effectLst/>
                          <a:latin typeface="+mn-lt"/>
                          <a:ea typeface="+mn-ea"/>
                          <a:cs typeface="+mn-cs"/>
                        </a:rPr>
                        <a:t>236KM</a:t>
                      </a:r>
                    </a:p>
                  </a:txBody>
                  <a:tcPr marL="9525" marR="9525" marT="9525" marB="0" anchor="ctr">
                    <a:solidFill>
                      <a:schemeClr val="accent4">
                        <a:lumMod val="20000"/>
                        <a:lumOff val="80000"/>
                      </a:schemeClr>
                    </a:solidFill>
                  </a:tcPr>
                </a:tc>
                <a:tc>
                  <a:txBody>
                    <a:bodyPr/>
                    <a:lstStyle/>
                    <a:p>
                      <a:pPr marL="0" algn="ctr" defTabSz="914400" rtl="0" eaLnBrk="1" fontAlgn="b" latinLnBrk="0" hangingPunct="1"/>
                      <a:endParaRPr lang="en-US" sz="3000" b="1" u="none" strike="noStrike" kern="1200" dirty="0">
                        <a:solidFill>
                          <a:srgbClr val="FF0000"/>
                        </a:solidFill>
                        <a:effectLst/>
                        <a:latin typeface="+mn-lt"/>
                        <a:ea typeface="+mn-ea"/>
                        <a:cs typeface="+mn-cs"/>
                      </a:endParaRPr>
                    </a:p>
                  </a:txBody>
                  <a:tcPr marL="9525" marR="9525" marT="9525" marB="0" anchor="ctr">
                    <a:solidFill>
                      <a:schemeClr val="accent4">
                        <a:lumMod val="20000"/>
                        <a:lumOff val="80000"/>
                      </a:schemeClr>
                    </a:solidFill>
                  </a:tcPr>
                </a:tc>
                <a:tc>
                  <a:txBody>
                    <a:bodyPr/>
                    <a:lstStyle/>
                    <a:p>
                      <a:pPr marL="0" algn="ctr" defTabSz="914400" rtl="0" eaLnBrk="1" fontAlgn="b" latinLnBrk="0" hangingPunct="1"/>
                      <a:endParaRPr lang="en-US" sz="3000" b="1" u="none" strike="noStrike" kern="1200" dirty="0">
                        <a:solidFill>
                          <a:srgbClr val="FF0000"/>
                        </a:solidFill>
                        <a:effectLst/>
                        <a:latin typeface="+mn-lt"/>
                        <a:ea typeface="+mn-ea"/>
                        <a:cs typeface="+mn-cs"/>
                      </a:endParaRPr>
                    </a:p>
                  </a:txBody>
                  <a:tcPr marL="9525" marR="9525" marT="9525" marB="0" anchor="ctr">
                    <a:solidFill>
                      <a:schemeClr val="accent4">
                        <a:lumMod val="20000"/>
                        <a:lumOff val="80000"/>
                      </a:schemeClr>
                    </a:solidFill>
                  </a:tcPr>
                </a:tc>
                <a:extLst>
                  <a:ext uri="{0D108BD9-81ED-4DB2-BD59-A6C34878D82A}">
                    <a16:rowId xmlns="" xmlns:a16="http://schemas.microsoft.com/office/drawing/2014/main" val="3298015446"/>
                  </a:ext>
                </a:extLst>
              </a:tr>
            </a:tbl>
          </a:graphicData>
        </a:graphic>
      </p:graphicFrame>
    </p:spTree>
    <p:extLst>
      <p:ext uri="{BB962C8B-B14F-4D97-AF65-F5344CB8AC3E}">
        <p14:creationId xmlns:p14="http://schemas.microsoft.com/office/powerpoint/2010/main" val="239791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86691" y="528917"/>
            <a:ext cx="10894245" cy="958402"/>
          </a:xfrm>
        </p:spPr>
        <p:txBody>
          <a:bodyPr>
            <a:normAutofit/>
          </a:bodyPr>
          <a:lstStyle/>
          <a:p>
            <a:r>
              <a:rPr lang="en-US" dirty="0"/>
              <a:t>Regional projects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29134162"/>
              </p:ext>
            </p:extLst>
          </p:nvPr>
        </p:nvGraphicFramePr>
        <p:xfrm>
          <a:off x="448235" y="1622611"/>
          <a:ext cx="11175728" cy="4544994"/>
        </p:xfrm>
        <a:graphic>
          <a:graphicData uri="http://schemas.openxmlformats.org/drawingml/2006/table">
            <a:tbl>
              <a:tblPr>
                <a:tableStyleId>{5C22544A-7EE6-4342-B048-85BDC9FD1C3A}</a:tableStyleId>
              </a:tblPr>
              <a:tblGrid>
                <a:gridCol w="380141">
                  <a:extLst>
                    <a:ext uri="{9D8B030D-6E8A-4147-A177-3AD203B41FA5}">
                      <a16:colId xmlns="" xmlns:a16="http://schemas.microsoft.com/office/drawing/2014/main" val="20000"/>
                    </a:ext>
                  </a:extLst>
                </a:gridCol>
                <a:gridCol w="3147230">
                  <a:extLst>
                    <a:ext uri="{9D8B030D-6E8A-4147-A177-3AD203B41FA5}">
                      <a16:colId xmlns="" xmlns:a16="http://schemas.microsoft.com/office/drawing/2014/main" val="20001"/>
                    </a:ext>
                  </a:extLst>
                </a:gridCol>
                <a:gridCol w="1966122">
                  <a:extLst>
                    <a:ext uri="{9D8B030D-6E8A-4147-A177-3AD203B41FA5}">
                      <a16:colId xmlns="" xmlns:a16="http://schemas.microsoft.com/office/drawing/2014/main" val="20002"/>
                    </a:ext>
                  </a:extLst>
                </a:gridCol>
                <a:gridCol w="1625514">
                  <a:extLst>
                    <a:ext uri="{9D8B030D-6E8A-4147-A177-3AD203B41FA5}">
                      <a16:colId xmlns="" xmlns:a16="http://schemas.microsoft.com/office/drawing/2014/main" val="20003"/>
                    </a:ext>
                  </a:extLst>
                </a:gridCol>
                <a:gridCol w="1673740">
                  <a:extLst>
                    <a:ext uri="{9D8B030D-6E8A-4147-A177-3AD203B41FA5}">
                      <a16:colId xmlns="" xmlns:a16="http://schemas.microsoft.com/office/drawing/2014/main" val="20004"/>
                    </a:ext>
                  </a:extLst>
                </a:gridCol>
                <a:gridCol w="2382981">
                  <a:extLst>
                    <a:ext uri="{9D8B030D-6E8A-4147-A177-3AD203B41FA5}">
                      <a16:colId xmlns="" xmlns:a16="http://schemas.microsoft.com/office/drawing/2014/main" val="20005"/>
                    </a:ext>
                  </a:extLst>
                </a:gridCol>
              </a:tblGrid>
              <a:tr h="707400">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No.</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a:t>
                      </a:r>
                      <a:r>
                        <a:rPr lang="en-US" sz="1800" b="1" u="none" strike="noStrike" kern="1200" baseline="0" dirty="0">
                          <a:solidFill>
                            <a:schemeClr val="dk1"/>
                          </a:solidFill>
                          <a:effectLst/>
                          <a:latin typeface="+mn-lt"/>
                          <a:ea typeface="+mn-ea"/>
                          <a:cs typeface="+mn-cs"/>
                        </a:rPr>
                        <a:t> Name</a:t>
                      </a:r>
                      <a:endParaRPr lang="en-US" sz="1800" b="1" u="none" strike="noStrike" kern="1200" dirty="0">
                        <a:solidFill>
                          <a:schemeClr val="dk1"/>
                        </a:solidFill>
                        <a:effectLst/>
                        <a:latin typeface="+mn-lt"/>
                        <a:ea typeface="+mn-ea"/>
                        <a:cs typeface="+mn-cs"/>
                      </a:endParaRP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Project estimated Cost(million USD)</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baseline="0" dirty="0">
                          <a:solidFill>
                            <a:schemeClr val="dk1"/>
                          </a:solidFill>
                          <a:effectLst/>
                          <a:latin typeface="+mn-lt"/>
                          <a:ea typeface="+mn-ea"/>
                          <a:cs typeface="+mn-cs"/>
                        </a:rPr>
                        <a:t>Length</a:t>
                      </a:r>
                      <a:endParaRPr lang="en-US" sz="1800" b="1" u="none" strike="noStrike" kern="1200" dirty="0">
                        <a:solidFill>
                          <a:schemeClr val="dk1"/>
                        </a:solidFill>
                        <a:effectLst/>
                        <a:latin typeface="+mn-lt"/>
                        <a:ea typeface="+mn-ea"/>
                        <a:cs typeface="+mn-cs"/>
                      </a:endParaRP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Location</a:t>
                      </a:r>
                    </a:p>
                  </a:txBody>
                  <a:tcPr marL="9525" marR="9525" marT="9525" marB="0" anchor="ctr">
                    <a:solidFill>
                      <a:schemeClr val="accent1"/>
                    </a:solidFill>
                  </a:tcPr>
                </a:tc>
                <a:tc>
                  <a:txBody>
                    <a:bodyPr/>
                    <a:lstStyle/>
                    <a:p>
                      <a:pPr marL="0" algn="ctr" defTabSz="914400" rtl="0" eaLnBrk="1" fontAlgn="b" latinLnBrk="0" hangingPunct="1"/>
                      <a:r>
                        <a:rPr lang="en-US" sz="1800" b="1" u="none" strike="noStrike" kern="1200" dirty="0">
                          <a:solidFill>
                            <a:schemeClr val="dk1"/>
                          </a:solidFill>
                          <a:effectLst/>
                          <a:latin typeface="+mn-lt"/>
                          <a:ea typeface="+mn-ea"/>
                          <a:cs typeface="+mn-cs"/>
                        </a:rPr>
                        <a:t>Progress</a:t>
                      </a:r>
                    </a:p>
                  </a:txBody>
                  <a:tcPr marL="9525" marR="9525" marT="9525" marB="0" anchor="ctr">
                    <a:solidFill>
                      <a:schemeClr val="accent1"/>
                    </a:solidFill>
                  </a:tcPr>
                </a:tc>
                <a:extLst>
                  <a:ext uri="{0D108BD9-81ED-4DB2-BD59-A6C34878D82A}">
                    <a16:rowId xmlns="" xmlns:a16="http://schemas.microsoft.com/office/drawing/2014/main" val="642632742"/>
                  </a:ext>
                </a:extLst>
              </a:tr>
              <a:tr h="478685">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1</a:t>
                      </a:r>
                    </a:p>
                  </a:txBody>
                  <a:tcPr marL="9525" marR="9525" marT="9525" marB="0" anchor="ctr">
                    <a:solidFill>
                      <a:schemeClr val="accent1">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u="none" strike="noStrike" kern="1200" dirty="0">
                          <a:solidFill>
                            <a:schemeClr val="dk1"/>
                          </a:solidFill>
                          <a:effectLst/>
                          <a:latin typeface="+mn-lt"/>
                          <a:ea typeface="+mn-ea"/>
                          <a:cs typeface="+mn-cs"/>
                        </a:rPr>
                        <a:t>Design and Construction of 500KV Transmission Line</a:t>
                      </a:r>
                      <a:r>
                        <a:rPr lang="en-US" sz="1800" b="0" u="none" strike="noStrike" kern="1200" baseline="0" dirty="0">
                          <a:solidFill>
                            <a:schemeClr val="dk1"/>
                          </a:solidFill>
                          <a:effectLst/>
                          <a:latin typeface="+mn-lt"/>
                          <a:ea typeface="+mn-ea"/>
                          <a:cs typeface="+mn-cs"/>
                        </a:rPr>
                        <a:t> from Tajikistan through Afghanistan to Pakistan (CASA 1000) </a:t>
                      </a:r>
                      <a:r>
                        <a:rPr lang="en-US" sz="1800" b="0" u="none" strike="noStrike" kern="1200" dirty="0">
                          <a:solidFill>
                            <a:schemeClr val="dk1"/>
                          </a:solidFill>
                          <a:effectLst/>
                          <a:latin typeface="+mn-lt"/>
                          <a:ea typeface="+mn-ea"/>
                          <a:cs typeface="+mn-cs"/>
                        </a:rPr>
                        <a:t>Design and</a:t>
                      </a:r>
                    </a:p>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Lot1-Lot-2-Lot-3=</a:t>
                      </a:r>
                    </a:p>
                    <a:p>
                      <a:pPr marL="0" algn="ctr" defTabSz="914400" rtl="0" eaLnBrk="1" fontAlgn="b" latinLnBrk="0" hangingPunct="1"/>
                      <a:r>
                        <a:rPr lang="en-US" sz="1800" b="0" u="none" strike="noStrike" kern="1200" dirty="0">
                          <a:solidFill>
                            <a:schemeClr val="dk1"/>
                          </a:solidFill>
                          <a:effectLst/>
                          <a:latin typeface="+mn-lt"/>
                          <a:ea typeface="+mn-ea"/>
                          <a:cs typeface="+mn-cs"/>
                        </a:rPr>
                        <a:t>225</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562km(in Afghanistan territory)</a:t>
                      </a: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Shirkhan</a:t>
                      </a:r>
                      <a:r>
                        <a:rPr lang="en-US" sz="1800" b="0" u="none" strike="noStrike" kern="1200" baseline="0" dirty="0">
                          <a:solidFill>
                            <a:schemeClr val="dk1"/>
                          </a:solidFill>
                          <a:effectLst/>
                          <a:latin typeface="+mn-lt"/>
                          <a:ea typeface="+mn-ea"/>
                          <a:cs typeface="+mn-cs"/>
                        </a:rPr>
                        <a:t> </a:t>
                      </a:r>
                      <a:r>
                        <a:rPr lang="en-US" sz="1800" b="0" u="none" strike="noStrike" kern="1200" baseline="0" dirty="0" err="1">
                          <a:solidFill>
                            <a:schemeClr val="dk1"/>
                          </a:solidFill>
                          <a:effectLst/>
                          <a:latin typeface="+mn-lt"/>
                          <a:ea typeface="+mn-ea"/>
                          <a:cs typeface="+mn-cs"/>
                        </a:rPr>
                        <a:t>Banadr</a:t>
                      </a:r>
                      <a:r>
                        <a:rPr lang="en-US" sz="1800" b="0" u="none" strike="noStrike" kern="1200" baseline="0" dirty="0">
                          <a:solidFill>
                            <a:schemeClr val="dk1"/>
                          </a:solidFill>
                          <a:effectLst/>
                          <a:latin typeface="+mn-lt"/>
                          <a:ea typeface="+mn-ea"/>
                          <a:cs typeface="+mn-cs"/>
                        </a:rPr>
                        <a:t> to </a:t>
                      </a:r>
                      <a:r>
                        <a:rPr lang="en-US" sz="1800" b="0" u="none" strike="noStrike" kern="1200" baseline="0" dirty="0" err="1">
                          <a:solidFill>
                            <a:schemeClr val="dk1"/>
                          </a:solidFill>
                          <a:effectLst/>
                          <a:latin typeface="+mn-lt"/>
                          <a:ea typeface="+mn-ea"/>
                          <a:cs typeface="+mn-cs"/>
                        </a:rPr>
                        <a:t>Torkham</a:t>
                      </a:r>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Contract awarded</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1582875083"/>
                  </a:ext>
                </a:extLst>
              </a:tr>
              <a:tr h="657381">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2</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0" u="none" strike="noStrike" kern="1200" dirty="0">
                          <a:solidFill>
                            <a:schemeClr val="dk1"/>
                          </a:solidFill>
                          <a:effectLst/>
                          <a:latin typeface="+mn-lt"/>
                          <a:ea typeface="+mn-ea"/>
                          <a:cs typeface="+mn-cs"/>
                        </a:rPr>
                        <a:t>Construction of 500KV Transmission Line</a:t>
                      </a:r>
                      <a:r>
                        <a:rPr lang="en-US" sz="1800" b="0" u="none" strike="noStrike" kern="1200" baseline="0" dirty="0">
                          <a:solidFill>
                            <a:schemeClr val="dk1"/>
                          </a:solidFill>
                          <a:effectLst/>
                          <a:latin typeface="+mn-lt"/>
                          <a:ea typeface="+mn-ea"/>
                          <a:cs typeface="+mn-cs"/>
                        </a:rPr>
                        <a:t> from Turkmenistan  - Afghanistan - Pakistan (TAP)</a:t>
                      </a:r>
                      <a:endParaRPr lang="en-US" sz="1800" b="0" u="none" strike="noStrike" kern="1200" dirty="0">
                        <a:solidFill>
                          <a:schemeClr val="dk1"/>
                        </a:solidFill>
                        <a:effectLst/>
                        <a:latin typeface="+mn-lt"/>
                        <a:ea typeface="+mn-ea"/>
                        <a:cs typeface="+mn-cs"/>
                      </a:endParaRPr>
                    </a:p>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375</a:t>
                      </a: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750km in Afghanistan</a:t>
                      </a:r>
                    </a:p>
                  </a:txBody>
                  <a:tcPr marL="9525" marR="9525" marT="9525" marB="0" anchor="ctr"/>
                </a:tc>
                <a:tc>
                  <a:txBody>
                    <a:bodyPr/>
                    <a:lstStyle/>
                    <a:p>
                      <a:pPr marL="0" algn="ctr" defTabSz="914400" rtl="0" eaLnBrk="1" fontAlgn="b" latinLnBrk="0" hangingPunct="1"/>
                      <a:r>
                        <a:rPr lang="en-US" sz="1800" b="0" u="none" strike="noStrike" kern="1200" dirty="0" err="1">
                          <a:solidFill>
                            <a:schemeClr val="dk1"/>
                          </a:solidFill>
                          <a:effectLst/>
                          <a:latin typeface="+mn-lt"/>
                          <a:ea typeface="+mn-ea"/>
                          <a:cs typeface="+mn-cs"/>
                        </a:rPr>
                        <a:t>Torghondi</a:t>
                      </a:r>
                      <a:r>
                        <a:rPr lang="en-US" sz="1800" b="0" u="none" strike="noStrike" kern="1200" dirty="0">
                          <a:solidFill>
                            <a:schemeClr val="dk1"/>
                          </a:solidFill>
                          <a:effectLst/>
                          <a:latin typeface="+mn-lt"/>
                          <a:ea typeface="+mn-ea"/>
                          <a:cs typeface="+mn-cs"/>
                        </a:rPr>
                        <a:t> to </a:t>
                      </a:r>
                      <a:r>
                        <a:rPr lang="en-US" sz="1800" b="0" u="none" strike="noStrike" kern="1200" dirty="0" err="1">
                          <a:solidFill>
                            <a:schemeClr val="dk1"/>
                          </a:solidFill>
                          <a:effectLst/>
                          <a:latin typeface="+mn-lt"/>
                          <a:ea typeface="+mn-ea"/>
                          <a:cs typeface="+mn-cs"/>
                        </a:rPr>
                        <a:t>spinboldak</a:t>
                      </a:r>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800" b="0" u="none" strike="noStrike" kern="1200" dirty="0">
                          <a:solidFill>
                            <a:schemeClr val="dk1"/>
                          </a:solidFill>
                          <a:effectLst/>
                          <a:latin typeface="+mn-lt"/>
                          <a:ea typeface="+mn-ea"/>
                          <a:cs typeface="+mn-cs"/>
                        </a:rPr>
                        <a:t>Under negotiation</a:t>
                      </a:r>
                    </a:p>
                  </a:txBody>
                  <a:tcPr marL="9525" marR="9525" marT="9525" marB="0" anchor="ctr"/>
                </a:tc>
                <a:extLst>
                  <a:ext uri="{0D108BD9-81ED-4DB2-BD59-A6C34878D82A}">
                    <a16:rowId xmlns="" xmlns:a16="http://schemas.microsoft.com/office/drawing/2014/main" val="3767628857"/>
                  </a:ext>
                </a:extLst>
              </a:tr>
              <a:tr h="334299">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tc>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537277002"/>
                  </a:ext>
                </a:extLst>
              </a:tr>
              <a:tr h="334299">
                <a:tc gridSpan="3">
                  <a:txBody>
                    <a:bodyPr/>
                    <a:lstStyle/>
                    <a:p>
                      <a:pPr marL="0" algn="ctr" defTabSz="914400" rtl="0" eaLnBrk="1" fontAlgn="b" latinLnBrk="0" hangingPunct="1"/>
                      <a:r>
                        <a:rPr lang="en-US" sz="3000" b="1" u="none" strike="noStrike" kern="1200" dirty="0">
                          <a:solidFill>
                            <a:srgbClr val="FF0000"/>
                          </a:solidFill>
                          <a:effectLst/>
                          <a:latin typeface="+mn-lt"/>
                          <a:ea typeface="+mn-ea"/>
                          <a:cs typeface="+mn-cs"/>
                        </a:rPr>
                        <a:t>Total                  600</a:t>
                      </a:r>
                    </a:p>
                  </a:txBody>
                  <a:tcPr marL="9525" marR="9525" marT="9525" marB="0" anchor="ctr">
                    <a:solidFill>
                      <a:schemeClr val="accent4">
                        <a:lumMod val="20000"/>
                        <a:lumOff val="80000"/>
                      </a:schemeClr>
                    </a:solidFill>
                  </a:tcPr>
                </a:tc>
                <a:tc hMerge="1">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800" b="0" u="none" strike="noStrike" kern="1200" dirty="0">
                        <a:solidFill>
                          <a:schemeClr val="dk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3000" b="1" u="none" strike="noStrike" kern="1200" dirty="0">
                          <a:solidFill>
                            <a:srgbClr val="FF0000"/>
                          </a:solidFill>
                          <a:effectLst/>
                          <a:latin typeface="+mn-lt"/>
                          <a:ea typeface="+mn-ea"/>
                          <a:cs typeface="+mn-cs"/>
                        </a:rPr>
                        <a:t>1312KM</a:t>
                      </a:r>
                    </a:p>
                  </a:txBody>
                  <a:tcPr marL="9525" marR="9525" marT="9525" marB="0" anchor="ctr">
                    <a:solidFill>
                      <a:schemeClr val="accent4">
                        <a:lumMod val="20000"/>
                        <a:lumOff val="80000"/>
                      </a:schemeClr>
                    </a:solidFill>
                  </a:tcPr>
                </a:tc>
                <a:tc>
                  <a:txBody>
                    <a:bodyPr/>
                    <a:lstStyle/>
                    <a:p>
                      <a:pPr marL="0" algn="ctr" defTabSz="914400" rtl="0" eaLnBrk="1" fontAlgn="b" latinLnBrk="0" hangingPunct="1"/>
                      <a:endParaRPr lang="en-US" sz="3000" b="1" u="none" strike="noStrike" kern="1200" dirty="0">
                        <a:solidFill>
                          <a:srgbClr val="FF0000"/>
                        </a:solidFill>
                        <a:effectLst/>
                        <a:latin typeface="+mn-lt"/>
                        <a:ea typeface="+mn-ea"/>
                        <a:cs typeface="+mn-cs"/>
                      </a:endParaRPr>
                    </a:p>
                  </a:txBody>
                  <a:tcPr marL="9525" marR="9525" marT="9525" marB="0" anchor="ctr">
                    <a:solidFill>
                      <a:schemeClr val="accent4">
                        <a:lumMod val="20000"/>
                        <a:lumOff val="80000"/>
                      </a:schemeClr>
                    </a:solidFill>
                  </a:tcPr>
                </a:tc>
                <a:tc>
                  <a:txBody>
                    <a:bodyPr/>
                    <a:lstStyle/>
                    <a:p>
                      <a:pPr marL="0" algn="ctr" defTabSz="914400" rtl="0" eaLnBrk="1" fontAlgn="b" latinLnBrk="0" hangingPunct="1"/>
                      <a:endParaRPr lang="en-US" sz="3000" b="1" u="none" strike="noStrike" kern="1200" dirty="0">
                        <a:solidFill>
                          <a:srgbClr val="FF0000"/>
                        </a:solidFill>
                        <a:effectLst/>
                        <a:latin typeface="+mn-lt"/>
                        <a:ea typeface="+mn-ea"/>
                        <a:cs typeface="+mn-cs"/>
                      </a:endParaRPr>
                    </a:p>
                  </a:txBody>
                  <a:tcPr marL="9525" marR="9525" marT="9525" marB="0" anchor="ctr">
                    <a:solidFill>
                      <a:schemeClr val="accent4">
                        <a:lumMod val="20000"/>
                        <a:lumOff val="80000"/>
                      </a:schemeClr>
                    </a:solidFill>
                  </a:tcPr>
                </a:tc>
                <a:extLst>
                  <a:ext uri="{0D108BD9-81ED-4DB2-BD59-A6C34878D82A}">
                    <a16:rowId xmlns="" xmlns:a16="http://schemas.microsoft.com/office/drawing/2014/main" val="3298015446"/>
                  </a:ext>
                </a:extLst>
              </a:tr>
            </a:tbl>
          </a:graphicData>
        </a:graphic>
      </p:graphicFrame>
    </p:spTree>
    <p:extLst>
      <p:ext uri="{BB962C8B-B14F-4D97-AF65-F5344CB8AC3E}">
        <p14:creationId xmlns:p14="http://schemas.microsoft.com/office/powerpoint/2010/main" val="102884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387" y="269925"/>
            <a:ext cx="9675627" cy="870397"/>
          </a:xfrm>
        </p:spPr>
        <p:txBody>
          <a:bodyPr>
            <a:normAutofit/>
          </a:bodyPr>
          <a:lstStyle/>
          <a:p>
            <a:r>
              <a:rPr lang="en-US" dirty="0"/>
              <a:t>PPP ongoing Projects</a:t>
            </a:r>
          </a:p>
        </p:txBody>
      </p:sp>
      <p:graphicFrame>
        <p:nvGraphicFramePr>
          <p:cNvPr id="4" name="Table 3"/>
          <p:cNvGraphicFramePr>
            <a:graphicFrameLocks noGrp="1"/>
          </p:cNvGraphicFramePr>
          <p:nvPr>
            <p:extLst>
              <p:ext uri="{D42A27DB-BD31-4B8C-83A1-F6EECF244321}">
                <p14:modId xmlns:p14="http://schemas.microsoft.com/office/powerpoint/2010/main" val="843578189"/>
              </p:ext>
            </p:extLst>
          </p:nvPr>
        </p:nvGraphicFramePr>
        <p:xfrm>
          <a:off x="313018" y="1338697"/>
          <a:ext cx="11479798" cy="4870161"/>
        </p:xfrm>
        <a:graphic>
          <a:graphicData uri="http://schemas.openxmlformats.org/drawingml/2006/table">
            <a:tbl>
              <a:tblPr>
                <a:tableStyleId>{5C22544A-7EE6-4342-B048-85BDC9FD1C3A}</a:tableStyleId>
              </a:tblPr>
              <a:tblGrid>
                <a:gridCol w="407464">
                  <a:extLst>
                    <a:ext uri="{9D8B030D-6E8A-4147-A177-3AD203B41FA5}">
                      <a16:colId xmlns="" xmlns:a16="http://schemas.microsoft.com/office/drawing/2014/main" val="20000"/>
                    </a:ext>
                  </a:extLst>
                </a:gridCol>
                <a:gridCol w="2809336">
                  <a:extLst>
                    <a:ext uri="{9D8B030D-6E8A-4147-A177-3AD203B41FA5}">
                      <a16:colId xmlns="" xmlns:a16="http://schemas.microsoft.com/office/drawing/2014/main" val="20001"/>
                    </a:ext>
                  </a:extLst>
                </a:gridCol>
                <a:gridCol w="1187979">
                  <a:extLst>
                    <a:ext uri="{9D8B030D-6E8A-4147-A177-3AD203B41FA5}">
                      <a16:colId xmlns="" xmlns:a16="http://schemas.microsoft.com/office/drawing/2014/main" val="20002"/>
                    </a:ext>
                  </a:extLst>
                </a:gridCol>
                <a:gridCol w="989250">
                  <a:extLst>
                    <a:ext uri="{9D8B030D-6E8A-4147-A177-3AD203B41FA5}">
                      <a16:colId xmlns="" xmlns:a16="http://schemas.microsoft.com/office/drawing/2014/main" val="20003"/>
                    </a:ext>
                  </a:extLst>
                </a:gridCol>
                <a:gridCol w="1262931">
                  <a:extLst>
                    <a:ext uri="{9D8B030D-6E8A-4147-A177-3AD203B41FA5}">
                      <a16:colId xmlns="" xmlns:a16="http://schemas.microsoft.com/office/drawing/2014/main" val="20004"/>
                    </a:ext>
                  </a:extLst>
                </a:gridCol>
                <a:gridCol w="1387652">
                  <a:extLst>
                    <a:ext uri="{9D8B030D-6E8A-4147-A177-3AD203B41FA5}">
                      <a16:colId xmlns="" xmlns:a16="http://schemas.microsoft.com/office/drawing/2014/main" val="20005"/>
                    </a:ext>
                  </a:extLst>
                </a:gridCol>
                <a:gridCol w="3435186">
                  <a:extLst>
                    <a:ext uri="{9D8B030D-6E8A-4147-A177-3AD203B41FA5}">
                      <a16:colId xmlns="" xmlns:a16="http://schemas.microsoft.com/office/drawing/2014/main" val="20006"/>
                    </a:ext>
                  </a:extLst>
                </a:gridCol>
              </a:tblGrid>
              <a:tr h="629103">
                <a:tc>
                  <a:txBody>
                    <a:bodyPr/>
                    <a:lstStyle/>
                    <a:p>
                      <a:pPr algn="ctr" fontAlgn="b"/>
                      <a:r>
                        <a:rPr lang="en-US" sz="1800" b="1" i="0" u="none" strike="noStrike" dirty="0">
                          <a:solidFill>
                            <a:srgbClr val="000000"/>
                          </a:solidFill>
                          <a:effectLst/>
                          <a:latin typeface="Calibri" panose="020F0502020204030204" pitchFamily="34" charset="0"/>
                        </a:rPr>
                        <a:t>No</a:t>
                      </a:r>
                    </a:p>
                  </a:txBody>
                  <a:tcPr marL="9525" marR="9525" marT="9525" marB="0" anchor="ctr">
                    <a:solidFill>
                      <a:schemeClr val="accent1"/>
                    </a:solidFill>
                  </a:tcPr>
                </a:tc>
                <a:tc>
                  <a:txBody>
                    <a:bodyPr/>
                    <a:lstStyle/>
                    <a:p>
                      <a:pPr algn="ctr" fontAlgn="b"/>
                      <a:r>
                        <a:rPr lang="en-US" sz="1800" b="1" i="0" u="none" strike="noStrike" dirty="0">
                          <a:solidFill>
                            <a:srgbClr val="000000"/>
                          </a:solidFill>
                          <a:effectLst/>
                          <a:latin typeface="Calibri" panose="020F0502020204030204" pitchFamily="34" charset="0"/>
                        </a:rPr>
                        <a:t>Name of Project </a:t>
                      </a:r>
                    </a:p>
                  </a:txBody>
                  <a:tcPr marL="9525" marR="9525" marT="9525" marB="0" anchor="ctr">
                    <a:solidFill>
                      <a:schemeClr val="accent1"/>
                    </a:solidFill>
                  </a:tcPr>
                </a:tc>
                <a:tc>
                  <a:txBody>
                    <a:bodyPr/>
                    <a:lstStyle/>
                    <a:p>
                      <a:pPr algn="ctr" fontAlgn="b"/>
                      <a:r>
                        <a:rPr lang="en-US" sz="1800" b="1" i="0" u="none" strike="noStrike" dirty="0">
                          <a:solidFill>
                            <a:srgbClr val="000000"/>
                          </a:solidFill>
                          <a:effectLst/>
                          <a:latin typeface="Calibri" panose="020F0502020204030204" pitchFamily="34" charset="0"/>
                        </a:rPr>
                        <a:t>Type </a:t>
                      </a:r>
                    </a:p>
                  </a:txBody>
                  <a:tcPr marL="9525" marR="9525" marT="9525" marB="0" anchor="ctr">
                    <a:solidFill>
                      <a:schemeClr val="accent1"/>
                    </a:solidFill>
                  </a:tcPr>
                </a:tc>
                <a:tc>
                  <a:txBody>
                    <a:bodyPr/>
                    <a:lstStyle/>
                    <a:p>
                      <a:pPr algn="ctr" fontAlgn="b"/>
                      <a:r>
                        <a:rPr lang="en-US" sz="1800" b="1" i="0" u="none" strike="noStrike" dirty="0">
                          <a:solidFill>
                            <a:srgbClr val="000000"/>
                          </a:solidFill>
                          <a:effectLst/>
                          <a:latin typeface="Calibri" panose="020F0502020204030204" pitchFamily="34" charset="0"/>
                        </a:rPr>
                        <a:t>Capacity </a:t>
                      </a:r>
                    </a:p>
                  </a:txBody>
                  <a:tcPr marL="9525" marR="9525" marT="952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Cost of project </a:t>
                      </a:r>
                      <a:r>
                        <a:rPr lang="en-US" sz="1800" u="none" strike="noStrike" dirty="0">
                          <a:effectLst/>
                        </a:rPr>
                        <a:t>million USD</a:t>
                      </a:r>
                      <a:endParaRPr lang="en-US" sz="1800" b="0" i="0" u="none" strike="noStrike" dirty="0">
                        <a:solidFill>
                          <a:srgbClr val="000000"/>
                        </a:solidFill>
                        <a:effectLst/>
                        <a:latin typeface="Calibri" panose="020F0502020204030204" pitchFamily="34" charset="0"/>
                      </a:endParaRPr>
                    </a:p>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800" b="1" i="0" u="none" strike="noStrike" dirty="0">
                          <a:solidFill>
                            <a:srgbClr val="000000"/>
                          </a:solidFill>
                          <a:effectLst/>
                          <a:latin typeface="Calibri" panose="020F0502020204030204" pitchFamily="34" charset="0"/>
                        </a:rPr>
                        <a:t>Location</a:t>
                      </a:r>
                    </a:p>
                  </a:txBody>
                  <a:tcPr marL="9525" marR="9525" marT="9525" marB="0" anchor="ctr">
                    <a:solidFill>
                      <a:schemeClr val="accent1"/>
                    </a:solidFill>
                  </a:tcPr>
                </a:tc>
                <a:tc>
                  <a:txBody>
                    <a:bodyPr/>
                    <a:lstStyle/>
                    <a:p>
                      <a:pPr algn="ctr" fontAlgn="b"/>
                      <a:r>
                        <a:rPr lang="en-US" sz="1800" b="1" i="0" u="none" strike="noStrike" dirty="0">
                          <a:solidFill>
                            <a:srgbClr val="000000"/>
                          </a:solidFill>
                          <a:effectLst/>
                          <a:latin typeface="Calibri" panose="020F0502020204030204" pitchFamily="34" charset="0"/>
                        </a:rPr>
                        <a:t>Project status</a:t>
                      </a:r>
                    </a:p>
                  </a:txBody>
                  <a:tcPr marL="9525" marR="9525" marT="9525" marB="0" anchor="ctr">
                    <a:solidFill>
                      <a:schemeClr val="accent1"/>
                    </a:solidFill>
                  </a:tcPr>
                </a:tc>
                <a:extLst>
                  <a:ext uri="{0D108BD9-81ED-4DB2-BD59-A6C34878D82A}">
                    <a16:rowId xmlns="" xmlns:a16="http://schemas.microsoft.com/office/drawing/2014/main" val="1258338382"/>
                  </a:ext>
                </a:extLst>
              </a:tr>
              <a:tr h="694815">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err="1">
                          <a:effectLst/>
                        </a:rPr>
                        <a:t>Bayat</a:t>
                      </a:r>
                      <a:r>
                        <a:rPr lang="en-US" sz="1800" u="none" strike="noStrike" dirty="0">
                          <a:effectLst/>
                        </a:rPr>
                        <a:t> Gas to Power Project</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Generation</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40 MW</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38.9</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a:effectLst/>
                        </a:rPr>
                        <a:t>Sheberghan</a:t>
                      </a:r>
                      <a:endParaRPr lang="en-US" sz="1800" b="0" i="0" u="none" strike="noStrike">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PPA and Implementation agreement signed </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10000"/>
                  </a:ext>
                </a:extLst>
              </a:tr>
              <a:tr h="694815">
                <a:tc>
                  <a:txBody>
                    <a:bodyPr/>
                    <a:lstStyle/>
                    <a:p>
                      <a:pPr algn="ctr" fontAlgn="b"/>
                      <a:r>
                        <a:rPr lang="en-US" sz="1800" b="1" i="0" u="none" strike="noStrike" dirty="0">
                          <a:solidFill>
                            <a:srgbClr val="000000"/>
                          </a:solidFill>
                          <a:effectLst/>
                          <a:latin typeface="Calibri" panose="020F0502020204030204" pitchFamily="34" charset="0"/>
                        </a:rPr>
                        <a:t>2</a:t>
                      </a:r>
                    </a:p>
                  </a:txBody>
                  <a:tcPr marL="9525" marR="9525" marT="9525" marB="0" anchor="ctr"/>
                </a:tc>
                <a:tc>
                  <a:txBody>
                    <a:bodyPr/>
                    <a:lstStyle/>
                    <a:p>
                      <a:pPr algn="ctr" fontAlgn="b"/>
                      <a:r>
                        <a:rPr lang="en-US" sz="1800" u="none" strike="noStrike" dirty="0" err="1">
                          <a:effectLst/>
                        </a:rPr>
                        <a:t>Kajaki</a:t>
                      </a:r>
                      <a:r>
                        <a:rPr lang="en-US" sz="1800" u="none" strike="noStrike" dirty="0">
                          <a:effectLst/>
                        </a:rPr>
                        <a:t> </a:t>
                      </a:r>
                      <a:r>
                        <a:rPr lang="en-US" sz="1800" u="none" strike="noStrike" dirty="0" err="1">
                          <a:effectLst/>
                        </a:rPr>
                        <a:t>Hydopower</a:t>
                      </a:r>
                      <a:r>
                        <a:rPr lang="en-US" sz="1800" u="none" strike="noStrike" dirty="0">
                          <a:effectLst/>
                        </a:rPr>
                        <a:t> Project</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u="none" strike="noStrike" dirty="0">
                          <a:effectLst/>
                        </a:rPr>
                        <a:t>Generation</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u="none" strike="noStrike" dirty="0">
                          <a:effectLst/>
                        </a:rPr>
                        <a:t>100 MW</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175</a:t>
                      </a:r>
                    </a:p>
                  </a:txBody>
                  <a:tcPr marL="9525" marR="9525" marT="9525" marB="0" anchor="ctr"/>
                </a:tc>
                <a:tc>
                  <a:txBody>
                    <a:bodyPr/>
                    <a:lstStyle/>
                    <a:p>
                      <a:pPr algn="ctr" fontAlgn="b"/>
                      <a:r>
                        <a:rPr lang="en-US" sz="1800" u="none" strike="noStrike">
                          <a:effectLst/>
                        </a:rPr>
                        <a:t>Helmand</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u="none" strike="noStrike" dirty="0">
                          <a:effectLst/>
                        </a:rPr>
                        <a:t>PPA and Implementation agreement signed </a:t>
                      </a:r>
                      <a:endParaRPr lang="en-US"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 xmlns:a16="http://schemas.microsoft.com/office/drawing/2014/main" val="10001"/>
                  </a:ext>
                </a:extLst>
              </a:tr>
              <a:tr h="694815">
                <a:tc>
                  <a:txBody>
                    <a:bodyPr/>
                    <a:lstStyle/>
                    <a:p>
                      <a:pPr algn="ctr" fontAlgn="b"/>
                      <a:r>
                        <a:rPr lang="en-US" sz="1800" b="1" i="0" u="none" strike="noStrike" dirty="0">
                          <a:solidFill>
                            <a:srgbClr val="000000"/>
                          </a:solidFill>
                          <a:effectLst/>
                          <a:latin typeface="Calibri" panose="020F0502020204030204" pitchFamily="34" charset="0"/>
                        </a:rPr>
                        <a:t>3</a:t>
                      </a:r>
                    </a:p>
                  </a:txBody>
                  <a:tcPr marL="9525" marR="9525" marT="9525" marB="0" anchor="ctr">
                    <a:solidFill>
                      <a:schemeClr val="accent1">
                        <a:lumMod val="20000"/>
                        <a:lumOff val="80000"/>
                      </a:schemeClr>
                    </a:solidFill>
                  </a:tcPr>
                </a:tc>
                <a:tc>
                  <a:txBody>
                    <a:bodyPr/>
                    <a:lstStyle/>
                    <a:p>
                      <a:pPr algn="ctr" fontAlgn="b"/>
                      <a:r>
                        <a:rPr lang="en-US" sz="1800" u="none" strike="noStrike">
                          <a:effectLst/>
                        </a:rPr>
                        <a:t>Mazar Gas to Power Project</a:t>
                      </a:r>
                      <a:endParaRPr lang="en-US" sz="1800" b="0" i="0" u="none" strike="noStrike">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a:effectLst/>
                        </a:rPr>
                        <a:t>Generation</a:t>
                      </a:r>
                      <a:endParaRPr lang="en-US" sz="1800" b="0" i="0" u="none" strike="noStrike">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50 MW</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b="0" i="0" u="none" strike="noStrike" dirty="0">
                          <a:solidFill>
                            <a:srgbClr val="000000"/>
                          </a:solidFill>
                          <a:effectLst/>
                          <a:latin typeface="Calibri" panose="020F0502020204030204" pitchFamily="34" charset="0"/>
                        </a:rPr>
                        <a:t>75.3</a:t>
                      </a:r>
                    </a:p>
                  </a:txBody>
                  <a:tcPr marL="9525" marR="9525" marT="9525" marB="0" anchor="ctr">
                    <a:solidFill>
                      <a:schemeClr val="accent1">
                        <a:lumMod val="20000"/>
                        <a:lumOff val="80000"/>
                      </a:schemeClr>
                    </a:solidFill>
                  </a:tcPr>
                </a:tc>
                <a:tc>
                  <a:txBody>
                    <a:bodyPr/>
                    <a:lstStyle/>
                    <a:p>
                      <a:pPr algn="ctr" fontAlgn="b"/>
                      <a:r>
                        <a:rPr lang="en-US" sz="1800" u="none" strike="noStrike">
                          <a:effectLst/>
                        </a:rPr>
                        <a:t>Sheberghan</a:t>
                      </a:r>
                      <a:endParaRPr lang="en-US" sz="1800" b="0" i="0" u="none" strike="noStrike">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PPA and Implementation agreement signed </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10002"/>
                  </a:ext>
                </a:extLst>
              </a:tr>
              <a:tr h="629103">
                <a:tc>
                  <a:txBody>
                    <a:bodyPr/>
                    <a:lstStyle/>
                    <a:p>
                      <a:pPr algn="ctr" fontAlgn="b"/>
                      <a:r>
                        <a:rPr lang="en-US" sz="1800" b="1" i="0" u="none" strike="noStrike" dirty="0">
                          <a:solidFill>
                            <a:srgbClr val="000000"/>
                          </a:solidFill>
                          <a:effectLst/>
                          <a:latin typeface="Calibri" panose="020F0502020204030204" pitchFamily="34" charset="0"/>
                        </a:rPr>
                        <a:t>4</a:t>
                      </a:r>
                    </a:p>
                  </a:txBody>
                  <a:tcPr marL="9525" marR="9525" marT="9525" marB="0" anchor="ctr"/>
                </a:tc>
                <a:tc>
                  <a:txBody>
                    <a:bodyPr/>
                    <a:lstStyle/>
                    <a:p>
                      <a:pPr algn="ctr" fontAlgn="b"/>
                      <a:r>
                        <a:rPr lang="en-US" sz="1800" u="none" strike="noStrike">
                          <a:effectLst/>
                        </a:rPr>
                        <a:t>Kandahar Solar Project</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u="none" strike="noStrike">
                          <a:effectLst/>
                        </a:rPr>
                        <a:t>Generation</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u="none" strike="noStrike">
                          <a:effectLst/>
                        </a:rPr>
                        <a:t>30 MW</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44</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 Kandahar </a:t>
                      </a:r>
                    </a:p>
                  </a:txBody>
                  <a:tcPr marL="9525" marR="9525" marT="9525" marB="0" anchor="ctr"/>
                </a:tc>
                <a:tc>
                  <a:txBody>
                    <a:bodyPr/>
                    <a:lstStyle/>
                    <a:p>
                      <a:pPr algn="ctr" fontAlgn="b"/>
                      <a:r>
                        <a:rPr lang="en-US" sz="1800" u="none" strike="noStrike" dirty="0">
                          <a:effectLst/>
                        </a:rPr>
                        <a:t>PPA singed</a:t>
                      </a:r>
                      <a:r>
                        <a:rPr lang="en-US" sz="1800" u="none" strike="noStrike" baseline="0"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 xmlns:a16="http://schemas.microsoft.com/office/drawing/2014/main" val="10003"/>
                  </a:ext>
                </a:extLst>
              </a:tr>
              <a:tr h="354993">
                <a:tc>
                  <a:txBody>
                    <a:bodyPr/>
                    <a:lstStyle/>
                    <a:p>
                      <a:pPr algn="ctr" fontAlgn="b"/>
                      <a:r>
                        <a:rPr lang="en-US" sz="1800" b="1" i="0" u="none" strike="noStrike" dirty="0">
                          <a:solidFill>
                            <a:srgbClr val="000000"/>
                          </a:solidFill>
                          <a:effectLst/>
                          <a:latin typeface="Calibri" panose="020F0502020204030204" pitchFamily="34" charset="0"/>
                        </a:rPr>
                        <a:t>5</a:t>
                      </a:r>
                    </a:p>
                  </a:txBody>
                  <a:tcPr marL="9525" marR="9525" marT="9525" marB="0" anchor="ctr">
                    <a:solidFill>
                      <a:schemeClr val="accent1">
                        <a:lumMod val="20000"/>
                        <a:lumOff val="80000"/>
                      </a:schemeClr>
                    </a:solidFill>
                  </a:tcPr>
                </a:tc>
                <a:tc>
                  <a:txBody>
                    <a:bodyPr/>
                    <a:lstStyle/>
                    <a:p>
                      <a:pPr algn="ctr" fontAlgn="b"/>
                      <a:r>
                        <a:rPr lang="en-US" sz="1800" u="none" strike="noStrike" dirty="0" err="1">
                          <a:effectLst/>
                        </a:rPr>
                        <a:t>Zularistan</a:t>
                      </a:r>
                      <a:r>
                        <a:rPr lang="en-US" sz="1800" u="none" strike="noStrike" dirty="0">
                          <a:effectLst/>
                        </a:rPr>
                        <a:t> Solar Project</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Generation</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10 MW</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b="0" i="0" u="none" strike="noStrike" dirty="0">
                          <a:solidFill>
                            <a:srgbClr val="000000"/>
                          </a:solidFill>
                          <a:effectLst/>
                          <a:latin typeface="Calibri" panose="020F0502020204030204" pitchFamily="34" charset="0"/>
                        </a:rPr>
                        <a:t>25</a:t>
                      </a:r>
                    </a:p>
                  </a:txBody>
                  <a:tcPr marL="9525" marR="9525" marT="9525" marB="0" anchor="ctr">
                    <a:solidFill>
                      <a:schemeClr val="accent1">
                        <a:lumMod val="20000"/>
                        <a:lumOff val="80000"/>
                      </a:schemeClr>
                    </a:solidFill>
                  </a:tcPr>
                </a:tc>
                <a:tc>
                  <a:txBody>
                    <a:bodyPr/>
                    <a:lstStyle/>
                    <a:p>
                      <a:pPr algn="ctr" fontAlgn="b"/>
                      <a:r>
                        <a:rPr lang="en-US" sz="1800" u="none" strike="noStrike" dirty="0">
                          <a:effectLst/>
                        </a:rPr>
                        <a:t>Kandahar</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1">
                        <a:lumMod val="20000"/>
                        <a:lumOff val="80000"/>
                      </a:schemeClr>
                    </a:solidFill>
                  </a:tcPr>
                </a:tc>
                <a:tc>
                  <a:txBody>
                    <a:bodyPr/>
                    <a:lstStyle/>
                    <a:p>
                      <a:pPr algn="ctr" fontAlgn="b"/>
                      <a:r>
                        <a:rPr lang="en-US" sz="1800" b="0" i="0" u="none" strike="noStrike" dirty="0">
                          <a:solidFill>
                            <a:srgbClr val="000000"/>
                          </a:solidFill>
                          <a:effectLst/>
                          <a:latin typeface="Calibri" panose="020F0502020204030204" pitchFamily="34" charset="0"/>
                        </a:rPr>
                        <a:t>Under Construction</a:t>
                      </a:r>
                    </a:p>
                  </a:txBody>
                  <a:tcPr marL="9525" marR="9525" marT="9525" marB="0" anchor="ctr">
                    <a:solidFill>
                      <a:schemeClr val="accent1">
                        <a:lumMod val="20000"/>
                        <a:lumOff val="80000"/>
                      </a:schemeClr>
                    </a:solidFill>
                  </a:tcPr>
                </a:tc>
                <a:extLst>
                  <a:ext uri="{0D108BD9-81ED-4DB2-BD59-A6C34878D82A}">
                    <a16:rowId xmlns="" xmlns:a16="http://schemas.microsoft.com/office/drawing/2014/main" val="10005"/>
                  </a:ext>
                </a:extLst>
              </a:tr>
              <a:tr h="694815">
                <a:tc gridSpan="3">
                  <a:txBody>
                    <a:bodyPr/>
                    <a:lstStyle/>
                    <a:p>
                      <a:pPr algn="ctr" fontAlgn="b"/>
                      <a:r>
                        <a:rPr lang="en-US" sz="1800" b="1" i="0" u="none" strike="noStrike" dirty="0">
                          <a:solidFill>
                            <a:srgbClr val="FF0000"/>
                          </a:solidFill>
                          <a:effectLst/>
                          <a:latin typeface="Calibri" panose="020F0502020204030204" pitchFamily="34" charset="0"/>
                        </a:rPr>
                        <a:t>Total</a:t>
                      </a:r>
                    </a:p>
                  </a:txBody>
                  <a:tcPr marL="9525" marR="9525" marT="9525" marB="0" anchor="ctr">
                    <a:solidFill>
                      <a:schemeClr val="accent4">
                        <a:lumMod val="20000"/>
                        <a:lumOff val="80000"/>
                      </a:schemeClr>
                    </a:solidFill>
                  </a:tcPr>
                </a:tc>
                <a:tc hMerge="1">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FF0000"/>
                          </a:solidFill>
                          <a:effectLst/>
                          <a:latin typeface="Calibri" panose="020F0502020204030204" pitchFamily="34" charset="0"/>
                        </a:rPr>
                        <a:t>230</a:t>
                      </a:r>
                      <a:r>
                        <a:rPr lang="en-US" sz="1800" b="1" i="0" u="none" strike="noStrike" baseline="0" dirty="0">
                          <a:solidFill>
                            <a:srgbClr val="FF0000"/>
                          </a:solidFill>
                          <a:effectLst/>
                          <a:latin typeface="Calibri" panose="020F0502020204030204" pitchFamily="34" charset="0"/>
                        </a:rPr>
                        <a:t> MW</a:t>
                      </a:r>
                      <a:endParaRPr lang="en-US" sz="1800" b="1" i="0" u="none" strike="noStrike" dirty="0">
                        <a:solidFill>
                          <a:srgbClr val="FF0000"/>
                        </a:solidFill>
                        <a:effectLst/>
                        <a:latin typeface="Calibri" panose="020F0502020204030204" pitchFamily="34" charset="0"/>
                      </a:endParaRPr>
                    </a:p>
                  </a:txBody>
                  <a:tcPr marL="9525" marR="9525" marT="9525" marB="0" anchor="ctr">
                    <a:solidFill>
                      <a:schemeClr val="accent4">
                        <a:lumMod val="20000"/>
                        <a:lumOff val="80000"/>
                      </a:schemeClr>
                    </a:solidFill>
                  </a:tcPr>
                </a:tc>
                <a:tc>
                  <a:txBody>
                    <a:bodyPr/>
                    <a:lstStyle/>
                    <a:p>
                      <a:pPr algn="ctr" fontAlgn="b"/>
                      <a:r>
                        <a:rPr lang="en-US" sz="1800" b="1" i="0" u="none" strike="noStrike" dirty="0">
                          <a:solidFill>
                            <a:srgbClr val="FF0000"/>
                          </a:solidFill>
                          <a:effectLst/>
                          <a:latin typeface="Calibri" panose="020F0502020204030204" pitchFamily="34" charset="0"/>
                        </a:rPr>
                        <a:t>358.2</a:t>
                      </a:r>
                    </a:p>
                  </a:txBody>
                  <a:tcPr marL="9525" marR="9525" marT="9525" marB="0" anchor="ctr">
                    <a:solidFill>
                      <a:schemeClr val="accent4">
                        <a:lumMod val="20000"/>
                        <a:lumOff val="80000"/>
                      </a:schemeClr>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4">
                        <a:lumMod val="20000"/>
                        <a:lumOff val="80000"/>
                      </a:schemeClr>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4">
                        <a:lumMod val="20000"/>
                        <a:lumOff val="80000"/>
                      </a:schemeClr>
                    </a:solidFill>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147171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B0156A-7125-403D-93FB-D3A79F91669B}"/>
              </a:ext>
            </a:extLst>
          </p:cNvPr>
          <p:cNvSpPr>
            <a:spLocks noGrp="1"/>
          </p:cNvSpPr>
          <p:nvPr>
            <p:ph type="title"/>
          </p:nvPr>
        </p:nvSpPr>
        <p:spPr>
          <a:xfrm>
            <a:off x="831273" y="229362"/>
            <a:ext cx="11222182" cy="1295400"/>
          </a:xfrm>
        </p:spPr>
        <p:txBody>
          <a:bodyPr>
            <a:normAutofit/>
          </a:bodyPr>
          <a:lstStyle/>
          <a:p>
            <a:r>
              <a:rPr lang="en-US" sz="3600" dirty="0"/>
              <a:t>Planed and proposed projects</a:t>
            </a:r>
            <a:br>
              <a:rPr lang="en-US" sz="3600" dirty="0"/>
            </a:br>
            <a:r>
              <a:rPr lang="en-US" sz="3600" dirty="0"/>
              <a:t>Generation (through PPP)</a:t>
            </a:r>
          </a:p>
        </p:txBody>
      </p:sp>
      <p:graphicFrame>
        <p:nvGraphicFramePr>
          <p:cNvPr id="4" name="Content Placeholder 3">
            <a:extLst>
              <a:ext uri="{FF2B5EF4-FFF2-40B4-BE49-F238E27FC236}">
                <a16:creationId xmlns="" xmlns:a16="http://schemas.microsoft.com/office/drawing/2014/main" id="{99DF56BA-DE7F-487D-A2B8-46489C00A692}"/>
              </a:ext>
            </a:extLst>
          </p:cNvPr>
          <p:cNvGraphicFramePr>
            <a:graphicFrameLocks noGrp="1"/>
          </p:cNvGraphicFramePr>
          <p:nvPr>
            <p:ph idx="1"/>
            <p:extLst>
              <p:ext uri="{D42A27DB-BD31-4B8C-83A1-F6EECF244321}">
                <p14:modId xmlns:p14="http://schemas.microsoft.com/office/powerpoint/2010/main" val="1110397908"/>
              </p:ext>
            </p:extLst>
          </p:nvPr>
        </p:nvGraphicFramePr>
        <p:xfrm>
          <a:off x="209550" y="1524762"/>
          <a:ext cx="11442122" cy="4467213"/>
        </p:xfrm>
        <a:graphic>
          <a:graphicData uri="http://schemas.openxmlformats.org/drawingml/2006/table">
            <a:tbl>
              <a:tblPr>
                <a:tableStyleId>{5C22544A-7EE6-4342-B048-85BDC9FD1C3A}</a:tableStyleId>
              </a:tblPr>
              <a:tblGrid>
                <a:gridCol w="360430">
                  <a:extLst>
                    <a:ext uri="{9D8B030D-6E8A-4147-A177-3AD203B41FA5}">
                      <a16:colId xmlns="" xmlns:a16="http://schemas.microsoft.com/office/drawing/2014/main" val="959119205"/>
                    </a:ext>
                  </a:extLst>
                </a:gridCol>
                <a:gridCol w="1184255">
                  <a:extLst>
                    <a:ext uri="{9D8B030D-6E8A-4147-A177-3AD203B41FA5}">
                      <a16:colId xmlns="" xmlns:a16="http://schemas.microsoft.com/office/drawing/2014/main" val="2046064573"/>
                    </a:ext>
                  </a:extLst>
                </a:gridCol>
                <a:gridCol w="915253">
                  <a:extLst>
                    <a:ext uri="{9D8B030D-6E8A-4147-A177-3AD203B41FA5}">
                      <a16:colId xmlns="" xmlns:a16="http://schemas.microsoft.com/office/drawing/2014/main" val="3588990863"/>
                    </a:ext>
                  </a:extLst>
                </a:gridCol>
                <a:gridCol w="838002">
                  <a:extLst>
                    <a:ext uri="{9D8B030D-6E8A-4147-A177-3AD203B41FA5}">
                      <a16:colId xmlns="" xmlns:a16="http://schemas.microsoft.com/office/drawing/2014/main" val="3593496356"/>
                    </a:ext>
                  </a:extLst>
                </a:gridCol>
                <a:gridCol w="937119">
                  <a:extLst>
                    <a:ext uri="{9D8B030D-6E8A-4147-A177-3AD203B41FA5}">
                      <a16:colId xmlns="" xmlns:a16="http://schemas.microsoft.com/office/drawing/2014/main" val="1921573219"/>
                    </a:ext>
                  </a:extLst>
                </a:gridCol>
                <a:gridCol w="1291173">
                  <a:extLst>
                    <a:ext uri="{9D8B030D-6E8A-4147-A177-3AD203B41FA5}">
                      <a16:colId xmlns="" xmlns:a16="http://schemas.microsoft.com/office/drawing/2014/main" val="1559461144"/>
                    </a:ext>
                  </a:extLst>
                </a:gridCol>
                <a:gridCol w="1066800">
                  <a:extLst>
                    <a:ext uri="{9D8B030D-6E8A-4147-A177-3AD203B41FA5}">
                      <a16:colId xmlns="" xmlns:a16="http://schemas.microsoft.com/office/drawing/2014/main" val="624524387"/>
                    </a:ext>
                  </a:extLst>
                </a:gridCol>
                <a:gridCol w="1122218">
                  <a:extLst>
                    <a:ext uri="{9D8B030D-6E8A-4147-A177-3AD203B41FA5}">
                      <a16:colId xmlns="" xmlns:a16="http://schemas.microsoft.com/office/drawing/2014/main" val="3130737815"/>
                    </a:ext>
                  </a:extLst>
                </a:gridCol>
                <a:gridCol w="1136073">
                  <a:extLst>
                    <a:ext uri="{9D8B030D-6E8A-4147-A177-3AD203B41FA5}">
                      <a16:colId xmlns="" xmlns:a16="http://schemas.microsoft.com/office/drawing/2014/main" val="1361156173"/>
                    </a:ext>
                  </a:extLst>
                </a:gridCol>
                <a:gridCol w="2590799">
                  <a:extLst>
                    <a:ext uri="{9D8B030D-6E8A-4147-A177-3AD203B41FA5}">
                      <a16:colId xmlns="" xmlns:a16="http://schemas.microsoft.com/office/drawing/2014/main" val="325506165"/>
                    </a:ext>
                  </a:extLst>
                </a:gridCol>
              </a:tblGrid>
              <a:tr h="91440">
                <a:tc gridSpan="10">
                  <a:txBody>
                    <a:bodyPr/>
                    <a:lstStyle/>
                    <a:p>
                      <a:pPr marL="2877185" marR="2860675" algn="ctr">
                        <a:lnSpc>
                          <a:spcPct val="115000"/>
                        </a:lnSpc>
                        <a:spcBef>
                          <a:spcPts val="390"/>
                        </a:spcBef>
                        <a:spcAft>
                          <a:spcPts val="0"/>
                        </a:spcAft>
                      </a:pPr>
                      <a:r>
                        <a:rPr lang="en-US" sz="2000" b="1" spc="-15" dirty="0">
                          <a:effectLst/>
                        </a:rPr>
                        <a:t>A</a:t>
                      </a:r>
                      <a:r>
                        <a:rPr lang="en-US" sz="2000" b="1" spc="5" dirty="0">
                          <a:effectLst/>
                        </a:rPr>
                        <a:t>f</a:t>
                      </a:r>
                      <a:r>
                        <a:rPr lang="en-US" sz="2000" b="1" dirty="0">
                          <a:effectLst/>
                        </a:rPr>
                        <a:t>ghani</a:t>
                      </a:r>
                      <a:r>
                        <a:rPr lang="en-US" sz="2000" b="1" spc="5" dirty="0">
                          <a:effectLst/>
                        </a:rPr>
                        <a:t>s</a:t>
                      </a:r>
                      <a:r>
                        <a:rPr lang="en-US" sz="2000" b="1" dirty="0">
                          <a:effectLst/>
                        </a:rPr>
                        <a:t>tan Dom</a:t>
                      </a:r>
                      <a:r>
                        <a:rPr lang="en-US" sz="2000" b="1" spc="5" dirty="0">
                          <a:effectLst/>
                        </a:rPr>
                        <a:t>es</a:t>
                      </a:r>
                      <a:r>
                        <a:rPr lang="en-US" sz="2000" b="1" dirty="0">
                          <a:effectLst/>
                        </a:rPr>
                        <a:t>t</a:t>
                      </a:r>
                      <a:r>
                        <a:rPr lang="en-US" sz="2000" b="1" spc="-15" dirty="0">
                          <a:effectLst/>
                        </a:rPr>
                        <a:t>i</a:t>
                      </a:r>
                      <a:r>
                        <a:rPr lang="en-US" sz="2000" b="1" dirty="0">
                          <a:effectLst/>
                        </a:rPr>
                        <a:t>c</a:t>
                      </a:r>
                      <a:r>
                        <a:rPr lang="en-US" sz="2000" b="1" spc="5" dirty="0">
                          <a:effectLst/>
                        </a:rPr>
                        <a:t> </a:t>
                      </a:r>
                      <a:r>
                        <a:rPr lang="en-US" sz="2000" b="1" dirty="0">
                          <a:effectLst/>
                        </a:rPr>
                        <a:t>R</a:t>
                      </a:r>
                      <a:r>
                        <a:rPr lang="en-US" sz="2000" b="1" spc="5" dirty="0">
                          <a:effectLst/>
                        </a:rPr>
                        <a:t>es</a:t>
                      </a:r>
                      <a:r>
                        <a:rPr lang="en-US" sz="2000" b="1" dirty="0">
                          <a:effectLst/>
                        </a:rPr>
                        <a:t>our</a:t>
                      </a:r>
                      <a:r>
                        <a:rPr lang="en-US" sz="2000" b="1" spc="-10" dirty="0">
                          <a:effectLst/>
                        </a:rPr>
                        <a:t>c</a:t>
                      </a:r>
                      <a:r>
                        <a:rPr lang="en-US" sz="2000" b="1" spc="5" dirty="0">
                          <a:effectLst/>
                        </a:rPr>
                        <a:t>e</a:t>
                      </a:r>
                      <a:r>
                        <a:rPr lang="en-US" sz="2000" b="1" dirty="0">
                          <a:effectLst/>
                        </a:rPr>
                        <a:t>s</a:t>
                      </a:r>
                      <a:r>
                        <a:rPr lang="en-US" sz="2000" b="1" spc="10" dirty="0">
                          <a:effectLst/>
                        </a:rPr>
                        <a:t> </a:t>
                      </a:r>
                      <a:r>
                        <a:rPr lang="en-US" sz="2000" b="1" dirty="0">
                          <a:effectLst/>
                        </a:rPr>
                        <a:t>G</a:t>
                      </a:r>
                      <a:r>
                        <a:rPr lang="en-US" sz="2000" b="1" spc="5" dirty="0">
                          <a:effectLst/>
                        </a:rPr>
                        <a:t>e</a:t>
                      </a:r>
                      <a:r>
                        <a:rPr lang="en-US" sz="2000" b="1" dirty="0">
                          <a:effectLst/>
                        </a:rPr>
                        <a:t>ne</a:t>
                      </a:r>
                      <a:r>
                        <a:rPr lang="en-US" sz="2000" b="1" spc="-10" dirty="0">
                          <a:effectLst/>
                        </a:rPr>
                        <a:t>r</a:t>
                      </a:r>
                      <a:r>
                        <a:rPr lang="en-US" sz="2000" b="1" spc="5" dirty="0">
                          <a:effectLst/>
                        </a:rPr>
                        <a:t>a</a:t>
                      </a:r>
                      <a:r>
                        <a:rPr lang="en-US" sz="2000" b="1" dirty="0">
                          <a:effectLst/>
                        </a:rPr>
                        <a:t>tion P</a:t>
                      </a:r>
                      <a:r>
                        <a:rPr lang="en-US" sz="2000" b="1" spc="5" dirty="0">
                          <a:effectLst/>
                        </a:rPr>
                        <a:t>la</a:t>
                      </a:r>
                      <a:r>
                        <a:rPr lang="en-US" sz="2000" b="1" dirty="0">
                          <a:effectLst/>
                        </a:rPr>
                        <a:t>n</a:t>
                      </a:r>
                      <a:r>
                        <a:rPr lang="en-US" sz="2000" b="1" baseline="0" dirty="0">
                          <a:effectLst/>
                        </a:rPr>
                        <a:t> </a:t>
                      </a:r>
                      <a:r>
                        <a:rPr lang="en-US" sz="2000" b="1" spc="10" dirty="0">
                          <a:effectLst/>
                        </a:rPr>
                        <a:t>H</a:t>
                      </a:r>
                      <a:r>
                        <a:rPr lang="en-US" sz="2000" b="1" spc="-20" dirty="0">
                          <a:effectLst/>
                        </a:rPr>
                        <a:t>y</a:t>
                      </a:r>
                      <a:r>
                        <a:rPr lang="en-US" sz="2000" b="1" dirty="0">
                          <a:effectLst/>
                        </a:rPr>
                        <a:t>dro</a:t>
                      </a:r>
                      <a:endParaRPr lang="en-US" sz="20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3599910063"/>
                  </a:ext>
                </a:extLst>
              </a:tr>
              <a:tr h="91440">
                <a:tc>
                  <a:txBody>
                    <a:bodyPr/>
                    <a:lstStyle/>
                    <a:p>
                      <a:pPr marL="0" marR="0" algn="ctr">
                        <a:lnSpc>
                          <a:spcPts val="1000"/>
                        </a:lnSpc>
                        <a:spcBef>
                          <a:spcPts val="0"/>
                        </a:spcBef>
                        <a:spcAft>
                          <a:spcPts val="0"/>
                        </a:spcAft>
                      </a:pPr>
                      <a:r>
                        <a:rPr lang="en-US" sz="1600" b="1" dirty="0">
                          <a:effectLst/>
                        </a:rPr>
                        <a:t>No</a:t>
                      </a:r>
                    </a:p>
                  </a:txBody>
                  <a:tcPr marL="0" marR="0" marT="0" marB="0" anchor="ctr">
                    <a:solidFill>
                      <a:schemeClr val="accent1"/>
                    </a:solidFill>
                  </a:tcPr>
                </a:tc>
                <a:tc>
                  <a:txBody>
                    <a:bodyPr/>
                    <a:lstStyle/>
                    <a:p>
                      <a:pPr marL="0" marR="0" algn="ctr">
                        <a:lnSpc>
                          <a:spcPts val="1000"/>
                        </a:lnSpc>
                        <a:spcBef>
                          <a:spcPts val="0"/>
                        </a:spcBef>
                        <a:spcAft>
                          <a:spcPts val="0"/>
                        </a:spcAft>
                      </a:pPr>
                      <a:r>
                        <a:rPr lang="en-US" sz="1600" b="1" dirty="0">
                          <a:effectLst/>
                        </a:rPr>
                        <a:t> </a:t>
                      </a:r>
                    </a:p>
                    <a:p>
                      <a:pPr marL="0" marR="0" algn="ctr">
                        <a:lnSpc>
                          <a:spcPts val="1300"/>
                        </a:lnSpc>
                        <a:spcBef>
                          <a:spcPts val="30"/>
                        </a:spcBef>
                        <a:spcAft>
                          <a:spcPts val="0"/>
                        </a:spcAft>
                      </a:pPr>
                      <a:r>
                        <a:rPr lang="en-US" sz="1600" b="1" dirty="0">
                          <a:effectLst/>
                        </a:rPr>
                        <a:t> </a:t>
                      </a:r>
                      <a:r>
                        <a:rPr lang="en-US" sz="1600" b="1" spc="10" dirty="0">
                          <a:effectLst/>
                        </a:rPr>
                        <a:t>P</a:t>
                      </a:r>
                      <a:r>
                        <a:rPr lang="en-US" sz="1600" b="1" dirty="0">
                          <a:effectLst/>
                        </a:rPr>
                        <a:t>r</a:t>
                      </a:r>
                      <a:r>
                        <a:rPr lang="en-US" sz="1600" b="1" spc="-10" dirty="0">
                          <a:effectLst/>
                        </a:rPr>
                        <a:t>o</a:t>
                      </a:r>
                      <a:r>
                        <a:rPr lang="en-US" sz="1600" b="1" spc="5" dirty="0">
                          <a:effectLst/>
                        </a:rPr>
                        <a:t>j</a:t>
                      </a:r>
                      <a:r>
                        <a:rPr lang="en-US" sz="1600" b="1" spc="-10" dirty="0">
                          <a:effectLst/>
                        </a:rPr>
                        <a:t>e</a:t>
                      </a:r>
                      <a:r>
                        <a:rPr lang="en-US" sz="1600" b="1" dirty="0">
                          <a:effectLst/>
                        </a:rPr>
                        <a:t>ct</a:t>
                      </a:r>
                      <a:r>
                        <a:rPr lang="en-US" sz="1600" b="1" spc="10" dirty="0">
                          <a:effectLst/>
                        </a:rPr>
                        <a:t> </a:t>
                      </a:r>
                      <a:r>
                        <a:rPr lang="en-US" sz="1600" b="1" spc="-5" dirty="0">
                          <a:effectLst/>
                        </a:rPr>
                        <a:t>N</a:t>
                      </a:r>
                      <a:r>
                        <a:rPr lang="en-US" sz="1600" b="1" spc="-10" dirty="0">
                          <a:effectLst/>
                        </a:rPr>
                        <a:t>a</a:t>
                      </a:r>
                      <a:r>
                        <a:rPr lang="en-US" sz="1600" b="1" spc="5" dirty="0">
                          <a:effectLst/>
                        </a:rPr>
                        <a:t>m</a:t>
                      </a:r>
                      <a:r>
                        <a:rPr lang="en-US" sz="1600" b="1" dirty="0">
                          <a:effectLst/>
                        </a:rPr>
                        <a:t>e</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1000"/>
                        </a:lnSpc>
                        <a:spcBef>
                          <a:spcPts val="0"/>
                        </a:spcBef>
                        <a:spcAft>
                          <a:spcPts val="0"/>
                        </a:spcAft>
                      </a:pPr>
                      <a:r>
                        <a:rPr lang="en-US" sz="1600" b="1" dirty="0">
                          <a:effectLst/>
                        </a:rPr>
                        <a:t> </a:t>
                      </a:r>
                    </a:p>
                    <a:p>
                      <a:pPr marL="0" marR="0" algn="ctr">
                        <a:lnSpc>
                          <a:spcPts val="1300"/>
                        </a:lnSpc>
                        <a:spcBef>
                          <a:spcPts val="30"/>
                        </a:spcBef>
                        <a:spcAft>
                          <a:spcPts val="0"/>
                        </a:spcAft>
                      </a:pPr>
                      <a:r>
                        <a:rPr lang="en-US" sz="1600" b="1" dirty="0">
                          <a:effectLst/>
                        </a:rPr>
                        <a:t> </a:t>
                      </a:r>
                      <a:r>
                        <a:rPr lang="en-US" sz="1600" b="1" spc="10" dirty="0">
                          <a:effectLst/>
                        </a:rPr>
                        <a:t>P</a:t>
                      </a:r>
                      <a:r>
                        <a:rPr lang="en-US" sz="1600" b="1" dirty="0">
                          <a:effectLst/>
                        </a:rPr>
                        <a:t>r</a:t>
                      </a:r>
                      <a:r>
                        <a:rPr lang="en-US" sz="1600" b="1" spc="-10" dirty="0">
                          <a:effectLst/>
                        </a:rPr>
                        <a:t>o</a:t>
                      </a:r>
                      <a:r>
                        <a:rPr lang="en-US" sz="1600" b="1" dirty="0">
                          <a:effectLst/>
                        </a:rPr>
                        <a:t>v</a:t>
                      </a:r>
                      <a:r>
                        <a:rPr lang="en-US" sz="1600" b="1" spc="5" dirty="0">
                          <a:effectLst/>
                        </a:rPr>
                        <a:t>i</a:t>
                      </a:r>
                      <a:r>
                        <a:rPr lang="en-US" sz="1600" b="1" dirty="0">
                          <a:effectLst/>
                        </a:rPr>
                        <a:t>n</a:t>
                      </a:r>
                      <a:r>
                        <a:rPr lang="en-US" sz="1600" b="1" spc="-10" dirty="0">
                          <a:effectLst/>
                        </a:rPr>
                        <a:t>c</a:t>
                      </a:r>
                      <a:r>
                        <a:rPr lang="en-US" sz="1600" b="1" dirty="0">
                          <a:effectLst/>
                        </a:rPr>
                        <a:t>e</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1000"/>
                        </a:lnSpc>
                        <a:spcBef>
                          <a:spcPts val="0"/>
                        </a:spcBef>
                        <a:spcAft>
                          <a:spcPts val="0"/>
                        </a:spcAft>
                      </a:pPr>
                      <a:r>
                        <a:rPr lang="en-US" sz="1600" b="1" dirty="0">
                          <a:effectLst/>
                        </a:rPr>
                        <a:t> </a:t>
                      </a:r>
                    </a:p>
                    <a:p>
                      <a:pPr marL="0" marR="0" algn="ctr">
                        <a:lnSpc>
                          <a:spcPts val="1300"/>
                        </a:lnSpc>
                        <a:spcBef>
                          <a:spcPts val="30"/>
                        </a:spcBef>
                        <a:spcAft>
                          <a:spcPts val="0"/>
                        </a:spcAft>
                      </a:pPr>
                      <a:r>
                        <a:rPr lang="en-US" sz="1600" b="1" dirty="0">
                          <a:effectLst/>
                        </a:rPr>
                        <a:t> </a:t>
                      </a:r>
                      <a:r>
                        <a:rPr lang="en-US" sz="1600" b="1" spc="-5" dirty="0">
                          <a:effectLst/>
                        </a:rPr>
                        <a:t>R</a:t>
                      </a:r>
                      <a:r>
                        <a:rPr lang="en-US" sz="1600" b="1" spc="5" dirty="0">
                          <a:effectLst/>
                        </a:rPr>
                        <a:t>i</a:t>
                      </a:r>
                      <a:r>
                        <a:rPr lang="en-US" sz="1600" b="1" dirty="0">
                          <a:effectLst/>
                        </a:rPr>
                        <a:t>ver</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1400"/>
                        </a:lnSpc>
                        <a:spcBef>
                          <a:spcPts val="30"/>
                        </a:spcBef>
                        <a:spcAft>
                          <a:spcPts val="0"/>
                        </a:spcAft>
                      </a:pPr>
                      <a:r>
                        <a:rPr lang="en-US" sz="1600" b="1" dirty="0">
                          <a:effectLst/>
                        </a:rPr>
                        <a:t> </a:t>
                      </a:r>
                      <a:r>
                        <a:rPr lang="en-US" sz="1600" b="1" spc="-5" dirty="0">
                          <a:effectLst/>
                        </a:rPr>
                        <a:t>C</a:t>
                      </a:r>
                      <a:r>
                        <a:rPr lang="en-US" sz="1600" b="1" dirty="0">
                          <a:effectLst/>
                        </a:rPr>
                        <a:t>apac</a:t>
                      </a:r>
                      <a:r>
                        <a:rPr lang="en-US" sz="1600" b="1" spc="5" dirty="0">
                          <a:effectLst/>
                        </a:rPr>
                        <a:t>i</a:t>
                      </a:r>
                      <a:r>
                        <a:rPr lang="en-US" sz="1600" b="1" spc="-10" dirty="0">
                          <a:effectLst/>
                        </a:rPr>
                        <a:t>t</a:t>
                      </a:r>
                      <a:r>
                        <a:rPr lang="en-US" sz="1600" b="1" dirty="0">
                          <a:effectLst/>
                        </a:rPr>
                        <a:t>y</a:t>
                      </a:r>
                    </a:p>
                    <a:p>
                      <a:pPr marL="0" marR="0" algn="ctr">
                        <a:lnSpc>
                          <a:spcPts val="500"/>
                        </a:lnSpc>
                        <a:spcBef>
                          <a:spcPts val="35"/>
                        </a:spcBef>
                        <a:spcAft>
                          <a:spcPts val="0"/>
                        </a:spcAft>
                      </a:pPr>
                      <a:r>
                        <a:rPr lang="en-US" sz="1600" b="1" dirty="0">
                          <a:effectLst/>
                        </a:rPr>
                        <a:t> </a:t>
                      </a:r>
                    </a:p>
                    <a:p>
                      <a:pPr marL="196850" marR="182245" algn="ctr">
                        <a:lnSpc>
                          <a:spcPct val="115000"/>
                        </a:lnSpc>
                        <a:spcBef>
                          <a:spcPts val="0"/>
                        </a:spcBef>
                        <a:spcAft>
                          <a:spcPts val="0"/>
                        </a:spcAft>
                      </a:pPr>
                      <a:r>
                        <a:rPr lang="en-US" sz="1600" b="1" spc="5" dirty="0">
                          <a:effectLst/>
                        </a:rPr>
                        <a:t>(</a:t>
                      </a:r>
                      <a:r>
                        <a:rPr lang="en-US" sz="1600" b="1" dirty="0">
                          <a:effectLst/>
                        </a:rPr>
                        <a:t>M</a:t>
                      </a:r>
                      <a:r>
                        <a:rPr lang="en-US" sz="1600" b="1" spc="-10" dirty="0">
                          <a:effectLst/>
                        </a:rPr>
                        <a:t>W</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55245" marR="40005" algn="ctr">
                        <a:lnSpc>
                          <a:spcPct val="115000"/>
                        </a:lnSpc>
                        <a:spcBef>
                          <a:spcPts val="0"/>
                        </a:spcBef>
                        <a:spcAft>
                          <a:spcPts val="0"/>
                        </a:spcAft>
                      </a:pPr>
                      <a:r>
                        <a:rPr lang="en-US" sz="1600" b="1" spc="-5" dirty="0">
                          <a:effectLst/>
                        </a:rPr>
                        <a:t>A</a:t>
                      </a:r>
                      <a:r>
                        <a:rPr lang="en-US" sz="1600" b="1" dirty="0">
                          <a:effectLst/>
                        </a:rPr>
                        <a:t>n</a:t>
                      </a:r>
                      <a:r>
                        <a:rPr lang="en-US" sz="1600" b="1" spc="-5" dirty="0">
                          <a:effectLst/>
                        </a:rPr>
                        <a:t>n</a:t>
                      </a:r>
                      <a:r>
                        <a:rPr lang="en-US" sz="1600" b="1" dirty="0">
                          <a:effectLst/>
                        </a:rPr>
                        <a:t>ual Energy</a:t>
                      </a:r>
                    </a:p>
                    <a:p>
                      <a:pPr marL="0" marR="0" algn="ctr">
                        <a:lnSpc>
                          <a:spcPts val="500"/>
                        </a:lnSpc>
                        <a:spcBef>
                          <a:spcPts val="35"/>
                        </a:spcBef>
                        <a:spcAft>
                          <a:spcPts val="0"/>
                        </a:spcAft>
                      </a:pPr>
                      <a:r>
                        <a:rPr lang="en-US" sz="1600" b="1" dirty="0">
                          <a:effectLst/>
                        </a:rPr>
                        <a:t> </a:t>
                      </a:r>
                    </a:p>
                    <a:p>
                      <a:pPr marL="303530" marR="288290" algn="ctr">
                        <a:lnSpc>
                          <a:spcPct val="115000"/>
                        </a:lnSpc>
                        <a:spcBef>
                          <a:spcPts val="0"/>
                        </a:spcBef>
                        <a:spcAft>
                          <a:spcPts val="0"/>
                        </a:spcAft>
                      </a:pPr>
                      <a:r>
                        <a:rPr lang="en-US" sz="1600" b="1" spc="5" dirty="0">
                          <a:effectLst/>
                        </a:rPr>
                        <a:t>(</a:t>
                      </a:r>
                      <a:r>
                        <a:rPr lang="en-US" sz="1600" b="1" spc="-5" dirty="0" err="1">
                          <a:effectLst/>
                        </a:rPr>
                        <a:t>G</a:t>
                      </a:r>
                      <a:r>
                        <a:rPr lang="en-US" sz="1600" b="1" dirty="0" err="1">
                          <a:effectLst/>
                        </a:rPr>
                        <a:t>Wh</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500"/>
                        </a:lnSpc>
                        <a:spcBef>
                          <a:spcPts val="30"/>
                        </a:spcBef>
                        <a:spcAft>
                          <a:spcPts val="0"/>
                        </a:spcAft>
                      </a:pPr>
                      <a:r>
                        <a:rPr lang="en-US" sz="1600" b="1" dirty="0">
                          <a:effectLst/>
                        </a:rPr>
                        <a:t> </a:t>
                      </a:r>
                    </a:p>
                    <a:p>
                      <a:pPr marL="113030" marR="99695" algn="ctr">
                        <a:lnSpc>
                          <a:spcPct val="115000"/>
                        </a:lnSpc>
                        <a:spcBef>
                          <a:spcPts val="0"/>
                        </a:spcBef>
                        <a:spcAft>
                          <a:spcPts val="0"/>
                        </a:spcAft>
                      </a:pPr>
                      <a:r>
                        <a:rPr lang="en-US" sz="1600" b="1" spc="-5" dirty="0">
                          <a:effectLst/>
                        </a:rPr>
                        <a:t>E</a:t>
                      </a:r>
                      <a:r>
                        <a:rPr lang="en-US" sz="1600" b="1" dirty="0">
                          <a:effectLst/>
                        </a:rPr>
                        <a:t>s</a:t>
                      </a:r>
                      <a:r>
                        <a:rPr lang="en-US" sz="1600" b="1" spc="5" dirty="0">
                          <a:effectLst/>
                        </a:rPr>
                        <a:t>t</a:t>
                      </a:r>
                      <a:r>
                        <a:rPr lang="en-US" sz="1600" b="1" spc="-5" dirty="0">
                          <a:effectLst/>
                        </a:rPr>
                        <a:t>i</a:t>
                      </a:r>
                      <a:r>
                        <a:rPr lang="en-US" sz="1600" b="1" spc="5" dirty="0">
                          <a:effectLst/>
                        </a:rPr>
                        <a:t>m</a:t>
                      </a:r>
                      <a:r>
                        <a:rPr lang="en-US" sz="1600" b="1" dirty="0">
                          <a:effectLst/>
                        </a:rPr>
                        <a:t>a</a:t>
                      </a:r>
                      <a:r>
                        <a:rPr lang="en-US" sz="1600" b="1" spc="-10" dirty="0">
                          <a:effectLst/>
                        </a:rPr>
                        <a:t>t</a:t>
                      </a:r>
                      <a:r>
                        <a:rPr lang="en-US" sz="1600" b="1" dirty="0">
                          <a:effectLst/>
                        </a:rPr>
                        <a:t>e</a:t>
                      </a:r>
                    </a:p>
                    <a:p>
                      <a:pPr marL="242570" marR="226695" algn="ctr">
                        <a:lnSpc>
                          <a:spcPct val="115000"/>
                        </a:lnSpc>
                        <a:spcBef>
                          <a:spcPts val="0"/>
                        </a:spcBef>
                        <a:spcAft>
                          <a:spcPts val="0"/>
                        </a:spcAft>
                      </a:pPr>
                      <a:r>
                        <a:rPr lang="en-US" sz="1600" b="1" spc="-5" dirty="0">
                          <a:effectLst/>
                        </a:rPr>
                        <a:t>C</a:t>
                      </a:r>
                      <a:r>
                        <a:rPr lang="en-US" sz="1600" b="1" dirty="0">
                          <a:effectLst/>
                        </a:rPr>
                        <a:t>ost</a:t>
                      </a:r>
                    </a:p>
                    <a:p>
                      <a:pPr marL="0" marR="0" algn="ctr">
                        <a:lnSpc>
                          <a:spcPts val="500"/>
                        </a:lnSpc>
                        <a:spcBef>
                          <a:spcPts val="35"/>
                        </a:spcBef>
                        <a:spcAft>
                          <a:spcPts val="0"/>
                        </a:spcAft>
                      </a:pPr>
                      <a:r>
                        <a:rPr lang="en-US" sz="1600" b="1" dirty="0">
                          <a:effectLst/>
                        </a:rPr>
                        <a:t> </a:t>
                      </a:r>
                    </a:p>
                    <a:p>
                      <a:pPr marL="82550" marR="66675" algn="ctr">
                        <a:lnSpc>
                          <a:spcPts val="1260"/>
                        </a:lnSpc>
                        <a:spcBef>
                          <a:spcPts val="0"/>
                        </a:spcBef>
                        <a:spcAft>
                          <a:spcPts val="0"/>
                        </a:spcAft>
                      </a:pPr>
                      <a:r>
                        <a:rPr lang="en-US" sz="1600" b="1" spc="5" dirty="0">
                          <a:effectLst/>
                        </a:rPr>
                        <a:t>(</a:t>
                      </a:r>
                      <a:r>
                        <a:rPr lang="en-US" sz="1600" b="1" dirty="0">
                          <a:effectLst/>
                        </a:rPr>
                        <a:t>$m</a:t>
                      </a:r>
                      <a:r>
                        <a:rPr lang="en-US" sz="1600" b="1" spc="5" dirty="0">
                          <a:effectLst/>
                        </a:rPr>
                        <a:t> </a:t>
                      </a:r>
                      <a:r>
                        <a:rPr lang="en-US" sz="1600" b="1" spc="-5" dirty="0">
                          <a:effectLst/>
                        </a:rPr>
                        <a:t>U</a:t>
                      </a:r>
                      <a:r>
                        <a:rPr lang="en-US" sz="1600" b="1" dirty="0">
                          <a:effectLst/>
                        </a:rPr>
                        <a:t>S</a:t>
                      </a:r>
                      <a:r>
                        <a:rPr lang="en-US" sz="1600" b="1" spc="-5" dirty="0">
                          <a:effectLst/>
                        </a:rPr>
                        <a:t>D</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69215" marR="52705" algn="ctr">
                        <a:lnSpc>
                          <a:spcPct val="115000"/>
                        </a:lnSpc>
                        <a:spcBef>
                          <a:spcPts val="0"/>
                        </a:spcBef>
                        <a:spcAft>
                          <a:spcPts val="0"/>
                        </a:spcAft>
                      </a:pPr>
                      <a:r>
                        <a:rPr lang="en-US" sz="1600" b="1" dirty="0">
                          <a:effectLst/>
                        </a:rPr>
                        <a:t>Sta</a:t>
                      </a:r>
                      <a:r>
                        <a:rPr lang="en-US" sz="1600" b="1" spc="5" dirty="0">
                          <a:effectLst/>
                        </a:rPr>
                        <a:t>r</a:t>
                      </a:r>
                      <a:r>
                        <a:rPr lang="en-US" sz="1600" b="1" dirty="0">
                          <a:effectLst/>
                        </a:rPr>
                        <a:t>t</a:t>
                      </a:r>
                      <a:r>
                        <a:rPr lang="en-US" sz="1600" b="1" spc="-5" dirty="0">
                          <a:effectLst/>
                        </a:rPr>
                        <a:t> D</a:t>
                      </a:r>
                      <a:r>
                        <a:rPr lang="en-US" sz="1600" b="1" dirty="0">
                          <a:effectLst/>
                        </a:rPr>
                        <a:t>a</a:t>
                      </a:r>
                      <a:r>
                        <a:rPr lang="en-US" sz="1600" b="1" spc="5" dirty="0">
                          <a:effectLst/>
                        </a:rPr>
                        <a:t>t</a:t>
                      </a:r>
                      <a:r>
                        <a:rPr lang="en-US" sz="1600" b="1" dirty="0">
                          <a:effectLst/>
                        </a:rPr>
                        <a:t>e</a:t>
                      </a:r>
                    </a:p>
                    <a:p>
                      <a:pPr marL="184785" marR="170180" algn="ctr">
                        <a:lnSpc>
                          <a:spcPct val="115000"/>
                        </a:lnSpc>
                        <a:spcBef>
                          <a:spcPts val="0"/>
                        </a:spcBef>
                        <a:spcAft>
                          <a:spcPts val="0"/>
                        </a:spcAft>
                      </a:pPr>
                      <a:r>
                        <a:rPr lang="en-US" sz="1600" b="1" spc="5" dirty="0">
                          <a:effectLst/>
                        </a:rPr>
                        <a:t>(</a:t>
                      </a:r>
                      <a:r>
                        <a:rPr lang="en-US" sz="1600" b="1" spc="-5" dirty="0">
                          <a:effectLst/>
                        </a:rPr>
                        <a:t>Y</a:t>
                      </a:r>
                      <a:r>
                        <a:rPr lang="en-US" sz="1600" b="1" dirty="0">
                          <a:effectLst/>
                        </a:rPr>
                        <a:t>ea</a:t>
                      </a:r>
                      <a:r>
                        <a:rPr lang="en-US" sz="1600" b="1" spc="-10" dirty="0">
                          <a:effectLst/>
                        </a:rPr>
                        <a:t>r</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93980" marR="76200" algn="ctr">
                        <a:lnSpc>
                          <a:spcPts val="1800"/>
                        </a:lnSpc>
                        <a:spcBef>
                          <a:spcPts val="115"/>
                        </a:spcBef>
                        <a:spcAft>
                          <a:spcPts val="0"/>
                        </a:spcAft>
                      </a:pPr>
                      <a:r>
                        <a:rPr lang="en-US" sz="1600" b="1" spc="-5" dirty="0">
                          <a:effectLst/>
                        </a:rPr>
                        <a:t>C</a:t>
                      </a:r>
                      <a:r>
                        <a:rPr lang="en-US" sz="1600" b="1" dirty="0">
                          <a:effectLst/>
                        </a:rPr>
                        <a:t>o</a:t>
                      </a:r>
                      <a:r>
                        <a:rPr lang="en-US" sz="1600" b="1" spc="5" dirty="0">
                          <a:effectLst/>
                        </a:rPr>
                        <a:t>m</a:t>
                      </a:r>
                      <a:r>
                        <a:rPr lang="en-US" sz="1600" b="1" spc="-10" dirty="0">
                          <a:effectLst/>
                        </a:rPr>
                        <a:t>m</a:t>
                      </a:r>
                      <a:r>
                        <a:rPr lang="en-US" sz="1600" b="1" spc="5" dirty="0">
                          <a:effectLst/>
                        </a:rPr>
                        <a:t>i</a:t>
                      </a:r>
                      <a:r>
                        <a:rPr lang="en-US" sz="1600" b="1" dirty="0">
                          <a:effectLst/>
                        </a:rPr>
                        <a:t>s</a:t>
                      </a:r>
                      <a:r>
                        <a:rPr lang="en-US" sz="1600" b="1" spc="-5" dirty="0">
                          <a:effectLst/>
                        </a:rPr>
                        <a:t>s</a:t>
                      </a:r>
                      <a:r>
                        <a:rPr lang="en-US" sz="1600" b="1" spc="5" dirty="0">
                          <a:effectLst/>
                        </a:rPr>
                        <a:t>i</a:t>
                      </a:r>
                      <a:r>
                        <a:rPr lang="en-US" sz="1600" b="1" dirty="0">
                          <a:effectLst/>
                        </a:rPr>
                        <a:t>o</a:t>
                      </a:r>
                      <a:r>
                        <a:rPr lang="en-US" sz="1600" b="1" spc="-15" dirty="0">
                          <a:effectLst/>
                        </a:rPr>
                        <a:t>ni</a:t>
                      </a:r>
                      <a:r>
                        <a:rPr lang="en-US" sz="1600" b="1" dirty="0">
                          <a:effectLst/>
                        </a:rPr>
                        <a:t>ng </a:t>
                      </a:r>
                      <a:r>
                        <a:rPr lang="en-US" sz="1600" b="1" spc="-5" dirty="0">
                          <a:effectLst/>
                        </a:rPr>
                        <a:t>D</a:t>
                      </a:r>
                      <a:r>
                        <a:rPr lang="en-US" sz="1600" b="1" dirty="0">
                          <a:effectLst/>
                        </a:rPr>
                        <a:t>a</a:t>
                      </a:r>
                      <a:r>
                        <a:rPr lang="en-US" sz="1600" b="1" spc="5" dirty="0">
                          <a:effectLst/>
                        </a:rPr>
                        <a:t>t</a:t>
                      </a:r>
                      <a:r>
                        <a:rPr lang="en-US" sz="1600" b="1" dirty="0">
                          <a:effectLst/>
                        </a:rPr>
                        <a:t>e </a:t>
                      </a:r>
                      <a:r>
                        <a:rPr lang="en-US" sz="1600" b="1" spc="5" dirty="0">
                          <a:effectLst/>
                        </a:rPr>
                        <a:t>(</a:t>
                      </a:r>
                      <a:r>
                        <a:rPr lang="en-US" sz="1600" b="1" spc="-5" dirty="0">
                          <a:effectLst/>
                        </a:rPr>
                        <a:t>Y</a:t>
                      </a:r>
                      <a:r>
                        <a:rPr lang="en-US" sz="1600" b="1" dirty="0">
                          <a:effectLst/>
                        </a:rPr>
                        <a:t>ea</a:t>
                      </a:r>
                      <a:r>
                        <a:rPr lang="en-US" sz="1600" b="1" spc="-10" dirty="0">
                          <a:effectLst/>
                        </a:rPr>
                        <a:t>r</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1000"/>
                        </a:lnSpc>
                        <a:spcBef>
                          <a:spcPts val="0"/>
                        </a:spcBef>
                        <a:spcAft>
                          <a:spcPts val="0"/>
                        </a:spcAft>
                      </a:pPr>
                      <a:r>
                        <a:rPr lang="en-US" sz="1600" b="1" dirty="0">
                          <a:effectLst/>
                        </a:rPr>
                        <a:t> </a:t>
                      </a:r>
                    </a:p>
                    <a:p>
                      <a:pPr marL="0" marR="0" algn="ctr">
                        <a:lnSpc>
                          <a:spcPts val="1300"/>
                        </a:lnSpc>
                        <a:spcBef>
                          <a:spcPts val="30"/>
                        </a:spcBef>
                        <a:spcAft>
                          <a:spcPts val="0"/>
                        </a:spcAft>
                      </a:pPr>
                      <a:r>
                        <a:rPr lang="en-US" sz="1600" b="1" dirty="0">
                          <a:effectLst/>
                        </a:rPr>
                        <a:t> </a:t>
                      </a:r>
                      <a:r>
                        <a:rPr lang="en-US" sz="1600" b="1" spc="-5" dirty="0">
                          <a:effectLst/>
                        </a:rPr>
                        <a:t>R</a:t>
                      </a:r>
                      <a:r>
                        <a:rPr lang="en-US" sz="1600" b="1" dirty="0">
                          <a:effectLst/>
                        </a:rPr>
                        <a:t>e</a:t>
                      </a:r>
                      <a:r>
                        <a:rPr lang="en-US" sz="1600" b="1" spc="5" dirty="0">
                          <a:effectLst/>
                        </a:rPr>
                        <a:t>m</a:t>
                      </a:r>
                      <a:r>
                        <a:rPr lang="en-US" sz="1600" b="1" dirty="0">
                          <a:effectLst/>
                        </a:rPr>
                        <a:t>ar</a:t>
                      </a:r>
                      <a:r>
                        <a:rPr lang="en-US" sz="1600" b="1" spc="-10" dirty="0">
                          <a:effectLst/>
                        </a:rPr>
                        <a:t>k</a:t>
                      </a:r>
                      <a:r>
                        <a:rPr lang="en-US" sz="1600" b="1" dirty="0">
                          <a:effectLst/>
                        </a:rPr>
                        <a:t>s</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extLst>
                  <a:ext uri="{0D108BD9-81ED-4DB2-BD59-A6C34878D82A}">
                    <a16:rowId xmlns="" xmlns:a16="http://schemas.microsoft.com/office/drawing/2014/main" val="3676982579"/>
                  </a:ext>
                </a:extLst>
              </a:tr>
              <a:tr h="91440">
                <a:tc>
                  <a:txBody>
                    <a:bodyPr/>
                    <a:lstStyle/>
                    <a:p>
                      <a:pPr marL="165735" marR="149225" algn="ctr">
                        <a:lnSpc>
                          <a:spcPct val="115000"/>
                        </a:lnSpc>
                        <a:spcBef>
                          <a:spcPts val="0"/>
                        </a:spcBef>
                        <a:spcAft>
                          <a:spcPts val="0"/>
                        </a:spcAft>
                      </a:pPr>
                      <a:r>
                        <a:rPr lang="en-US" sz="1600" dirty="0">
                          <a:effectLst/>
                        </a:rPr>
                        <a:t>1</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spc="-5" dirty="0" err="1">
                          <a:effectLst/>
                        </a:rPr>
                        <a:t>B</a:t>
                      </a:r>
                      <a:r>
                        <a:rPr lang="en-US" sz="1600" dirty="0" err="1">
                          <a:effectLst/>
                        </a:rPr>
                        <a:t>a</a:t>
                      </a:r>
                      <a:r>
                        <a:rPr lang="en-US" sz="1600" spc="-10" dirty="0" err="1">
                          <a:effectLst/>
                        </a:rPr>
                        <a:t>g</a:t>
                      </a:r>
                      <a:r>
                        <a:rPr lang="en-US" sz="1600" dirty="0" err="1">
                          <a:effectLst/>
                        </a:rPr>
                        <a:t>hda</a:t>
                      </a:r>
                      <a:r>
                        <a:rPr lang="en-US" sz="1600" spc="5" dirty="0" err="1">
                          <a:effectLst/>
                        </a:rPr>
                        <a:t>r</a:t>
                      </a:r>
                      <a:r>
                        <a:rPr lang="en-US" sz="1600" dirty="0" err="1">
                          <a:effectLst/>
                        </a:rPr>
                        <a:t>a</a:t>
                      </a:r>
                      <a:r>
                        <a:rPr lang="en-US" sz="1600" dirty="0">
                          <a:effectLst/>
                        </a:rPr>
                        <a:t> Dam</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dirty="0">
                          <a:effectLst/>
                        </a:rPr>
                        <a:t> </a:t>
                      </a:r>
                      <a:r>
                        <a:rPr lang="en-US" sz="1600" spc="5" dirty="0" err="1">
                          <a:effectLst/>
                        </a:rPr>
                        <a:t>K</a:t>
                      </a:r>
                      <a:r>
                        <a:rPr lang="en-US" sz="1600" dirty="0" err="1">
                          <a:effectLst/>
                        </a:rPr>
                        <a:t>a</a:t>
                      </a:r>
                      <a:r>
                        <a:rPr lang="en-US" sz="1600" spc="-10" dirty="0" err="1">
                          <a:effectLst/>
                        </a:rPr>
                        <a:t>p</a:t>
                      </a:r>
                      <a:r>
                        <a:rPr lang="en-US" sz="1600" spc="5" dirty="0" err="1">
                          <a:effectLst/>
                        </a:rPr>
                        <a:t>i</a:t>
                      </a:r>
                      <a:r>
                        <a:rPr lang="en-US" sz="1600" dirty="0" err="1">
                          <a:effectLst/>
                        </a:rPr>
                        <a:t>sa</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dirty="0">
                          <a:effectLst/>
                        </a:rPr>
                        <a:t> </a:t>
                      </a:r>
                    </a:p>
                    <a:p>
                      <a:pPr marL="0" marR="0" algn="ctr">
                        <a:lnSpc>
                          <a:spcPts val="1300"/>
                        </a:lnSpc>
                        <a:spcBef>
                          <a:spcPts val="5"/>
                        </a:spcBef>
                        <a:spcAft>
                          <a:spcPts val="0"/>
                        </a:spcAft>
                      </a:pPr>
                      <a:r>
                        <a:rPr lang="en-US" sz="1600" dirty="0">
                          <a:effectLst/>
                        </a:rPr>
                        <a:t> </a:t>
                      </a:r>
                      <a:r>
                        <a:rPr lang="en-US" sz="1600" dirty="0" err="1">
                          <a:effectLst/>
                        </a:rPr>
                        <a:t>Pa</a:t>
                      </a:r>
                      <a:r>
                        <a:rPr lang="en-US" sz="1600" spc="-10" dirty="0" err="1">
                          <a:effectLst/>
                        </a:rPr>
                        <a:t>n</a:t>
                      </a:r>
                      <a:r>
                        <a:rPr lang="en-US" sz="1600" spc="15" dirty="0" err="1">
                          <a:effectLst/>
                        </a:rPr>
                        <a:t>j</a:t>
                      </a:r>
                      <a:r>
                        <a:rPr lang="en-US" sz="1600" spc="-10" dirty="0" err="1">
                          <a:effectLst/>
                        </a:rPr>
                        <a:t>s</a:t>
                      </a:r>
                      <a:r>
                        <a:rPr lang="en-US" sz="1600" dirty="0" err="1">
                          <a:effectLst/>
                        </a:rPr>
                        <a:t>h</a:t>
                      </a:r>
                      <a:r>
                        <a:rPr lang="en-US" sz="1600" spc="-5" dirty="0" err="1">
                          <a:effectLst/>
                        </a:rPr>
                        <a:t>i</a:t>
                      </a:r>
                      <a:r>
                        <a:rPr lang="en-US" sz="1600" dirty="0" err="1">
                          <a:effectLst/>
                        </a:rPr>
                        <a:t>r</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a:effectLst/>
                        </a:rPr>
                        <a:t> </a:t>
                      </a:r>
                    </a:p>
                    <a:p>
                      <a:pPr marL="0" marR="0" algn="ctr">
                        <a:lnSpc>
                          <a:spcPts val="1300"/>
                        </a:lnSpc>
                        <a:spcBef>
                          <a:spcPts val="5"/>
                        </a:spcBef>
                        <a:spcAft>
                          <a:spcPts val="0"/>
                        </a:spcAft>
                      </a:pPr>
                      <a:r>
                        <a:rPr lang="en-US" sz="1600">
                          <a:effectLst/>
                        </a:rPr>
                        <a:t> </a:t>
                      </a:r>
                    </a:p>
                    <a:p>
                      <a:pPr marL="273050" marR="260985" algn="ctr">
                        <a:lnSpc>
                          <a:spcPct val="115000"/>
                        </a:lnSpc>
                        <a:spcBef>
                          <a:spcPts val="0"/>
                        </a:spcBef>
                        <a:spcAft>
                          <a:spcPts val="0"/>
                        </a:spcAft>
                      </a:pPr>
                      <a:r>
                        <a:rPr lang="en-US" sz="1600">
                          <a:effectLst/>
                        </a:rPr>
                        <a:t>240</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dirty="0">
                          <a:effectLst/>
                        </a:rPr>
                        <a:t> </a:t>
                      </a:r>
                    </a:p>
                    <a:p>
                      <a:pPr marL="0" marR="0" algn="ctr">
                        <a:lnSpc>
                          <a:spcPts val="1300"/>
                        </a:lnSpc>
                        <a:spcBef>
                          <a:spcPts val="5"/>
                        </a:spcBef>
                        <a:spcAft>
                          <a:spcPts val="0"/>
                        </a:spcAft>
                      </a:pPr>
                      <a:r>
                        <a:rPr lang="en-US" sz="1600" dirty="0">
                          <a:effectLst/>
                        </a:rPr>
                        <a:t> </a:t>
                      </a:r>
                    </a:p>
                    <a:p>
                      <a:pPr marL="408940" marR="393065" algn="ctr">
                        <a:lnSpc>
                          <a:spcPct val="115000"/>
                        </a:lnSpc>
                        <a:spcBef>
                          <a:spcPts val="0"/>
                        </a:spcBef>
                        <a:spcAft>
                          <a:spcPts val="0"/>
                        </a:spcAft>
                      </a:pPr>
                      <a:r>
                        <a:rPr lang="en-US" sz="1600" dirty="0">
                          <a:effectLst/>
                        </a:rPr>
                        <a:t>967</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a:effectLst/>
                        </a:rPr>
                        <a:t> </a:t>
                      </a:r>
                    </a:p>
                    <a:p>
                      <a:pPr marL="0" marR="0" algn="ctr">
                        <a:lnSpc>
                          <a:spcPts val="1300"/>
                        </a:lnSpc>
                        <a:spcBef>
                          <a:spcPts val="5"/>
                        </a:spcBef>
                        <a:spcAft>
                          <a:spcPts val="0"/>
                        </a:spcAft>
                      </a:pPr>
                      <a:r>
                        <a:rPr lang="en-US" sz="1600">
                          <a:effectLst/>
                        </a:rPr>
                        <a:t> </a:t>
                      </a:r>
                    </a:p>
                    <a:p>
                      <a:pPr marL="274955" marR="259715" algn="ctr">
                        <a:lnSpc>
                          <a:spcPct val="115000"/>
                        </a:lnSpc>
                        <a:spcBef>
                          <a:spcPts val="0"/>
                        </a:spcBef>
                        <a:spcAft>
                          <a:spcPts val="0"/>
                        </a:spcAft>
                      </a:pPr>
                      <a:r>
                        <a:rPr lang="en-US" sz="1600">
                          <a:effectLst/>
                        </a:rPr>
                        <a:t>560</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400"/>
                        </a:lnSpc>
                        <a:spcBef>
                          <a:spcPts val="5"/>
                        </a:spcBef>
                        <a:spcAft>
                          <a:spcPts val="0"/>
                        </a:spcAft>
                      </a:pPr>
                      <a:r>
                        <a:rPr lang="en-US" sz="1600" dirty="0">
                          <a:effectLst/>
                        </a:rPr>
                        <a:t> </a:t>
                      </a:r>
                    </a:p>
                    <a:p>
                      <a:pPr marL="137795" marR="0" algn="ctr">
                        <a:lnSpc>
                          <a:spcPct val="115000"/>
                        </a:lnSpc>
                        <a:spcBef>
                          <a:spcPts val="0"/>
                        </a:spcBef>
                        <a:spcAft>
                          <a:spcPts val="0"/>
                        </a:spcAft>
                      </a:pPr>
                      <a:r>
                        <a:rPr lang="en-US" sz="1600" dirty="0">
                          <a:effectLst/>
                        </a:rPr>
                        <a:t>2016</a:t>
                      </a:r>
                      <a:r>
                        <a:rPr lang="en-US" sz="1600" spc="5" dirty="0">
                          <a:effectLst/>
                        </a:rPr>
                        <a:t>/</a:t>
                      </a:r>
                      <a:r>
                        <a:rPr lang="en-US" sz="1600" spc="-10" dirty="0">
                          <a:effectLst/>
                        </a:rPr>
                        <a:t>1</a:t>
                      </a:r>
                      <a:r>
                        <a:rPr lang="en-US" sz="1600" dirty="0">
                          <a:effectLst/>
                        </a:rPr>
                        <a:t>8*</a:t>
                      </a:r>
                    </a:p>
                    <a:p>
                      <a:pPr marL="0" marR="0" algn="ctr">
                        <a:lnSpc>
                          <a:spcPts val="500"/>
                        </a:lnSpc>
                        <a:spcBef>
                          <a:spcPts val="35"/>
                        </a:spcBef>
                        <a:spcAft>
                          <a:spcPts val="0"/>
                        </a:spcAft>
                      </a:pPr>
                      <a:r>
                        <a:rPr lang="en-US" sz="1600" dirty="0">
                          <a:effectLst/>
                        </a:rPr>
                        <a:t> </a:t>
                      </a:r>
                    </a:p>
                  </a:txBody>
                  <a:tcPr marL="0" marR="0" marT="0" marB="0" anchor="ctr">
                    <a:solidFill>
                      <a:schemeClr val="accent1">
                        <a:lumMod val="20000"/>
                        <a:lumOff val="80000"/>
                      </a:schemeClr>
                    </a:solidFill>
                  </a:tcPr>
                </a:tc>
                <a:tc>
                  <a:txBody>
                    <a:bodyPr/>
                    <a:lstStyle/>
                    <a:p>
                      <a:pPr marL="0" marR="0" algn="ctr">
                        <a:lnSpc>
                          <a:spcPts val="1400"/>
                        </a:lnSpc>
                        <a:spcBef>
                          <a:spcPts val="5"/>
                        </a:spcBef>
                        <a:spcAft>
                          <a:spcPts val="0"/>
                        </a:spcAft>
                      </a:pPr>
                      <a:r>
                        <a:rPr lang="en-US" sz="1600" dirty="0">
                          <a:effectLst/>
                        </a:rPr>
                        <a:t> </a:t>
                      </a:r>
                    </a:p>
                    <a:p>
                      <a:pPr marL="229235" marR="0" algn="ctr">
                        <a:lnSpc>
                          <a:spcPct val="115000"/>
                        </a:lnSpc>
                        <a:spcBef>
                          <a:spcPts val="0"/>
                        </a:spcBef>
                        <a:spcAft>
                          <a:spcPts val="0"/>
                        </a:spcAft>
                      </a:pPr>
                      <a:r>
                        <a:rPr lang="en-US" sz="1600" dirty="0">
                          <a:effectLst/>
                        </a:rPr>
                        <a:t>2020</a:t>
                      </a:r>
                      <a:r>
                        <a:rPr lang="en-US" sz="1600" spc="5" dirty="0">
                          <a:effectLst/>
                        </a:rPr>
                        <a:t>/</a:t>
                      </a:r>
                      <a:r>
                        <a:rPr lang="en-US" sz="1600" spc="-10" dirty="0">
                          <a:effectLst/>
                        </a:rPr>
                        <a:t>2</a:t>
                      </a:r>
                      <a:r>
                        <a:rPr lang="en-US" sz="1600" dirty="0">
                          <a:effectLst/>
                        </a:rPr>
                        <a:t>1*</a:t>
                      </a:r>
                    </a:p>
                    <a:p>
                      <a:pPr marL="0" marR="0" algn="ctr">
                        <a:lnSpc>
                          <a:spcPts val="500"/>
                        </a:lnSpc>
                        <a:spcBef>
                          <a:spcPts val="35"/>
                        </a:spcBef>
                        <a:spcAft>
                          <a:spcPts val="0"/>
                        </a:spcAft>
                      </a:pPr>
                      <a:r>
                        <a:rPr lang="en-US" sz="1600" dirty="0">
                          <a:effectLst/>
                        </a:rPr>
                        <a:t> </a:t>
                      </a:r>
                    </a:p>
                  </a:txBody>
                  <a:tcPr marL="0" marR="0" marT="0" marB="0" anchor="ctr">
                    <a:solidFill>
                      <a:schemeClr val="accent1">
                        <a:lumMod val="20000"/>
                        <a:lumOff val="80000"/>
                      </a:schemeClr>
                    </a:solidFill>
                  </a:tcPr>
                </a:tc>
                <a:tc>
                  <a:txBody>
                    <a:bodyPr/>
                    <a:lstStyle/>
                    <a:p>
                      <a:pPr marL="107950" marR="89535" algn="ctr">
                        <a:lnSpc>
                          <a:spcPts val="1800"/>
                        </a:lnSpc>
                        <a:spcBef>
                          <a:spcPts val="90"/>
                        </a:spcBef>
                        <a:spcAft>
                          <a:spcPts val="0"/>
                        </a:spcAft>
                      </a:pPr>
                      <a:r>
                        <a:rPr lang="en-US" sz="1600" dirty="0">
                          <a:effectLst/>
                        </a:rPr>
                        <a:t>Fea</a:t>
                      </a:r>
                      <a:r>
                        <a:rPr lang="en-US" sz="1600" spc="5" dirty="0">
                          <a:effectLst/>
                        </a:rPr>
                        <a:t>s</a:t>
                      </a:r>
                      <a:r>
                        <a:rPr lang="en-US" sz="1600" spc="-5" dirty="0">
                          <a:effectLst/>
                        </a:rPr>
                        <a:t>i</a:t>
                      </a:r>
                      <a:r>
                        <a:rPr lang="en-US" sz="1600" dirty="0">
                          <a:effectLst/>
                        </a:rPr>
                        <a:t>b</a:t>
                      </a:r>
                      <a:r>
                        <a:rPr lang="en-US" sz="1600" spc="-5" dirty="0">
                          <a:effectLst/>
                        </a:rPr>
                        <a:t>i</a:t>
                      </a:r>
                      <a:r>
                        <a:rPr lang="en-US" sz="1600" spc="5" dirty="0">
                          <a:effectLst/>
                        </a:rPr>
                        <a:t>l</a:t>
                      </a:r>
                      <a:r>
                        <a:rPr lang="en-US" sz="1600" spc="-5" dirty="0">
                          <a:effectLst/>
                        </a:rPr>
                        <a:t>i</a:t>
                      </a:r>
                      <a:r>
                        <a:rPr lang="en-US" sz="1600" spc="5" dirty="0">
                          <a:effectLst/>
                        </a:rPr>
                        <a:t>t</a:t>
                      </a:r>
                      <a:r>
                        <a:rPr lang="en-US" sz="1600" dirty="0">
                          <a:effectLst/>
                        </a:rPr>
                        <a:t>y</a:t>
                      </a:r>
                      <a:r>
                        <a:rPr lang="en-US" sz="1600" spc="-10" dirty="0">
                          <a:effectLst/>
                        </a:rPr>
                        <a:t> </a:t>
                      </a:r>
                      <a:r>
                        <a:rPr lang="en-US" sz="1600" dirty="0">
                          <a:effectLst/>
                        </a:rPr>
                        <a:t>s</a:t>
                      </a:r>
                      <a:r>
                        <a:rPr lang="en-US" sz="1600" spc="5" dirty="0">
                          <a:effectLst/>
                        </a:rPr>
                        <a:t>t</a:t>
                      </a:r>
                      <a:r>
                        <a:rPr lang="en-US" sz="1600" dirty="0">
                          <a:effectLst/>
                        </a:rPr>
                        <a:t>udy </a:t>
                      </a:r>
                      <a:r>
                        <a:rPr lang="en-US" sz="1600" spc="5" dirty="0">
                          <a:effectLst/>
                        </a:rPr>
                        <a:t>i</a:t>
                      </a:r>
                      <a:r>
                        <a:rPr lang="en-US" sz="1600" dirty="0">
                          <a:effectLst/>
                        </a:rPr>
                        <a:t>s </a:t>
                      </a:r>
                      <a:r>
                        <a:rPr lang="en-US" sz="1600" spc="5" dirty="0">
                          <a:effectLst/>
                        </a:rPr>
                        <a:t>c</a:t>
                      </a:r>
                      <a:r>
                        <a:rPr lang="en-US" sz="1600" dirty="0">
                          <a:effectLst/>
                        </a:rPr>
                        <a:t>o</a:t>
                      </a:r>
                      <a:r>
                        <a:rPr lang="en-US" sz="1600" spc="-20" dirty="0">
                          <a:effectLst/>
                        </a:rPr>
                        <a:t>m</a:t>
                      </a:r>
                      <a:r>
                        <a:rPr lang="en-US" sz="1600" dirty="0">
                          <a:effectLst/>
                        </a:rPr>
                        <a:t>p</a:t>
                      </a:r>
                      <a:r>
                        <a:rPr lang="en-US" sz="1600" spc="5" dirty="0">
                          <a:effectLst/>
                        </a:rPr>
                        <a:t>l</a:t>
                      </a:r>
                      <a:r>
                        <a:rPr lang="en-US" sz="1600" spc="-10" dirty="0">
                          <a:effectLst/>
                        </a:rPr>
                        <a:t>e</a:t>
                      </a:r>
                      <a:r>
                        <a:rPr lang="en-US" sz="1600" spc="5" dirty="0">
                          <a:effectLst/>
                        </a:rPr>
                        <a:t>t</a:t>
                      </a:r>
                      <a:r>
                        <a:rPr lang="en-US" sz="1600" dirty="0">
                          <a:effectLst/>
                        </a:rPr>
                        <a:t>ed </a:t>
                      </a:r>
                      <a:r>
                        <a:rPr lang="en-US" sz="1600" spc="5" dirty="0">
                          <a:effectLst/>
                        </a:rPr>
                        <a:t>(</a:t>
                      </a:r>
                      <a:r>
                        <a:rPr lang="en-US" sz="1600" dirty="0">
                          <a:effectLst/>
                        </a:rPr>
                        <a:t>201</a:t>
                      </a:r>
                      <a:r>
                        <a:rPr lang="en-US" sz="1600" spc="-10" dirty="0">
                          <a:effectLst/>
                        </a:rPr>
                        <a:t>4</a:t>
                      </a:r>
                      <a:r>
                        <a:rPr lang="en-US" sz="1600" dirty="0">
                          <a:effectLst/>
                        </a:rPr>
                        <a:t>)</a:t>
                      </a:r>
                    </a:p>
                    <a:p>
                      <a:pPr marL="107950" marR="89535" algn="ctr">
                        <a:lnSpc>
                          <a:spcPts val="1800"/>
                        </a:lnSpc>
                        <a:spcBef>
                          <a:spcPts val="9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Need Financial Model for PS</a:t>
                      </a:r>
                      <a:r>
                        <a:rPr lang="en-US" sz="1600" baseline="0" dirty="0">
                          <a:effectLst/>
                          <a:latin typeface="Calibri" panose="020F0502020204030204" pitchFamily="34" charset="0"/>
                          <a:ea typeface="Times New Roman" panose="02020603050405020304" pitchFamily="18" charset="0"/>
                          <a:cs typeface="Arial" panose="020B0604020202020204" pitchFamily="34" charset="0"/>
                        </a:rPr>
                        <a:t> </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extLst>
                  <a:ext uri="{0D108BD9-81ED-4DB2-BD59-A6C34878D82A}">
                    <a16:rowId xmlns="" xmlns:a16="http://schemas.microsoft.com/office/drawing/2014/main" val="1020313718"/>
                  </a:ext>
                </a:extLst>
              </a:tr>
              <a:tr h="1038721">
                <a:tc>
                  <a:txBody>
                    <a:bodyPr/>
                    <a:lstStyle/>
                    <a:p>
                      <a:pPr marL="0" marR="0" algn="ctr">
                        <a:lnSpc>
                          <a:spcPts val="1000"/>
                        </a:lnSpc>
                        <a:spcBef>
                          <a:spcPts val="0"/>
                        </a:spcBef>
                        <a:spcAft>
                          <a:spcPts val="0"/>
                        </a:spcAft>
                      </a:pPr>
                      <a:r>
                        <a:rPr lang="en-US" sz="1600" dirty="0">
                          <a:effectLst/>
                        </a:rPr>
                        <a:t> 2</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dirty="0">
                          <a:effectLst/>
                        </a:rPr>
                        <a:t> </a:t>
                      </a:r>
                      <a:r>
                        <a:rPr lang="en-US" sz="1600" spc="5" dirty="0" err="1">
                          <a:effectLst/>
                        </a:rPr>
                        <a:t>Qala</a:t>
                      </a:r>
                      <a:r>
                        <a:rPr lang="en-US" sz="1600" spc="5" dirty="0">
                          <a:effectLst/>
                        </a:rPr>
                        <a:t> </a:t>
                      </a:r>
                      <a:r>
                        <a:rPr lang="en-US" sz="1600" spc="5" dirty="0" err="1">
                          <a:effectLst/>
                        </a:rPr>
                        <a:t>Mamai</a:t>
                      </a:r>
                      <a:r>
                        <a:rPr lang="en-US" sz="1600" spc="5" dirty="0">
                          <a:effectLst/>
                        </a:rPr>
                        <a:t> </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dirty="0">
                          <a:effectLst/>
                        </a:rPr>
                        <a:t> </a:t>
                      </a:r>
                      <a:r>
                        <a:rPr lang="en-US" sz="1600" spc="-5" dirty="0" err="1">
                          <a:effectLst/>
                        </a:rPr>
                        <a:t>Takhar</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dirty="0">
                          <a:effectLst/>
                        </a:rPr>
                        <a:t> </a:t>
                      </a:r>
                      <a:r>
                        <a:rPr lang="en-US" sz="1600" spc="-5" dirty="0">
                          <a:effectLst/>
                        </a:rPr>
                        <a:t>H</a:t>
                      </a:r>
                      <a:r>
                        <a:rPr lang="en-US" sz="1600" dirty="0">
                          <a:effectLst/>
                        </a:rPr>
                        <a:t>e</a:t>
                      </a:r>
                      <a:r>
                        <a:rPr lang="en-US" sz="1600" spc="5" dirty="0">
                          <a:effectLst/>
                        </a:rPr>
                        <a:t>l</a:t>
                      </a:r>
                      <a:r>
                        <a:rPr lang="en-US" sz="1600" spc="-20" dirty="0">
                          <a:effectLst/>
                        </a:rPr>
                        <a:t>m</a:t>
                      </a:r>
                      <a:r>
                        <a:rPr lang="en-US" sz="1600" dirty="0">
                          <a:effectLst/>
                        </a:rPr>
                        <a:t>and</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dirty="0">
                          <a:effectLst/>
                        </a:rPr>
                        <a:t> </a:t>
                      </a:r>
                    </a:p>
                    <a:p>
                      <a:pPr marL="0" marR="0" algn="ctr">
                        <a:lnSpc>
                          <a:spcPts val="1300"/>
                        </a:lnSpc>
                        <a:spcBef>
                          <a:spcPts val="5"/>
                        </a:spcBef>
                        <a:spcAft>
                          <a:spcPts val="0"/>
                        </a:spcAft>
                      </a:pPr>
                      <a:r>
                        <a:rPr lang="en-US" sz="1600" dirty="0">
                          <a:effectLst/>
                        </a:rPr>
                        <a:t> </a:t>
                      </a:r>
                    </a:p>
                    <a:p>
                      <a:pPr marL="273050" marR="260985" algn="ctr">
                        <a:lnSpc>
                          <a:spcPct val="115000"/>
                        </a:lnSpc>
                        <a:spcBef>
                          <a:spcPts val="0"/>
                        </a:spcBef>
                        <a:spcAft>
                          <a:spcPts val="0"/>
                        </a:spcAft>
                      </a:pPr>
                      <a:r>
                        <a:rPr lang="en-US" sz="1600" dirty="0">
                          <a:effectLst/>
                        </a:rPr>
                        <a:t>445</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a:effectLst/>
                        </a:rPr>
                        <a:t> </a:t>
                      </a:r>
                    </a:p>
                    <a:p>
                      <a:pPr marL="0" marR="0" algn="ctr">
                        <a:lnSpc>
                          <a:spcPts val="1300"/>
                        </a:lnSpc>
                        <a:spcBef>
                          <a:spcPts val="5"/>
                        </a:spcBef>
                        <a:spcAft>
                          <a:spcPts val="0"/>
                        </a:spcAft>
                      </a:pPr>
                      <a:r>
                        <a:rPr lang="en-US" sz="1600">
                          <a:effectLst/>
                        </a:rPr>
                        <a:t> </a:t>
                      </a:r>
                    </a:p>
                    <a:p>
                      <a:pPr marL="408940" marR="393065" algn="ctr">
                        <a:lnSpc>
                          <a:spcPct val="115000"/>
                        </a:lnSpc>
                        <a:spcBef>
                          <a:spcPts val="0"/>
                        </a:spcBef>
                        <a:spcAft>
                          <a:spcPts val="0"/>
                        </a:spcAft>
                      </a:pPr>
                      <a:r>
                        <a:rPr lang="en-US" sz="1600">
                          <a:effectLst/>
                        </a:rPr>
                        <a:t>492</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dirty="0">
                          <a:effectLst/>
                        </a:rPr>
                        <a:t> </a:t>
                      </a:r>
                    </a:p>
                    <a:p>
                      <a:pPr marL="0" marR="0" algn="ctr">
                        <a:lnSpc>
                          <a:spcPts val="1300"/>
                        </a:lnSpc>
                        <a:spcBef>
                          <a:spcPts val="5"/>
                        </a:spcBef>
                        <a:spcAft>
                          <a:spcPts val="0"/>
                        </a:spcAft>
                      </a:pPr>
                      <a:r>
                        <a:rPr lang="en-US" sz="1600" dirty="0">
                          <a:effectLst/>
                        </a:rPr>
                        <a:t> </a:t>
                      </a:r>
                    </a:p>
                    <a:p>
                      <a:pPr marL="274955" marR="259715" algn="ctr">
                        <a:lnSpc>
                          <a:spcPct val="115000"/>
                        </a:lnSpc>
                        <a:spcBef>
                          <a:spcPts val="0"/>
                        </a:spcBef>
                        <a:spcAft>
                          <a:spcPts val="0"/>
                        </a:spcAft>
                      </a:pPr>
                      <a:r>
                        <a:rPr lang="en-US" sz="1600" dirty="0">
                          <a:effectLst/>
                        </a:rPr>
                        <a:t>1400</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400"/>
                        </a:lnSpc>
                        <a:spcBef>
                          <a:spcPts val="5"/>
                        </a:spcBef>
                        <a:spcAft>
                          <a:spcPts val="0"/>
                        </a:spcAft>
                      </a:pPr>
                      <a:r>
                        <a:rPr lang="en-US" sz="1600" dirty="0">
                          <a:effectLst/>
                        </a:rPr>
                        <a:t> </a:t>
                      </a:r>
                    </a:p>
                    <a:p>
                      <a:pPr marL="137795" marR="0" algn="ctr">
                        <a:lnSpc>
                          <a:spcPct val="115000"/>
                        </a:lnSpc>
                        <a:spcBef>
                          <a:spcPts val="0"/>
                        </a:spcBef>
                        <a:spcAft>
                          <a:spcPts val="0"/>
                        </a:spcAft>
                      </a:pPr>
                      <a:r>
                        <a:rPr lang="en-US" sz="1600" dirty="0">
                          <a:effectLst/>
                        </a:rPr>
                        <a:t>2016</a:t>
                      </a:r>
                      <a:r>
                        <a:rPr lang="en-US" sz="1600" spc="5" dirty="0">
                          <a:effectLst/>
                        </a:rPr>
                        <a:t>/</a:t>
                      </a:r>
                      <a:r>
                        <a:rPr lang="en-US" sz="1600" spc="-10" dirty="0">
                          <a:effectLst/>
                        </a:rPr>
                        <a:t>1</a:t>
                      </a:r>
                      <a:r>
                        <a:rPr lang="en-US" sz="1600" dirty="0">
                          <a:effectLst/>
                        </a:rPr>
                        <a:t>8*</a:t>
                      </a:r>
                    </a:p>
                    <a:p>
                      <a:pPr marL="0" marR="0" algn="ctr">
                        <a:lnSpc>
                          <a:spcPts val="500"/>
                        </a:lnSpc>
                        <a:spcBef>
                          <a:spcPts val="35"/>
                        </a:spcBef>
                        <a:spcAft>
                          <a:spcPts val="0"/>
                        </a:spcAft>
                      </a:pPr>
                      <a:r>
                        <a:rPr lang="en-US" sz="1600" dirty="0">
                          <a:effectLst/>
                        </a:rPr>
                        <a:t> </a:t>
                      </a:r>
                    </a:p>
                    <a:p>
                      <a:pPr marL="102870" marR="0" algn="ctr">
                        <a:lnSpc>
                          <a:spcPct val="115000"/>
                        </a:lnSpc>
                        <a:spcBef>
                          <a:spcPts val="0"/>
                        </a:spcBef>
                        <a:spcAft>
                          <a:spcPts val="0"/>
                        </a:spcAft>
                      </a:pPr>
                      <a:r>
                        <a:rPr lang="en-US" sz="1600" dirty="0">
                          <a:effectLst/>
                        </a:rPr>
                        <a:t>2019</a:t>
                      </a:r>
                      <a:r>
                        <a:rPr lang="en-US" sz="1600" spc="5" dirty="0">
                          <a:effectLst/>
                        </a:rPr>
                        <a:t>/</a:t>
                      </a:r>
                      <a:r>
                        <a:rPr lang="en-US" sz="1600" spc="-10" dirty="0">
                          <a:effectLst/>
                        </a:rPr>
                        <a:t>2</a:t>
                      </a:r>
                      <a:r>
                        <a:rPr lang="en-US" sz="1600" dirty="0">
                          <a:effectLst/>
                        </a:rPr>
                        <a:t>0**</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229235" marR="0" algn="ctr">
                        <a:lnSpc>
                          <a:spcPct val="115000"/>
                        </a:lnSpc>
                        <a:spcBef>
                          <a:spcPts val="0"/>
                        </a:spcBef>
                        <a:spcAft>
                          <a:spcPts val="0"/>
                        </a:spcAft>
                      </a:pPr>
                      <a:r>
                        <a:rPr lang="en-US" sz="1600" dirty="0">
                          <a:effectLst/>
                        </a:rPr>
                        <a:t>2019</a:t>
                      </a:r>
                      <a:r>
                        <a:rPr lang="en-US" sz="1600" spc="5" dirty="0">
                          <a:effectLst/>
                        </a:rPr>
                        <a:t>/</a:t>
                      </a:r>
                      <a:r>
                        <a:rPr lang="en-US" sz="1600" spc="-10" dirty="0">
                          <a:effectLst/>
                        </a:rPr>
                        <a:t>2</a:t>
                      </a:r>
                      <a:r>
                        <a:rPr lang="en-US" sz="1600" dirty="0">
                          <a:effectLst/>
                        </a:rPr>
                        <a:t>0*</a:t>
                      </a:r>
                    </a:p>
                    <a:p>
                      <a:pPr marL="0" marR="0" algn="ctr">
                        <a:lnSpc>
                          <a:spcPts val="500"/>
                        </a:lnSpc>
                        <a:spcBef>
                          <a:spcPts val="35"/>
                        </a:spcBef>
                        <a:spcAft>
                          <a:spcPts val="0"/>
                        </a:spcAft>
                      </a:pPr>
                      <a:r>
                        <a:rPr lang="en-US" sz="1600" dirty="0">
                          <a:effectLst/>
                        </a:rPr>
                        <a:t> </a:t>
                      </a:r>
                    </a:p>
                    <a:p>
                      <a:pPr marL="194310" marR="0" algn="ctr">
                        <a:lnSpc>
                          <a:spcPct val="115000"/>
                        </a:lnSpc>
                        <a:spcBef>
                          <a:spcPts val="0"/>
                        </a:spcBef>
                        <a:spcAft>
                          <a:spcPts val="0"/>
                        </a:spcAft>
                      </a:pPr>
                      <a:r>
                        <a:rPr lang="en-US" sz="1600" dirty="0">
                          <a:effectLst/>
                        </a:rPr>
                        <a:t>2022</a:t>
                      </a:r>
                      <a:r>
                        <a:rPr lang="en-US" sz="1600" spc="5" dirty="0">
                          <a:effectLst/>
                        </a:rPr>
                        <a:t>/</a:t>
                      </a:r>
                      <a:r>
                        <a:rPr lang="en-US" sz="1600" spc="-10" dirty="0">
                          <a:effectLst/>
                        </a:rPr>
                        <a:t>2</a:t>
                      </a:r>
                      <a:r>
                        <a:rPr lang="en-US" sz="1600" dirty="0">
                          <a:effectLst/>
                        </a:rPr>
                        <a:t>3**</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227965" marR="77470" indent="-108585" algn="ctr">
                        <a:lnSpc>
                          <a:spcPts val="1800"/>
                        </a:lnSpc>
                        <a:spcBef>
                          <a:spcPts val="9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Feasibility study done need Financial model for  PPP</a:t>
                      </a:r>
                    </a:p>
                  </a:txBody>
                  <a:tcPr marL="0" marR="0" marT="0" marB="0" anchor="ctr"/>
                </a:tc>
                <a:extLst>
                  <a:ext uri="{0D108BD9-81ED-4DB2-BD59-A6C34878D82A}">
                    <a16:rowId xmlns="" xmlns:a16="http://schemas.microsoft.com/office/drawing/2014/main" val="2958054635"/>
                  </a:ext>
                </a:extLst>
              </a:tr>
              <a:tr h="91440">
                <a:tc>
                  <a:txBody>
                    <a:bodyPr/>
                    <a:lstStyle/>
                    <a:p>
                      <a:pPr marL="0" marR="0" algn="ctr">
                        <a:lnSpc>
                          <a:spcPts val="550"/>
                        </a:lnSpc>
                        <a:spcBef>
                          <a:spcPts val="35"/>
                        </a:spcBef>
                        <a:spcAft>
                          <a:spcPts val="0"/>
                        </a:spcAft>
                      </a:pPr>
                      <a:r>
                        <a:rPr lang="en-US" sz="1600" dirty="0">
                          <a:effectLst/>
                        </a:rPr>
                        <a:t>3</a:t>
                      </a:r>
                    </a:p>
                  </a:txBody>
                  <a:tcPr marL="0" marR="0" marT="0" marB="0" anchor="ctr"/>
                </a:tc>
                <a:tc>
                  <a:txBody>
                    <a:bodyPr/>
                    <a:lstStyle/>
                    <a:p>
                      <a:pPr marL="0" marR="0" algn="ctr">
                        <a:lnSpc>
                          <a:spcPts val="550"/>
                        </a:lnSpc>
                        <a:spcBef>
                          <a:spcPts val="15"/>
                        </a:spcBef>
                        <a:spcAft>
                          <a:spcPts val="0"/>
                        </a:spcAft>
                      </a:pPr>
                      <a:r>
                        <a:rPr lang="en-US" sz="1600" spc="-5" dirty="0" err="1">
                          <a:effectLst/>
                        </a:rPr>
                        <a:t>Warsaj</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dirty="0">
                          <a:effectLst/>
                        </a:rPr>
                        <a:t> </a:t>
                      </a:r>
                      <a:r>
                        <a:rPr lang="en-US" sz="1600" spc="-5" dirty="0" err="1">
                          <a:effectLst/>
                        </a:rPr>
                        <a:t>Takhar</a:t>
                      </a:r>
                      <a:r>
                        <a:rPr lang="en-US" sz="1600" spc="-5" dirty="0">
                          <a:effectLst/>
                        </a:rPr>
                        <a:t> </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spc="-5" dirty="0" err="1">
                          <a:effectLst/>
                        </a:rPr>
                        <a:t>Takhar</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a:effectLst/>
                        </a:rPr>
                        <a:t> </a:t>
                      </a:r>
                    </a:p>
                    <a:p>
                      <a:pPr marL="0" marR="0" algn="ctr">
                        <a:lnSpc>
                          <a:spcPts val="1000"/>
                        </a:lnSpc>
                        <a:spcBef>
                          <a:spcPts val="0"/>
                        </a:spcBef>
                        <a:spcAft>
                          <a:spcPts val="0"/>
                        </a:spcAft>
                      </a:pPr>
                      <a:r>
                        <a:rPr lang="en-US" sz="1600">
                          <a:effectLst/>
                        </a:rPr>
                        <a:t> </a:t>
                      </a:r>
                    </a:p>
                    <a:p>
                      <a:pPr marL="308610" marR="197485" algn="ctr">
                        <a:lnSpc>
                          <a:spcPct val="115000"/>
                        </a:lnSpc>
                        <a:spcBef>
                          <a:spcPts val="0"/>
                        </a:spcBef>
                        <a:spcAft>
                          <a:spcPts val="0"/>
                        </a:spcAft>
                      </a:pPr>
                      <a:r>
                        <a:rPr lang="en-US" sz="1600">
                          <a:effectLst/>
                        </a:rPr>
                        <a:t>300</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dirty="0">
                          <a:effectLst/>
                        </a:rPr>
                        <a:t> </a:t>
                      </a:r>
                    </a:p>
                    <a:p>
                      <a:pPr marL="0" marR="0" algn="ctr">
                        <a:lnSpc>
                          <a:spcPts val="1000"/>
                        </a:lnSpc>
                        <a:spcBef>
                          <a:spcPts val="0"/>
                        </a:spcBef>
                        <a:spcAft>
                          <a:spcPts val="0"/>
                        </a:spcAft>
                      </a:pPr>
                      <a:r>
                        <a:rPr lang="en-US" sz="1600" dirty="0">
                          <a:effectLst/>
                        </a:rPr>
                        <a:t> </a:t>
                      </a:r>
                    </a:p>
                    <a:p>
                      <a:pPr marL="405765" marR="375920" algn="ctr">
                        <a:lnSpc>
                          <a:spcPct val="115000"/>
                        </a:lnSpc>
                        <a:spcBef>
                          <a:spcPts val="0"/>
                        </a:spcBef>
                        <a:spcAft>
                          <a:spcPts val="0"/>
                        </a:spcAft>
                        <a:tabLst>
                          <a:tab pos="793115" algn="l"/>
                        </a:tabLst>
                      </a:pPr>
                      <a:r>
                        <a:rPr lang="en-US" sz="1600" dirty="0">
                          <a:effectLst/>
                        </a:rPr>
                        <a:t>1440</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a:effectLst/>
                        </a:rPr>
                        <a:t> </a:t>
                      </a:r>
                    </a:p>
                    <a:p>
                      <a:pPr marL="0" marR="0" algn="ctr">
                        <a:lnSpc>
                          <a:spcPts val="1000"/>
                        </a:lnSpc>
                        <a:spcBef>
                          <a:spcPts val="0"/>
                        </a:spcBef>
                        <a:spcAft>
                          <a:spcPts val="0"/>
                        </a:spcAft>
                      </a:pPr>
                      <a:r>
                        <a:rPr lang="en-US" sz="1600">
                          <a:effectLst/>
                        </a:rPr>
                        <a:t> </a:t>
                      </a:r>
                    </a:p>
                    <a:p>
                      <a:pPr marL="271780" marR="262255" algn="ctr">
                        <a:lnSpc>
                          <a:spcPct val="115000"/>
                        </a:lnSpc>
                        <a:spcBef>
                          <a:spcPts val="0"/>
                        </a:spcBef>
                        <a:spcAft>
                          <a:spcPts val="0"/>
                        </a:spcAft>
                      </a:pPr>
                      <a:r>
                        <a:rPr lang="en-US" sz="1600">
                          <a:effectLst/>
                        </a:rPr>
                        <a:t>850</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a:effectLst/>
                        </a:rPr>
                        <a:t> </a:t>
                      </a:r>
                    </a:p>
                    <a:p>
                      <a:pPr marL="0" marR="0" algn="ctr">
                        <a:lnSpc>
                          <a:spcPts val="1000"/>
                        </a:lnSpc>
                        <a:spcBef>
                          <a:spcPts val="0"/>
                        </a:spcBef>
                        <a:spcAft>
                          <a:spcPts val="0"/>
                        </a:spcAft>
                      </a:pPr>
                      <a:r>
                        <a:rPr lang="en-US" sz="1600">
                          <a:effectLst/>
                        </a:rPr>
                        <a:t> </a:t>
                      </a:r>
                    </a:p>
                    <a:p>
                      <a:pPr marL="136525" marR="0" algn="ctr">
                        <a:lnSpc>
                          <a:spcPct val="115000"/>
                        </a:lnSpc>
                        <a:spcBef>
                          <a:spcPts val="0"/>
                        </a:spcBef>
                        <a:spcAft>
                          <a:spcPts val="0"/>
                        </a:spcAft>
                      </a:pPr>
                      <a:r>
                        <a:rPr lang="en-US" sz="1600">
                          <a:effectLst/>
                        </a:rPr>
                        <a:t>2019</a:t>
                      </a:r>
                      <a:r>
                        <a:rPr lang="en-US" sz="1600" spc="5">
                          <a:effectLst/>
                        </a:rPr>
                        <a:t>/</a:t>
                      </a:r>
                      <a:r>
                        <a:rPr lang="en-US" sz="1600" spc="-10">
                          <a:effectLst/>
                        </a:rPr>
                        <a:t>2</a:t>
                      </a:r>
                      <a:r>
                        <a:rPr lang="en-US" sz="1600">
                          <a:effectLst/>
                        </a:rPr>
                        <a:t>0*</a:t>
                      </a:r>
                      <a:endParaRPr lang="en-US" sz="160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dirty="0">
                          <a:effectLst/>
                        </a:rPr>
                        <a:t> </a:t>
                      </a:r>
                    </a:p>
                    <a:p>
                      <a:pPr marL="0" marR="0" algn="ctr">
                        <a:lnSpc>
                          <a:spcPts val="1000"/>
                        </a:lnSpc>
                        <a:spcBef>
                          <a:spcPts val="0"/>
                        </a:spcBef>
                        <a:spcAft>
                          <a:spcPts val="0"/>
                        </a:spcAft>
                      </a:pPr>
                      <a:r>
                        <a:rPr lang="en-US" sz="1600" dirty="0">
                          <a:effectLst/>
                        </a:rPr>
                        <a:t> </a:t>
                      </a:r>
                    </a:p>
                    <a:p>
                      <a:pPr marL="443865" marR="433070" algn="ctr">
                        <a:lnSpc>
                          <a:spcPct val="115000"/>
                        </a:lnSpc>
                        <a:spcBef>
                          <a:spcPts val="0"/>
                        </a:spcBef>
                        <a:spcAft>
                          <a:spcPts val="0"/>
                        </a:spcAft>
                      </a:pPr>
                      <a:r>
                        <a:rPr lang="en-US" sz="1600" dirty="0">
                          <a:effectLst/>
                        </a:rPr>
                        <a:t>-</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298450" marR="30480" indent="-227330" algn="ctr">
                        <a:lnSpc>
                          <a:spcPts val="1800"/>
                        </a:lnSpc>
                        <a:spcBef>
                          <a:spcPts val="125"/>
                        </a:spcBef>
                        <a:spcAft>
                          <a:spcPts val="0"/>
                        </a:spcAft>
                      </a:pPr>
                      <a:r>
                        <a:rPr lang="en-US" sz="1600" dirty="0">
                          <a:effectLst/>
                        </a:rPr>
                        <a:t>Fea</a:t>
                      </a:r>
                      <a:r>
                        <a:rPr lang="en-US" sz="1600" spc="5" dirty="0">
                          <a:effectLst/>
                        </a:rPr>
                        <a:t>s</a:t>
                      </a:r>
                      <a:r>
                        <a:rPr lang="en-US" sz="1600" spc="-5" dirty="0">
                          <a:effectLst/>
                        </a:rPr>
                        <a:t>i</a:t>
                      </a:r>
                      <a:r>
                        <a:rPr lang="en-US" sz="1600" dirty="0">
                          <a:effectLst/>
                        </a:rPr>
                        <a:t>b</a:t>
                      </a:r>
                      <a:r>
                        <a:rPr lang="en-US" sz="1600" spc="-5" dirty="0">
                          <a:effectLst/>
                        </a:rPr>
                        <a:t>i</a:t>
                      </a:r>
                      <a:r>
                        <a:rPr lang="en-US" sz="1600" spc="5" dirty="0">
                          <a:effectLst/>
                        </a:rPr>
                        <a:t>l</a:t>
                      </a:r>
                      <a:r>
                        <a:rPr lang="en-US" sz="1600" spc="-5" dirty="0">
                          <a:effectLst/>
                        </a:rPr>
                        <a:t>i</a:t>
                      </a:r>
                      <a:r>
                        <a:rPr lang="en-US" sz="1600" spc="5" dirty="0">
                          <a:effectLst/>
                        </a:rPr>
                        <a:t>t</a:t>
                      </a:r>
                      <a:r>
                        <a:rPr lang="en-US" sz="1600" dirty="0">
                          <a:effectLst/>
                        </a:rPr>
                        <a:t>y</a:t>
                      </a:r>
                      <a:r>
                        <a:rPr lang="en-US" sz="1600" spc="-5" dirty="0">
                          <a:effectLst/>
                        </a:rPr>
                        <a:t> </a:t>
                      </a:r>
                      <a:r>
                        <a:rPr lang="en-US" sz="1600" dirty="0">
                          <a:effectLst/>
                        </a:rPr>
                        <a:t>has</a:t>
                      </a:r>
                      <a:r>
                        <a:rPr lang="en-US" sz="1600" spc="5" dirty="0">
                          <a:effectLst/>
                        </a:rPr>
                        <a:t> </a:t>
                      </a:r>
                      <a:r>
                        <a:rPr lang="en-US" sz="1600" dirty="0">
                          <a:effectLst/>
                        </a:rPr>
                        <a:t>n</a:t>
                      </a:r>
                      <a:r>
                        <a:rPr lang="en-US" sz="1600" spc="-10" dirty="0">
                          <a:effectLst/>
                        </a:rPr>
                        <a:t>o</a:t>
                      </a:r>
                      <a:r>
                        <a:rPr lang="en-US" sz="1600" dirty="0">
                          <a:effectLst/>
                        </a:rPr>
                        <a:t>t been d</a:t>
                      </a:r>
                      <a:r>
                        <a:rPr lang="en-US" sz="1600" spc="-10" dirty="0">
                          <a:effectLst/>
                        </a:rPr>
                        <a:t>o</a:t>
                      </a:r>
                      <a:r>
                        <a:rPr lang="en-US" sz="1600" dirty="0">
                          <a:effectLst/>
                        </a:rPr>
                        <a:t>ne</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 xmlns:a16="http://schemas.microsoft.com/office/drawing/2014/main" val="3427277146"/>
                  </a:ext>
                </a:extLst>
              </a:tr>
              <a:tr h="91440">
                <a:tc gridSpan="4">
                  <a:txBody>
                    <a:bodyPr/>
                    <a:lstStyle/>
                    <a:p>
                      <a:pPr marL="0" marR="0" algn="ctr">
                        <a:lnSpc>
                          <a:spcPts val="600"/>
                        </a:lnSpc>
                        <a:spcBef>
                          <a:spcPts val="25"/>
                        </a:spcBef>
                        <a:spcAft>
                          <a:spcPts val="0"/>
                        </a:spcAft>
                      </a:pPr>
                      <a:r>
                        <a:rPr lang="en-US" sz="1800" b="1" dirty="0">
                          <a:solidFill>
                            <a:srgbClr val="FF0000"/>
                          </a:solidFill>
                          <a:effectLst/>
                          <a:cs typeface="2  Baran Outline" panose="00000400000000000000" pitchFamily="2" charset="-78"/>
                        </a:rPr>
                        <a:t> </a:t>
                      </a:r>
                      <a:r>
                        <a:rPr lang="en-US" sz="1800" b="1" spc="-5" dirty="0">
                          <a:solidFill>
                            <a:srgbClr val="FF0000"/>
                          </a:solidFill>
                          <a:effectLst/>
                          <a:cs typeface="2  Baran Outline" panose="00000400000000000000" pitchFamily="2" charset="-78"/>
                        </a:rPr>
                        <a:t>T</a:t>
                      </a:r>
                      <a:r>
                        <a:rPr lang="en-US" sz="1800" b="1" dirty="0">
                          <a:solidFill>
                            <a:srgbClr val="FF0000"/>
                          </a:solidFill>
                          <a:effectLst/>
                          <a:cs typeface="2  Baran Outline" panose="00000400000000000000" pitchFamily="2" charset="-78"/>
                        </a:rPr>
                        <a:t>o</a:t>
                      </a:r>
                      <a:r>
                        <a:rPr lang="en-US" sz="1800" b="1" spc="5" dirty="0">
                          <a:solidFill>
                            <a:srgbClr val="FF0000"/>
                          </a:solidFill>
                          <a:effectLst/>
                          <a:cs typeface="2  Baran Outline" panose="00000400000000000000" pitchFamily="2" charset="-78"/>
                        </a:rPr>
                        <a:t>t</a:t>
                      </a:r>
                      <a:r>
                        <a:rPr lang="en-US" sz="1800" b="1" dirty="0">
                          <a:solidFill>
                            <a:srgbClr val="FF0000"/>
                          </a:solidFill>
                          <a:effectLst/>
                          <a:cs typeface="2  Baran Outline" panose="00000400000000000000" pitchFamily="2" charset="-78"/>
                        </a:rPr>
                        <a:t>al</a:t>
                      </a:r>
                      <a:endParaRPr lang="en-US" sz="1800" b="1" dirty="0">
                        <a:solidFill>
                          <a:srgbClr val="FF0000"/>
                        </a:solidFill>
                        <a:effectLst/>
                        <a:latin typeface="Calibri" panose="020F0502020204030204" pitchFamily="34" charset="0"/>
                        <a:ea typeface="Times New Roman" panose="02020603050405020304" pitchFamily="18" charset="0"/>
                        <a:cs typeface="2  Baran Outline" panose="00000400000000000000" pitchFamily="2" charset="-78"/>
                      </a:endParaRPr>
                    </a:p>
                  </a:txBody>
                  <a:tcPr marL="0" marR="0" marT="0" marB="0" anchor="ctr">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0"/>
                        </a:spcAft>
                      </a:pPr>
                      <a:endParaRPr lang="en-US" sz="1600" b="1" dirty="0">
                        <a:effectLst/>
                        <a:latin typeface="Calibri" panose="020F0502020204030204" pitchFamily="34" charset="0"/>
                        <a:ea typeface="Times New Roman" panose="02020603050405020304" pitchFamily="18" charset="0"/>
                        <a:cs typeface="2  Baran Outline" panose="00000400000000000000" pitchFamily="2" charset="-78"/>
                      </a:endParaRPr>
                    </a:p>
                  </a:txBody>
                  <a:tcPr marL="0" marR="0" marT="0" marB="0" anchor="ctr"/>
                </a:tc>
                <a:tc>
                  <a:txBody>
                    <a:bodyPr/>
                    <a:lstStyle/>
                    <a:p>
                      <a:pPr marL="0" marR="0" algn="ctr">
                        <a:lnSpc>
                          <a:spcPts val="600"/>
                        </a:lnSpc>
                        <a:spcBef>
                          <a:spcPts val="25"/>
                        </a:spcBef>
                        <a:spcAft>
                          <a:spcPts val="0"/>
                        </a:spcAft>
                      </a:pPr>
                      <a:r>
                        <a:rPr lang="en-US" sz="1800" b="1" dirty="0">
                          <a:solidFill>
                            <a:srgbClr val="FF0000"/>
                          </a:solidFill>
                          <a:effectLst/>
                          <a:latin typeface="Calibri" panose="020F0502020204030204" pitchFamily="34" charset="0"/>
                          <a:ea typeface="Times New Roman" panose="02020603050405020304" pitchFamily="18" charset="0"/>
                          <a:cs typeface="2  Baran Outline" panose="00000400000000000000" pitchFamily="2" charset="-78"/>
                        </a:rPr>
                        <a:t>985</a:t>
                      </a:r>
                    </a:p>
                  </a:txBody>
                  <a:tcPr marL="0" marR="0" marT="0" marB="0" anchor="ctr">
                    <a:solidFill>
                      <a:schemeClr val="accent4">
                        <a:lumMod val="20000"/>
                        <a:lumOff val="80000"/>
                      </a:schemeClr>
                    </a:solidFill>
                  </a:tcPr>
                </a:tc>
                <a:tc>
                  <a:txBody>
                    <a:bodyPr/>
                    <a:lstStyle/>
                    <a:p>
                      <a:pPr marL="0" marR="0" algn="ctr">
                        <a:lnSpc>
                          <a:spcPts val="600"/>
                        </a:lnSpc>
                        <a:spcBef>
                          <a:spcPts val="25"/>
                        </a:spcBef>
                        <a:spcAft>
                          <a:spcPts val="0"/>
                        </a:spcAft>
                      </a:pPr>
                      <a:r>
                        <a:rPr lang="en-US" sz="1800" b="1" dirty="0">
                          <a:solidFill>
                            <a:srgbClr val="FF0000"/>
                          </a:solidFill>
                          <a:effectLst/>
                          <a:latin typeface="Calibri" panose="020F0502020204030204" pitchFamily="34" charset="0"/>
                          <a:ea typeface="Times New Roman" panose="02020603050405020304" pitchFamily="18" charset="0"/>
                          <a:cs typeface="2  Baran Outline" panose="00000400000000000000" pitchFamily="2" charset="-78"/>
                        </a:rPr>
                        <a:t>2899</a:t>
                      </a:r>
                    </a:p>
                  </a:txBody>
                  <a:tcPr marL="0" marR="0" marT="0" marB="0" anchor="ctr">
                    <a:solidFill>
                      <a:schemeClr val="accent4">
                        <a:lumMod val="20000"/>
                        <a:lumOff val="80000"/>
                      </a:schemeClr>
                    </a:solidFill>
                  </a:tcPr>
                </a:tc>
                <a:tc>
                  <a:txBody>
                    <a:bodyPr/>
                    <a:lstStyle/>
                    <a:p>
                      <a:pPr marL="0" marR="0" algn="ctr">
                        <a:lnSpc>
                          <a:spcPts val="600"/>
                        </a:lnSpc>
                        <a:spcBef>
                          <a:spcPts val="25"/>
                        </a:spcBef>
                        <a:spcAft>
                          <a:spcPts val="0"/>
                        </a:spcAft>
                      </a:pPr>
                      <a:r>
                        <a:rPr lang="en-US" sz="1800" b="1" dirty="0">
                          <a:solidFill>
                            <a:srgbClr val="FF0000"/>
                          </a:solidFill>
                          <a:effectLst/>
                          <a:latin typeface="Calibri" panose="020F0502020204030204" pitchFamily="34" charset="0"/>
                          <a:ea typeface="Times New Roman" panose="02020603050405020304" pitchFamily="18" charset="0"/>
                          <a:cs typeface="2  Baran Outline" panose="00000400000000000000" pitchFamily="2" charset="-78"/>
                        </a:rPr>
                        <a:t>2810</a:t>
                      </a:r>
                    </a:p>
                  </a:txBody>
                  <a:tcPr marL="0" marR="0" marT="0" marB="0" anchor="ctr">
                    <a:solidFill>
                      <a:schemeClr val="accent4">
                        <a:lumMod val="20000"/>
                        <a:lumOff val="80000"/>
                      </a:schemeClr>
                    </a:solidFill>
                  </a:tcPr>
                </a:tc>
                <a:tc gridSpan="3">
                  <a:txBody>
                    <a:bodyPr/>
                    <a:lstStyle/>
                    <a:p>
                      <a:pPr marL="0" marR="0" algn="ctr">
                        <a:lnSpc>
                          <a:spcPct val="115000"/>
                        </a:lnSpc>
                        <a:spcBef>
                          <a:spcPts val="0"/>
                        </a:spcBef>
                        <a:spcAft>
                          <a:spcPts val="0"/>
                        </a:spcAft>
                      </a:pPr>
                      <a:r>
                        <a:rPr lang="en-US" sz="1800" b="1" dirty="0">
                          <a:solidFill>
                            <a:srgbClr val="FF0000"/>
                          </a:solidFill>
                          <a:effectLst/>
                          <a:cs typeface="2  Baran Outline" panose="00000400000000000000" pitchFamily="2" charset="-78"/>
                        </a:rPr>
                        <a:t> </a:t>
                      </a:r>
                      <a:endParaRPr lang="en-US" sz="1800" b="1" dirty="0">
                        <a:solidFill>
                          <a:srgbClr val="FF0000"/>
                        </a:solidFill>
                        <a:effectLst/>
                        <a:latin typeface="Calibri" panose="020F0502020204030204" pitchFamily="34" charset="0"/>
                        <a:ea typeface="Times New Roman" panose="02020603050405020304" pitchFamily="18" charset="0"/>
                        <a:cs typeface="2  Baran Outline" panose="00000400000000000000" pitchFamily="2" charset="-78"/>
                      </a:endParaRPr>
                    </a:p>
                    <a:p>
                      <a:pPr marL="0" marR="0" algn="ctr">
                        <a:lnSpc>
                          <a:spcPct val="115000"/>
                        </a:lnSpc>
                        <a:spcBef>
                          <a:spcPts val="0"/>
                        </a:spcBef>
                        <a:spcAft>
                          <a:spcPts val="0"/>
                        </a:spcAft>
                      </a:pPr>
                      <a:r>
                        <a:rPr lang="en-US" sz="1800" dirty="0">
                          <a:solidFill>
                            <a:srgbClr val="FF0000"/>
                          </a:solidFill>
                          <a:effectLst/>
                        </a:rPr>
                        <a:t> </a:t>
                      </a:r>
                      <a:endParaRPr lang="en-US" sz="18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4">
                        <a:lumMod val="20000"/>
                        <a:lumOff val="80000"/>
                      </a:schemeClr>
                    </a:solidFill>
                  </a:tcPr>
                </a:tc>
                <a:tc hMerge="1">
                  <a:txBody>
                    <a:bodyPr/>
                    <a:lstStyle/>
                    <a:p>
                      <a:endParaRPr lang="en-US"/>
                    </a:p>
                  </a:txBody>
                  <a:tcPr/>
                </a:tc>
                <a:tc hMerge="1">
                  <a:txBody>
                    <a:bodyPr/>
                    <a:lstStyle/>
                    <a:p>
                      <a:pPr marL="0" marR="0" algn="ctr">
                        <a:lnSpc>
                          <a:spcPct val="115000"/>
                        </a:lnSpc>
                        <a:spcBef>
                          <a:spcPts val="0"/>
                        </a:spcBef>
                        <a:spcAft>
                          <a:spcPts val="0"/>
                        </a:spcAft>
                      </a:pP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 xmlns:a16="http://schemas.microsoft.com/office/drawing/2014/main" val="2426690452"/>
                  </a:ext>
                </a:extLst>
              </a:tr>
            </a:tbl>
          </a:graphicData>
        </a:graphic>
      </p:graphicFrame>
    </p:spTree>
    <p:extLst>
      <p:ext uri="{BB962C8B-B14F-4D97-AF65-F5344CB8AC3E}">
        <p14:creationId xmlns:p14="http://schemas.microsoft.com/office/powerpoint/2010/main" val="427323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B0156A-7125-403D-93FB-D3A79F91669B}"/>
              </a:ext>
            </a:extLst>
          </p:cNvPr>
          <p:cNvSpPr>
            <a:spLocks noGrp="1"/>
          </p:cNvSpPr>
          <p:nvPr>
            <p:ph type="title"/>
          </p:nvPr>
        </p:nvSpPr>
        <p:spPr>
          <a:xfrm>
            <a:off x="1672915" y="688123"/>
            <a:ext cx="9372600" cy="1295400"/>
          </a:xfrm>
        </p:spPr>
        <p:txBody>
          <a:bodyPr>
            <a:normAutofit/>
          </a:bodyPr>
          <a:lstStyle/>
          <a:p>
            <a:r>
              <a:rPr lang="en-US" dirty="0"/>
              <a:t>Planed and proposed projects</a:t>
            </a:r>
            <a:br>
              <a:rPr lang="en-US" dirty="0"/>
            </a:br>
            <a:r>
              <a:rPr lang="en-US" dirty="0"/>
              <a:t>Generation (through PPP)….</a:t>
            </a:r>
          </a:p>
        </p:txBody>
      </p:sp>
      <p:graphicFrame>
        <p:nvGraphicFramePr>
          <p:cNvPr id="4" name="Content Placeholder 3">
            <a:extLst>
              <a:ext uri="{FF2B5EF4-FFF2-40B4-BE49-F238E27FC236}">
                <a16:creationId xmlns="" xmlns:a16="http://schemas.microsoft.com/office/drawing/2014/main" id="{99DF56BA-DE7F-487D-A2B8-46489C00A692}"/>
              </a:ext>
            </a:extLst>
          </p:cNvPr>
          <p:cNvGraphicFramePr>
            <a:graphicFrameLocks noGrp="1"/>
          </p:cNvGraphicFramePr>
          <p:nvPr>
            <p:ph idx="1"/>
            <p:extLst>
              <p:ext uri="{D42A27DB-BD31-4B8C-83A1-F6EECF244321}">
                <p14:modId xmlns:p14="http://schemas.microsoft.com/office/powerpoint/2010/main" val="1980689509"/>
              </p:ext>
            </p:extLst>
          </p:nvPr>
        </p:nvGraphicFramePr>
        <p:xfrm>
          <a:off x="333375" y="2164496"/>
          <a:ext cx="11458574" cy="4338869"/>
        </p:xfrm>
        <a:graphic>
          <a:graphicData uri="http://schemas.openxmlformats.org/drawingml/2006/table">
            <a:tbl>
              <a:tblPr>
                <a:tableStyleId>{5C22544A-7EE6-4342-B048-85BDC9FD1C3A}</a:tableStyleId>
              </a:tblPr>
              <a:tblGrid>
                <a:gridCol w="313320">
                  <a:extLst>
                    <a:ext uri="{9D8B030D-6E8A-4147-A177-3AD203B41FA5}">
                      <a16:colId xmlns="" xmlns:a16="http://schemas.microsoft.com/office/drawing/2014/main" val="959119205"/>
                    </a:ext>
                  </a:extLst>
                </a:gridCol>
                <a:gridCol w="3007875">
                  <a:extLst>
                    <a:ext uri="{9D8B030D-6E8A-4147-A177-3AD203B41FA5}">
                      <a16:colId xmlns="" xmlns:a16="http://schemas.microsoft.com/office/drawing/2014/main" val="2046064573"/>
                    </a:ext>
                  </a:extLst>
                </a:gridCol>
                <a:gridCol w="1136505">
                  <a:extLst>
                    <a:ext uri="{9D8B030D-6E8A-4147-A177-3AD203B41FA5}">
                      <a16:colId xmlns="" xmlns:a16="http://schemas.microsoft.com/office/drawing/2014/main" val="3588990863"/>
                    </a:ext>
                  </a:extLst>
                </a:gridCol>
                <a:gridCol w="904875">
                  <a:extLst>
                    <a:ext uri="{9D8B030D-6E8A-4147-A177-3AD203B41FA5}">
                      <a16:colId xmlns="" xmlns:a16="http://schemas.microsoft.com/office/drawing/2014/main" val="1921573219"/>
                    </a:ext>
                  </a:extLst>
                </a:gridCol>
                <a:gridCol w="981075">
                  <a:extLst>
                    <a:ext uri="{9D8B030D-6E8A-4147-A177-3AD203B41FA5}">
                      <a16:colId xmlns="" xmlns:a16="http://schemas.microsoft.com/office/drawing/2014/main" val="624524387"/>
                    </a:ext>
                  </a:extLst>
                </a:gridCol>
                <a:gridCol w="904875">
                  <a:extLst>
                    <a:ext uri="{9D8B030D-6E8A-4147-A177-3AD203B41FA5}">
                      <a16:colId xmlns="" xmlns:a16="http://schemas.microsoft.com/office/drawing/2014/main" val="3130737815"/>
                    </a:ext>
                  </a:extLst>
                </a:gridCol>
                <a:gridCol w="1318548">
                  <a:extLst>
                    <a:ext uri="{9D8B030D-6E8A-4147-A177-3AD203B41FA5}">
                      <a16:colId xmlns="" xmlns:a16="http://schemas.microsoft.com/office/drawing/2014/main" val="1361156173"/>
                    </a:ext>
                  </a:extLst>
                </a:gridCol>
                <a:gridCol w="2891501">
                  <a:extLst>
                    <a:ext uri="{9D8B030D-6E8A-4147-A177-3AD203B41FA5}">
                      <a16:colId xmlns="" xmlns:a16="http://schemas.microsoft.com/office/drawing/2014/main" val="325506165"/>
                    </a:ext>
                  </a:extLst>
                </a:gridCol>
              </a:tblGrid>
              <a:tr h="347665">
                <a:tc gridSpan="8">
                  <a:txBody>
                    <a:bodyPr/>
                    <a:lstStyle/>
                    <a:p>
                      <a:pPr marL="2877185" marR="2860675" algn="ctr">
                        <a:lnSpc>
                          <a:spcPct val="115000"/>
                        </a:lnSpc>
                        <a:spcBef>
                          <a:spcPts val="390"/>
                        </a:spcBef>
                        <a:spcAft>
                          <a:spcPts val="0"/>
                        </a:spcAft>
                      </a:pPr>
                      <a:r>
                        <a:rPr lang="en-US" sz="1600" b="1" spc="-15" dirty="0">
                          <a:effectLst/>
                        </a:rPr>
                        <a:t>A</a:t>
                      </a:r>
                      <a:r>
                        <a:rPr lang="en-US" sz="1600" b="1" spc="5" dirty="0">
                          <a:effectLst/>
                        </a:rPr>
                        <a:t>f</a:t>
                      </a:r>
                      <a:r>
                        <a:rPr lang="en-US" sz="1600" b="1" dirty="0">
                          <a:effectLst/>
                        </a:rPr>
                        <a:t>ghani</a:t>
                      </a:r>
                      <a:r>
                        <a:rPr lang="en-US" sz="1600" b="1" spc="5" dirty="0">
                          <a:effectLst/>
                        </a:rPr>
                        <a:t>s</a:t>
                      </a:r>
                      <a:r>
                        <a:rPr lang="en-US" sz="1600" b="1" dirty="0">
                          <a:effectLst/>
                        </a:rPr>
                        <a:t>tan Dom</a:t>
                      </a:r>
                      <a:r>
                        <a:rPr lang="en-US" sz="1600" b="1" spc="5" dirty="0">
                          <a:effectLst/>
                        </a:rPr>
                        <a:t>es</a:t>
                      </a:r>
                      <a:r>
                        <a:rPr lang="en-US" sz="1600" b="1" dirty="0">
                          <a:effectLst/>
                        </a:rPr>
                        <a:t>t</a:t>
                      </a:r>
                      <a:r>
                        <a:rPr lang="en-US" sz="1600" b="1" spc="-15" dirty="0">
                          <a:effectLst/>
                        </a:rPr>
                        <a:t>i</a:t>
                      </a:r>
                      <a:r>
                        <a:rPr lang="en-US" sz="1600" b="1" dirty="0">
                          <a:effectLst/>
                        </a:rPr>
                        <a:t>c</a:t>
                      </a:r>
                      <a:r>
                        <a:rPr lang="en-US" sz="1600" b="1" spc="5" dirty="0">
                          <a:effectLst/>
                        </a:rPr>
                        <a:t> </a:t>
                      </a:r>
                      <a:r>
                        <a:rPr lang="en-US" sz="1600" b="1" dirty="0">
                          <a:effectLst/>
                        </a:rPr>
                        <a:t>R</a:t>
                      </a:r>
                      <a:r>
                        <a:rPr lang="en-US" sz="1600" b="1" spc="5" dirty="0">
                          <a:effectLst/>
                        </a:rPr>
                        <a:t>es</a:t>
                      </a:r>
                      <a:r>
                        <a:rPr lang="en-US" sz="1600" b="1" dirty="0">
                          <a:effectLst/>
                        </a:rPr>
                        <a:t>our</a:t>
                      </a:r>
                      <a:r>
                        <a:rPr lang="en-US" sz="1600" b="1" spc="-10" dirty="0">
                          <a:effectLst/>
                        </a:rPr>
                        <a:t>c</a:t>
                      </a:r>
                      <a:r>
                        <a:rPr lang="en-US" sz="1600" b="1" spc="5" dirty="0">
                          <a:effectLst/>
                        </a:rPr>
                        <a:t>e</a:t>
                      </a:r>
                      <a:r>
                        <a:rPr lang="en-US" sz="1600" b="1" dirty="0">
                          <a:effectLst/>
                        </a:rPr>
                        <a:t>s</a:t>
                      </a:r>
                      <a:r>
                        <a:rPr lang="en-US" sz="1600" b="1" spc="10" dirty="0">
                          <a:effectLst/>
                        </a:rPr>
                        <a:t> </a:t>
                      </a:r>
                      <a:r>
                        <a:rPr lang="en-US" sz="1600" b="1" dirty="0">
                          <a:effectLst/>
                        </a:rPr>
                        <a:t>G</a:t>
                      </a:r>
                      <a:r>
                        <a:rPr lang="en-US" sz="1600" b="1" spc="5" dirty="0">
                          <a:effectLst/>
                        </a:rPr>
                        <a:t>e</a:t>
                      </a:r>
                      <a:r>
                        <a:rPr lang="en-US" sz="1600" b="1" dirty="0">
                          <a:effectLst/>
                        </a:rPr>
                        <a:t>ne</a:t>
                      </a:r>
                      <a:r>
                        <a:rPr lang="en-US" sz="1600" b="1" spc="-10" dirty="0">
                          <a:effectLst/>
                        </a:rPr>
                        <a:t>r</a:t>
                      </a:r>
                      <a:r>
                        <a:rPr lang="en-US" sz="1600" b="1" spc="5" dirty="0">
                          <a:effectLst/>
                        </a:rPr>
                        <a:t>a</a:t>
                      </a:r>
                      <a:r>
                        <a:rPr lang="en-US" sz="1600" b="1" dirty="0">
                          <a:effectLst/>
                        </a:rPr>
                        <a:t>tion P</a:t>
                      </a:r>
                      <a:r>
                        <a:rPr lang="en-US" sz="1600" b="1" spc="5" dirty="0">
                          <a:effectLst/>
                        </a:rPr>
                        <a:t>la</a:t>
                      </a:r>
                      <a:r>
                        <a:rPr lang="en-US" sz="1600" b="1" dirty="0">
                          <a:effectLst/>
                        </a:rPr>
                        <a:t>n</a:t>
                      </a:r>
                    </a:p>
                  </a:txBody>
                  <a:tcPr marL="0" marR="0" marT="0" marB="0" anchor="c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3599910063"/>
                  </a:ext>
                </a:extLst>
              </a:tr>
              <a:tr h="854105">
                <a:tc>
                  <a:txBody>
                    <a:bodyPr/>
                    <a:lstStyle/>
                    <a:p>
                      <a:pPr marL="0" marR="0" algn="ctr">
                        <a:lnSpc>
                          <a:spcPts val="1000"/>
                        </a:lnSpc>
                        <a:spcBef>
                          <a:spcPts val="0"/>
                        </a:spcBef>
                        <a:spcAft>
                          <a:spcPts val="0"/>
                        </a:spcAft>
                      </a:pPr>
                      <a:r>
                        <a:rPr lang="en-US" sz="1600" b="1" spc="-5" dirty="0">
                          <a:effectLst/>
                        </a:rPr>
                        <a:t>No</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1000"/>
                        </a:lnSpc>
                        <a:spcBef>
                          <a:spcPts val="0"/>
                        </a:spcBef>
                        <a:spcAft>
                          <a:spcPts val="0"/>
                        </a:spcAft>
                      </a:pPr>
                      <a:r>
                        <a:rPr lang="en-US" sz="1600" b="1" spc="10" dirty="0">
                          <a:effectLst/>
                        </a:rPr>
                        <a:t>P</a:t>
                      </a:r>
                      <a:r>
                        <a:rPr lang="en-US" sz="1600" b="1" dirty="0">
                          <a:effectLst/>
                        </a:rPr>
                        <a:t>r</a:t>
                      </a:r>
                      <a:r>
                        <a:rPr lang="en-US" sz="1600" b="1" spc="-10" dirty="0">
                          <a:effectLst/>
                        </a:rPr>
                        <a:t>o</a:t>
                      </a:r>
                      <a:r>
                        <a:rPr lang="en-US" sz="1600" b="1" spc="5" dirty="0">
                          <a:effectLst/>
                        </a:rPr>
                        <a:t>j</a:t>
                      </a:r>
                      <a:r>
                        <a:rPr lang="en-US" sz="1600" b="1" spc="-10" dirty="0">
                          <a:effectLst/>
                        </a:rPr>
                        <a:t>e</a:t>
                      </a:r>
                      <a:r>
                        <a:rPr lang="en-US" sz="1600" b="1" dirty="0">
                          <a:effectLst/>
                        </a:rPr>
                        <a:t>ct</a:t>
                      </a:r>
                      <a:r>
                        <a:rPr lang="en-US" sz="1600" b="1" spc="10" dirty="0">
                          <a:effectLst/>
                        </a:rPr>
                        <a:t> </a:t>
                      </a:r>
                      <a:r>
                        <a:rPr lang="en-US" sz="1600" b="1" spc="-5" dirty="0">
                          <a:effectLst/>
                        </a:rPr>
                        <a:t>N</a:t>
                      </a:r>
                      <a:r>
                        <a:rPr lang="en-US" sz="1600" b="1" spc="-10" dirty="0">
                          <a:effectLst/>
                        </a:rPr>
                        <a:t>a</a:t>
                      </a:r>
                      <a:r>
                        <a:rPr lang="en-US" sz="1600" b="1" spc="5" dirty="0">
                          <a:effectLst/>
                        </a:rPr>
                        <a:t>m</a:t>
                      </a:r>
                      <a:r>
                        <a:rPr lang="en-US" sz="1600" b="1" dirty="0">
                          <a:effectLst/>
                        </a:rPr>
                        <a:t>e</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229235" marR="0" algn="ctr">
                        <a:lnSpc>
                          <a:spcPct val="115000"/>
                        </a:lnSpc>
                        <a:spcBef>
                          <a:spcPts val="0"/>
                        </a:spcBef>
                        <a:spcAft>
                          <a:spcPts val="0"/>
                        </a:spcAft>
                      </a:pPr>
                      <a:r>
                        <a:rPr lang="en-US" sz="1600" b="1" spc="10" dirty="0">
                          <a:effectLst/>
                        </a:rPr>
                        <a:t>P</a:t>
                      </a:r>
                      <a:r>
                        <a:rPr lang="en-US" sz="1600" b="1" dirty="0">
                          <a:effectLst/>
                        </a:rPr>
                        <a:t>r</a:t>
                      </a:r>
                      <a:r>
                        <a:rPr lang="en-US" sz="1600" b="1" spc="-10" dirty="0">
                          <a:effectLst/>
                        </a:rPr>
                        <a:t>o</a:t>
                      </a:r>
                      <a:r>
                        <a:rPr lang="en-US" sz="1600" b="1" dirty="0">
                          <a:effectLst/>
                        </a:rPr>
                        <a:t>v</a:t>
                      </a:r>
                      <a:r>
                        <a:rPr lang="en-US" sz="1600" b="1" spc="5" dirty="0">
                          <a:effectLst/>
                        </a:rPr>
                        <a:t>i</a:t>
                      </a:r>
                      <a:r>
                        <a:rPr lang="en-US" sz="1600" b="1" dirty="0">
                          <a:effectLst/>
                        </a:rPr>
                        <a:t>n</a:t>
                      </a:r>
                      <a:r>
                        <a:rPr lang="en-US" sz="1600" b="1" spc="-10" dirty="0">
                          <a:effectLst/>
                        </a:rPr>
                        <a:t>c</a:t>
                      </a:r>
                      <a:r>
                        <a:rPr lang="en-US" sz="1600" b="1" dirty="0">
                          <a:effectLst/>
                        </a:rPr>
                        <a:t>e</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1400"/>
                        </a:lnSpc>
                        <a:spcBef>
                          <a:spcPts val="30"/>
                        </a:spcBef>
                        <a:spcAft>
                          <a:spcPts val="0"/>
                        </a:spcAft>
                      </a:pPr>
                      <a:r>
                        <a:rPr lang="en-US" sz="1600" b="1" spc="-5" dirty="0">
                          <a:effectLst/>
                        </a:rPr>
                        <a:t>C</a:t>
                      </a:r>
                      <a:r>
                        <a:rPr lang="en-US" sz="1600" b="1" dirty="0">
                          <a:effectLst/>
                        </a:rPr>
                        <a:t>apac</a:t>
                      </a:r>
                      <a:r>
                        <a:rPr lang="en-US" sz="1600" b="1" spc="5" dirty="0">
                          <a:effectLst/>
                        </a:rPr>
                        <a:t>i</a:t>
                      </a:r>
                      <a:r>
                        <a:rPr lang="en-US" sz="1600" b="1" spc="-10" dirty="0">
                          <a:effectLst/>
                        </a:rPr>
                        <a:t>t</a:t>
                      </a:r>
                      <a:r>
                        <a:rPr lang="en-US" sz="1600" b="1" dirty="0">
                          <a:effectLst/>
                        </a:rPr>
                        <a:t>y</a:t>
                      </a:r>
                    </a:p>
                    <a:p>
                      <a:pPr marL="0" marR="0" algn="ctr">
                        <a:lnSpc>
                          <a:spcPts val="500"/>
                        </a:lnSpc>
                        <a:spcBef>
                          <a:spcPts val="35"/>
                        </a:spcBef>
                        <a:spcAft>
                          <a:spcPts val="0"/>
                        </a:spcAft>
                      </a:pPr>
                      <a:r>
                        <a:rPr lang="en-US" sz="1600" b="1" dirty="0">
                          <a:effectLst/>
                        </a:rPr>
                        <a:t> </a:t>
                      </a:r>
                    </a:p>
                    <a:p>
                      <a:pPr marL="196850" marR="182245" algn="ctr">
                        <a:lnSpc>
                          <a:spcPct val="115000"/>
                        </a:lnSpc>
                        <a:spcBef>
                          <a:spcPts val="0"/>
                        </a:spcBef>
                        <a:spcAft>
                          <a:spcPts val="0"/>
                        </a:spcAft>
                      </a:pPr>
                      <a:r>
                        <a:rPr lang="en-US" sz="1600" b="1" spc="5" dirty="0">
                          <a:effectLst/>
                        </a:rPr>
                        <a:t>(</a:t>
                      </a:r>
                      <a:r>
                        <a:rPr lang="en-US" sz="1600" b="1" dirty="0">
                          <a:effectLst/>
                        </a:rPr>
                        <a:t>M</a:t>
                      </a:r>
                      <a:r>
                        <a:rPr lang="en-US" sz="1600" b="1" spc="-10" dirty="0">
                          <a:effectLst/>
                        </a:rPr>
                        <a:t>W</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500"/>
                        </a:lnSpc>
                        <a:spcBef>
                          <a:spcPts val="30"/>
                        </a:spcBef>
                        <a:spcAft>
                          <a:spcPts val="0"/>
                        </a:spcAft>
                      </a:pPr>
                      <a:r>
                        <a:rPr lang="en-US" sz="1600" b="1" spc="-5" dirty="0">
                          <a:effectLst/>
                        </a:rPr>
                        <a:t>E</a:t>
                      </a:r>
                      <a:r>
                        <a:rPr lang="en-US" sz="1600" b="1" dirty="0">
                          <a:effectLst/>
                        </a:rPr>
                        <a:t>s</a:t>
                      </a:r>
                      <a:r>
                        <a:rPr lang="en-US" sz="1600" b="1" spc="5" dirty="0">
                          <a:effectLst/>
                        </a:rPr>
                        <a:t>t</a:t>
                      </a:r>
                      <a:r>
                        <a:rPr lang="en-US" sz="1600" b="1" spc="-5" dirty="0">
                          <a:effectLst/>
                        </a:rPr>
                        <a:t>i</a:t>
                      </a:r>
                      <a:r>
                        <a:rPr lang="en-US" sz="1600" b="1" spc="5" dirty="0">
                          <a:effectLst/>
                        </a:rPr>
                        <a:t>m</a:t>
                      </a:r>
                      <a:r>
                        <a:rPr lang="en-US" sz="1600" b="1" dirty="0">
                          <a:effectLst/>
                        </a:rPr>
                        <a:t>a</a:t>
                      </a:r>
                      <a:r>
                        <a:rPr lang="en-US" sz="1600" b="1" spc="-10" dirty="0">
                          <a:effectLst/>
                        </a:rPr>
                        <a:t>t</a:t>
                      </a:r>
                      <a:r>
                        <a:rPr lang="en-US" sz="1600" b="1" dirty="0">
                          <a:effectLst/>
                        </a:rPr>
                        <a:t>e</a:t>
                      </a:r>
                    </a:p>
                    <a:p>
                      <a:pPr marL="0" marR="0" algn="ctr">
                        <a:lnSpc>
                          <a:spcPts val="500"/>
                        </a:lnSpc>
                        <a:spcBef>
                          <a:spcPts val="35"/>
                        </a:spcBef>
                        <a:spcAft>
                          <a:spcPts val="0"/>
                        </a:spcAft>
                      </a:pPr>
                      <a:r>
                        <a:rPr lang="en-US" sz="1600" b="1" dirty="0">
                          <a:effectLst/>
                        </a:rPr>
                        <a:t> </a:t>
                      </a:r>
                    </a:p>
                    <a:p>
                      <a:pPr marL="242570" marR="226695" algn="ctr">
                        <a:lnSpc>
                          <a:spcPct val="115000"/>
                        </a:lnSpc>
                        <a:spcBef>
                          <a:spcPts val="0"/>
                        </a:spcBef>
                        <a:spcAft>
                          <a:spcPts val="0"/>
                        </a:spcAft>
                      </a:pPr>
                      <a:r>
                        <a:rPr lang="en-US" sz="1600" b="1" spc="-5" dirty="0">
                          <a:effectLst/>
                        </a:rPr>
                        <a:t>C</a:t>
                      </a:r>
                      <a:r>
                        <a:rPr lang="en-US" sz="1600" b="1" dirty="0">
                          <a:effectLst/>
                        </a:rPr>
                        <a:t>ost</a:t>
                      </a:r>
                    </a:p>
                    <a:p>
                      <a:pPr marL="0" marR="0" algn="ctr">
                        <a:lnSpc>
                          <a:spcPts val="500"/>
                        </a:lnSpc>
                        <a:spcBef>
                          <a:spcPts val="35"/>
                        </a:spcBef>
                        <a:spcAft>
                          <a:spcPts val="0"/>
                        </a:spcAft>
                      </a:pPr>
                      <a:r>
                        <a:rPr lang="en-US" sz="1600" b="1" dirty="0">
                          <a:effectLst/>
                        </a:rPr>
                        <a:t> </a:t>
                      </a:r>
                    </a:p>
                    <a:p>
                      <a:pPr marL="82550" marR="66675" algn="ctr">
                        <a:lnSpc>
                          <a:spcPts val="1260"/>
                        </a:lnSpc>
                        <a:spcBef>
                          <a:spcPts val="0"/>
                        </a:spcBef>
                        <a:spcAft>
                          <a:spcPts val="0"/>
                        </a:spcAft>
                      </a:pPr>
                      <a:r>
                        <a:rPr lang="en-US" sz="1600" b="1" spc="5" dirty="0">
                          <a:effectLst/>
                        </a:rPr>
                        <a:t>(</a:t>
                      </a:r>
                      <a:r>
                        <a:rPr lang="en-US" sz="1600" b="1" dirty="0">
                          <a:effectLst/>
                        </a:rPr>
                        <a:t>$m</a:t>
                      </a:r>
                      <a:r>
                        <a:rPr lang="en-US" sz="1600" b="1" spc="5" dirty="0">
                          <a:effectLst/>
                        </a:rPr>
                        <a:t> </a:t>
                      </a:r>
                      <a:r>
                        <a:rPr lang="en-US" sz="1600" b="1" spc="-5" dirty="0">
                          <a:effectLst/>
                        </a:rPr>
                        <a:t>U</a:t>
                      </a:r>
                      <a:r>
                        <a:rPr lang="en-US" sz="1600" b="1" dirty="0">
                          <a:effectLst/>
                        </a:rPr>
                        <a:t>S</a:t>
                      </a:r>
                      <a:r>
                        <a:rPr lang="en-US" sz="1600" b="1" spc="-5" dirty="0">
                          <a:effectLst/>
                        </a:rPr>
                        <a:t>D</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1400"/>
                        </a:lnSpc>
                        <a:spcBef>
                          <a:spcPts val="30"/>
                        </a:spcBef>
                        <a:spcAft>
                          <a:spcPts val="0"/>
                        </a:spcAft>
                      </a:pPr>
                      <a:r>
                        <a:rPr lang="en-US" sz="1600" b="1" dirty="0">
                          <a:effectLst/>
                        </a:rPr>
                        <a:t>Sta</a:t>
                      </a:r>
                      <a:r>
                        <a:rPr lang="en-US" sz="1600" b="1" spc="5" dirty="0">
                          <a:effectLst/>
                        </a:rPr>
                        <a:t>r</a:t>
                      </a:r>
                      <a:r>
                        <a:rPr lang="en-US" sz="1600" b="1" dirty="0">
                          <a:effectLst/>
                        </a:rPr>
                        <a:t>t</a:t>
                      </a:r>
                      <a:r>
                        <a:rPr lang="en-US" sz="1600" b="1" spc="-5" dirty="0">
                          <a:effectLst/>
                        </a:rPr>
                        <a:t> D</a:t>
                      </a:r>
                      <a:r>
                        <a:rPr lang="en-US" sz="1600" b="1" dirty="0">
                          <a:effectLst/>
                        </a:rPr>
                        <a:t>a</a:t>
                      </a:r>
                      <a:r>
                        <a:rPr lang="en-US" sz="1600" b="1" spc="5" dirty="0">
                          <a:effectLst/>
                        </a:rPr>
                        <a:t>t</a:t>
                      </a:r>
                      <a:r>
                        <a:rPr lang="en-US" sz="1600" b="1" dirty="0">
                          <a:effectLst/>
                        </a:rPr>
                        <a:t>e</a:t>
                      </a:r>
                    </a:p>
                    <a:p>
                      <a:pPr marL="0" marR="0" algn="ctr">
                        <a:lnSpc>
                          <a:spcPts val="500"/>
                        </a:lnSpc>
                        <a:spcBef>
                          <a:spcPts val="35"/>
                        </a:spcBef>
                        <a:spcAft>
                          <a:spcPts val="0"/>
                        </a:spcAft>
                      </a:pPr>
                      <a:r>
                        <a:rPr lang="en-US" sz="1600" b="1" dirty="0">
                          <a:effectLst/>
                        </a:rPr>
                        <a:t> </a:t>
                      </a:r>
                    </a:p>
                    <a:p>
                      <a:pPr marL="184785" marR="170180" algn="ctr">
                        <a:lnSpc>
                          <a:spcPct val="115000"/>
                        </a:lnSpc>
                        <a:spcBef>
                          <a:spcPts val="0"/>
                        </a:spcBef>
                        <a:spcAft>
                          <a:spcPts val="0"/>
                        </a:spcAft>
                      </a:pPr>
                      <a:r>
                        <a:rPr lang="en-US" sz="1600" b="1" spc="5" dirty="0">
                          <a:effectLst/>
                        </a:rPr>
                        <a:t>(</a:t>
                      </a:r>
                      <a:r>
                        <a:rPr lang="en-US" sz="1600" b="1" spc="-5" dirty="0">
                          <a:effectLst/>
                        </a:rPr>
                        <a:t>Y</a:t>
                      </a:r>
                      <a:r>
                        <a:rPr lang="en-US" sz="1600" b="1" dirty="0">
                          <a:effectLst/>
                        </a:rPr>
                        <a:t>ea</a:t>
                      </a:r>
                      <a:r>
                        <a:rPr lang="en-US" sz="1600" b="1" spc="-10" dirty="0">
                          <a:effectLst/>
                        </a:rPr>
                        <a:t>r</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93980" marR="76200" algn="ctr">
                        <a:lnSpc>
                          <a:spcPts val="1800"/>
                        </a:lnSpc>
                        <a:spcBef>
                          <a:spcPts val="115"/>
                        </a:spcBef>
                        <a:spcAft>
                          <a:spcPts val="0"/>
                        </a:spcAft>
                      </a:pPr>
                      <a:r>
                        <a:rPr lang="en-US" sz="1600" b="1" spc="-5" dirty="0">
                          <a:effectLst/>
                        </a:rPr>
                        <a:t>C</a:t>
                      </a:r>
                      <a:r>
                        <a:rPr lang="en-US" sz="1600" b="1" dirty="0">
                          <a:effectLst/>
                        </a:rPr>
                        <a:t>o</a:t>
                      </a:r>
                      <a:r>
                        <a:rPr lang="en-US" sz="1600" b="1" spc="5" dirty="0">
                          <a:effectLst/>
                        </a:rPr>
                        <a:t>m</a:t>
                      </a:r>
                      <a:r>
                        <a:rPr lang="en-US" sz="1600" b="1" spc="-10" dirty="0">
                          <a:effectLst/>
                        </a:rPr>
                        <a:t>m</a:t>
                      </a:r>
                      <a:r>
                        <a:rPr lang="en-US" sz="1600" b="1" spc="5" dirty="0">
                          <a:effectLst/>
                        </a:rPr>
                        <a:t>i</a:t>
                      </a:r>
                      <a:r>
                        <a:rPr lang="en-US" sz="1600" b="1" dirty="0">
                          <a:effectLst/>
                        </a:rPr>
                        <a:t>s</a:t>
                      </a:r>
                      <a:r>
                        <a:rPr lang="en-US" sz="1600" b="1" spc="-5" dirty="0">
                          <a:effectLst/>
                        </a:rPr>
                        <a:t>s</a:t>
                      </a:r>
                      <a:r>
                        <a:rPr lang="en-US" sz="1600" b="1" spc="5" dirty="0">
                          <a:effectLst/>
                        </a:rPr>
                        <a:t>i</a:t>
                      </a:r>
                      <a:r>
                        <a:rPr lang="en-US" sz="1600" b="1" dirty="0">
                          <a:effectLst/>
                        </a:rPr>
                        <a:t>o</a:t>
                      </a:r>
                      <a:r>
                        <a:rPr lang="en-US" sz="1600" b="1" spc="-15" dirty="0">
                          <a:effectLst/>
                        </a:rPr>
                        <a:t>n</a:t>
                      </a:r>
                      <a:r>
                        <a:rPr lang="en-US" sz="1600" b="1" dirty="0">
                          <a:effectLst/>
                        </a:rPr>
                        <a:t>ing </a:t>
                      </a:r>
                      <a:r>
                        <a:rPr lang="en-US" sz="1600" b="1" spc="-5" dirty="0">
                          <a:effectLst/>
                        </a:rPr>
                        <a:t>D</a:t>
                      </a:r>
                      <a:r>
                        <a:rPr lang="en-US" sz="1600" b="1" dirty="0">
                          <a:effectLst/>
                        </a:rPr>
                        <a:t>a</a:t>
                      </a:r>
                      <a:r>
                        <a:rPr lang="en-US" sz="1600" b="1" spc="5" dirty="0">
                          <a:effectLst/>
                        </a:rPr>
                        <a:t>t</a:t>
                      </a:r>
                      <a:r>
                        <a:rPr lang="en-US" sz="1600" b="1" dirty="0">
                          <a:effectLst/>
                        </a:rPr>
                        <a:t>e </a:t>
                      </a:r>
                      <a:r>
                        <a:rPr lang="en-US" sz="1600" b="1" spc="5" dirty="0">
                          <a:effectLst/>
                        </a:rPr>
                        <a:t>(</a:t>
                      </a:r>
                      <a:r>
                        <a:rPr lang="en-US" sz="1600" b="1" spc="-5" dirty="0">
                          <a:effectLst/>
                        </a:rPr>
                        <a:t>Y</a:t>
                      </a:r>
                      <a:r>
                        <a:rPr lang="en-US" sz="1600" b="1" dirty="0">
                          <a:effectLst/>
                        </a:rPr>
                        <a:t>ea</a:t>
                      </a:r>
                      <a:r>
                        <a:rPr lang="en-US" sz="1600" b="1" spc="-10" dirty="0">
                          <a:effectLst/>
                        </a:rPr>
                        <a:t>r</a:t>
                      </a:r>
                      <a:r>
                        <a:rPr lang="en-US" sz="1600" b="1" dirty="0">
                          <a:effectLst/>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tc>
                  <a:txBody>
                    <a:bodyPr/>
                    <a:lstStyle/>
                    <a:p>
                      <a:pPr marL="0" marR="0" algn="ctr">
                        <a:lnSpc>
                          <a:spcPts val="1000"/>
                        </a:lnSpc>
                        <a:spcBef>
                          <a:spcPts val="0"/>
                        </a:spcBef>
                        <a:spcAft>
                          <a:spcPts val="0"/>
                        </a:spcAft>
                      </a:pPr>
                      <a:r>
                        <a:rPr lang="en-US" sz="1600" b="1" spc="-5" dirty="0">
                          <a:effectLst/>
                        </a:rPr>
                        <a:t>R</a:t>
                      </a:r>
                      <a:r>
                        <a:rPr lang="en-US" sz="1600" b="1" dirty="0">
                          <a:effectLst/>
                        </a:rPr>
                        <a:t>e</a:t>
                      </a:r>
                      <a:r>
                        <a:rPr lang="en-US" sz="1600" b="1" spc="5" dirty="0">
                          <a:effectLst/>
                        </a:rPr>
                        <a:t>m</a:t>
                      </a:r>
                      <a:r>
                        <a:rPr lang="en-US" sz="1600" b="1" dirty="0">
                          <a:effectLst/>
                        </a:rPr>
                        <a:t>ar</a:t>
                      </a:r>
                      <a:r>
                        <a:rPr lang="en-US" sz="1600" b="1" spc="-10" dirty="0">
                          <a:effectLst/>
                        </a:rPr>
                        <a:t>k</a:t>
                      </a:r>
                      <a:r>
                        <a:rPr lang="en-US" sz="1600" b="1" dirty="0">
                          <a:effectLst/>
                        </a:rPr>
                        <a:t>s</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solidFill>
                  </a:tcPr>
                </a:tc>
                <a:extLst>
                  <a:ext uri="{0D108BD9-81ED-4DB2-BD59-A6C34878D82A}">
                    <a16:rowId xmlns="" xmlns:a16="http://schemas.microsoft.com/office/drawing/2014/main" val="3676982579"/>
                  </a:ext>
                </a:extLst>
              </a:tr>
              <a:tr h="367575">
                <a:tc>
                  <a:txBody>
                    <a:bodyPr/>
                    <a:lstStyle/>
                    <a:p>
                      <a:pPr marL="0" marR="0" algn="ctr">
                        <a:lnSpc>
                          <a:spcPts val="1000"/>
                        </a:lnSpc>
                        <a:spcBef>
                          <a:spcPts val="0"/>
                        </a:spcBef>
                        <a:spcAft>
                          <a:spcPts val="0"/>
                        </a:spcAft>
                      </a:pPr>
                      <a:r>
                        <a:rPr lang="en-US" sz="1600" b="1" dirty="0">
                          <a:effectLst/>
                        </a:rPr>
                        <a:t>4</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spc="-5" dirty="0" err="1">
                          <a:effectLst/>
                        </a:rPr>
                        <a:t>Nangarhar</a:t>
                      </a:r>
                      <a:r>
                        <a:rPr lang="en-US" sz="1600" spc="-5" dirty="0">
                          <a:effectLst/>
                        </a:rPr>
                        <a:t> Industrial Park Solar Project</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spc="5" dirty="0" err="1">
                          <a:effectLst/>
                        </a:rPr>
                        <a:t>Nangarhar</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dirty="0">
                          <a:effectLst/>
                        </a:rPr>
                        <a:t>100</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200</a:t>
                      </a:r>
                    </a:p>
                  </a:txBody>
                  <a:tcPr marL="0" marR="0" marT="0" marB="0" anchor="ctr">
                    <a:solidFill>
                      <a:schemeClr val="accent1">
                        <a:lumMod val="20000"/>
                        <a:lumOff val="80000"/>
                      </a:schemeClr>
                    </a:solidFill>
                  </a:tcPr>
                </a:tc>
                <a:tc>
                  <a:txBody>
                    <a:bodyPr/>
                    <a:lstStyle/>
                    <a:p>
                      <a:pPr marL="0" marR="0" algn="ctr">
                        <a:lnSpc>
                          <a:spcPts val="1400"/>
                        </a:lnSpc>
                        <a:spcBef>
                          <a:spcPts val="5"/>
                        </a:spcBef>
                        <a:spcAft>
                          <a:spcPts val="0"/>
                        </a:spcAft>
                      </a:pPr>
                      <a:r>
                        <a:rPr lang="en-US" sz="1600" dirty="0">
                          <a:effectLst/>
                        </a:rPr>
                        <a:t>2018</a:t>
                      </a:r>
                    </a:p>
                    <a:p>
                      <a:pPr marL="0" marR="0" algn="ctr">
                        <a:lnSpc>
                          <a:spcPts val="500"/>
                        </a:lnSpc>
                        <a:spcBef>
                          <a:spcPts val="35"/>
                        </a:spcBef>
                        <a:spcAft>
                          <a:spcPts val="0"/>
                        </a:spcAft>
                      </a:pPr>
                      <a:r>
                        <a:rPr lang="en-US" sz="1600" dirty="0">
                          <a:effectLst/>
                        </a:rPr>
                        <a:t> </a:t>
                      </a:r>
                    </a:p>
                  </a:txBody>
                  <a:tcPr marL="0" marR="0" marT="0" marB="0" anchor="ctr">
                    <a:solidFill>
                      <a:schemeClr val="accent1">
                        <a:lumMod val="20000"/>
                        <a:lumOff val="80000"/>
                      </a:schemeClr>
                    </a:solidFill>
                  </a:tcPr>
                </a:tc>
                <a:tc>
                  <a:txBody>
                    <a:bodyPr/>
                    <a:lstStyle/>
                    <a:p>
                      <a:pPr marL="0" marR="0" algn="ctr">
                        <a:lnSpc>
                          <a:spcPts val="1400"/>
                        </a:lnSpc>
                        <a:spcBef>
                          <a:spcPts val="5"/>
                        </a:spcBef>
                        <a:spcAft>
                          <a:spcPts val="0"/>
                        </a:spcAft>
                      </a:pPr>
                      <a:r>
                        <a:rPr lang="en-US" sz="1600" dirty="0">
                          <a:effectLst/>
                        </a:rPr>
                        <a:t>2020 </a:t>
                      </a:r>
                    </a:p>
                  </a:txBody>
                  <a:tcPr marL="0" marR="0" marT="0" marB="0" anchor="ctr">
                    <a:solidFill>
                      <a:schemeClr val="accent1">
                        <a:lumMod val="20000"/>
                        <a:lumOff val="80000"/>
                      </a:schemeClr>
                    </a:solidFill>
                  </a:tcPr>
                </a:tc>
                <a:tc>
                  <a:txBody>
                    <a:bodyPr/>
                    <a:lstStyle/>
                    <a:p>
                      <a:pPr marL="107950" marR="89535" algn="ctr">
                        <a:lnSpc>
                          <a:spcPts val="1800"/>
                        </a:lnSpc>
                        <a:spcBef>
                          <a:spcPts val="90"/>
                        </a:spcBef>
                        <a:spcAft>
                          <a:spcPts val="0"/>
                        </a:spcAft>
                      </a:pPr>
                      <a:r>
                        <a:rPr lang="en-US" sz="1600" dirty="0">
                          <a:effectLst/>
                        </a:rPr>
                        <a:t>Pre-Fea</a:t>
                      </a:r>
                      <a:r>
                        <a:rPr lang="en-US" sz="1600" spc="5" dirty="0">
                          <a:effectLst/>
                        </a:rPr>
                        <a:t>s</a:t>
                      </a:r>
                      <a:r>
                        <a:rPr lang="en-US" sz="1600" spc="-5" dirty="0">
                          <a:effectLst/>
                        </a:rPr>
                        <a:t>i</a:t>
                      </a:r>
                      <a:r>
                        <a:rPr lang="en-US" sz="1600" dirty="0">
                          <a:effectLst/>
                        </a:rPr>
                        <a:t>b</a:t>
                      </a:r>
                      <a:r>
                        <a:rPr lang="en-US" sz="1600" spc="-5" dirty="0">
                          <a:effectLst/>
                        </a:rPr>
                        <a:t>i</a:t>
                      </a:r>
                      <a:r>
                        <a:rPr lang="en-US" sz="1600" spc="5" dirty="0">
                          <a:effectLst/>
                        </a:rPr>
                        <a:t>l</a:t>
                      </a:r>
                      <a:r>
                        <a:rPr lang="en-US" sz="1600" spc="-5" dirty="0">
                          <a:effectLst/>
                        </a:rPr>
                        <a:t>i</a:t>
                      </a:r>
                      <a:r>
                        <a:rPr lang="en-US" sz="1600" spc="5" dirty="0">
                          <a:effectLst/>
                        </a:rPr>
                        <a:t>t</a:t>
                      </a:r>
                      <a:r>
                        <a:rPr lang="en-US" sz="1600" dirty="0">
                          <a:effectLst/>
                        </a:rPr>
                        <a:t>y study </a:t>
                      </a:r>
                      <a:r>
                        <a:rPr lang="en-US" sz="1600" baseline="0" dirty="0">
                          <a:effectLst/>
                        </a:rPr>
                        <a:t>under process</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extLst>
                  <a:ext uri="{0D108BD9-81ED-4DB2-BD59-A6C34878D82A}">
                    <a16:rowId xmlns="" xmlns:a16="http://schemas.microsoft.com/office/drawing/2014/main" val="1020313718"/>
                  </a:ext>
                </a:extLst>
              </a:tr>
              <a:tr h="602307">
                <a:tc>
                  <a:txBody>
                    <a:bodyPr/>
                    <a:lstStyle/>
                    <a:p>
                      <a:pPr marL="0" marR="0" algn="ctr">
                        <a:lnSpc>
                          <a:spcPts val="1000"/>
                        </a:lnSpc>
                        <a:spcBef>
                          <a:spcPts val="0"/>
                        </a:spcBef>
                        <a:spcAft>
                          <a:spcPts val="0"/>
                        </a:spcAft>
                      </a:pPr>
                      <a:r>
                        <a:rPr lang="en-US" sz="1600" b="1" dirty="0">
                          <a:effectLst/>
                        </a:rPr>
                        <a:t>5</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spc="5" dirty="0">
                          <a:effectLst/>
                        </a:rPr>
                        <a:t>Kabul-</a:t>
                      </a:r>
                      <a:r>
                        <a:rPr lang="en-US" sz="1600" spc="5" dirty="0" err="1">
                          <a:effectLst/>
                        </a:rPr>
                        <a:t>Naghlu</a:t>
                      </a:r>
                      <a:r>
                        <a:rPr lang="en-US" sz="1600" spc="5" dirty="0">
                          <a:effectLst/>
                        </a:rPr>
                        <a:t> Solar-Hydro-Hybrid</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spc="-5" dirty="0">
                          <a:effectLst/>
                        </a:rPr>
                        <a:t>Kabul</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dirty="0">
                          <a:effectLst/>
                        </a:rPr>
                        <a:t>100</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180</a:t>
                      </a:r>
                    </a:p>
                  </a:txBody>
                  <a:tcPr marL="0" marR="0" marT="0" marB="0" anchor="ctr"/>
                </a:tc>
                <a:tc>
                  <a:txBody>
                    <a:bodyPr/>
                    <a:lstStyle/>
                    <a:p>
                      <a:pPr marL="0" marR="0" algn="ctr">
                        <a:lnSpc>
                          <a:spcPts val="1400"/>
                        </a:lnSpc>
                        <a:spcBef>
                          <a:spcPts val="5"/>
                        </a:spcBef>
                        <a:spcAft>
                          <a:spcPts val="0"/>
                        </a:spcAft>
                      </a:pPr>
                      <a:r>
                        <a:rPr lang="en-US" sz="1600" dirty="0">
                          <a:effectLst/>
                        </a:rPr>
                        <a:t> 2018</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1400"/>
                        </a:lnSpc>
                        <a:spcBef>
                          <a:spcPts val="5"/>
                        </a:spcBef>
                        <a:spcAft>
                          <a:spcPts val="0"/>
                        </a:spcAft>
                      </a:pPr>
                      <a:r>
                        <a:rPr lang="en-US" sz="1600" dirty="0">
                          <a:effectLst/>
                        </a:rPr>
                        <a:t>2020</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227965" marR="77470" indent="-108585" algn="ctr">
                        <a:lnSpc>
                          <a:spcPts val="1800"/>
                        </a:lnSpc>
                        <a:spcBef>
                          <a:spcPts val="90"/>
                        </a:spcBef>
                        <a:spcAft>
                          <a:spcPts val="0"/>
                        </a:spcAft>
                      </a:pPr>
                      <a:r>
                        <a:rPr lang="en-US" sz="1600" dirty="0">
                          <a:effectLst/>
                        </a:rPr>
                        <a:t>Pre-Fea</a:t>
                      </a:r>
                      <a:r>
                        <a:rPr lang="en-US" sz="1600" spc="5" dirty="0">
                          <a:effectLst/>
                        </a:rPr>
                        <a:t>s</a:t>
                      </a:r>
                      <a:r>
                        <a:rPr lang="en-US" sz="1600" spc="-5" dirty="0">
                          <a:effectLst/>
                        </a:rPr>
                        <a:t>i</a:t>
                      </a:r>
                      <a:r>
                        <a:rPr lang="en-US" sz="1600" dirty="0">
                          <a:effectLst/>
                        </a:rPr>
                        <a:t>b</a:t>
                      </a:r>
                      <a:r>
                        <a:rPr lang="en-US" sz="1600" spc="-5" dirty="0">
                          <a:effectLst/>
                        </a:rPr>
                        <a:t>i</a:t>
                      </a:r>
                      <a:r>
                        <a:rPr lang="en-US" sz="1600" spc="5" dirty="0">
                          <a:effectLst/>
                        </a:rPr>
                        <a:t>l</a:t>
                      </a:r>
                      <a:r>
                        <a:rPr lang="en-US" sz="1600" spc="-5" dirty="0">
                          <a:effectLst/>
                        </a:rPr>
                        <a:t>i</a:t>
                      </a:r>
                      <a:r>
                        <a:rPr lang="en-US" sz="1600" spc="5" dirty="0">
                          <a:effectLst/>
                        </a:rPr>
                        <a:t>t</a:t>
                      </a:r>
                      <a:r>
                        <a:rPr lang="en-US" sz="1600" dirty="0">
                          <a:effectLst/>
                        </a:rPr>
                        <a:t>y study </a:t>
                      </a:r>
                      <a:r>
                        <a:rPr lang="en-US" sz="1600" baseline="0" dirty="0">
                          <a:effectLst/>
                          <a:latin typeface="Calibri" panose="020F0502020204030204" pitchFamily="34" charset="0"/>
                          <a:ea typeface="Times New Roman" panose="02020603050405020304" pitchFamily="18" charset="0"/>
                          <a:cs typeface="Arial" panose="020B0604020202020204" pitchFamily="34" charset="0"/>
                        </a:rPr>
                        <a:t>done and detailed feasibility is under process</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 xmlns:a16="http://schemas.microsoft.com/office/drawing/2014/main" val="2958054635"/>
                  </a:ext>
                </a:extLst>
              </a:tr>
              <a:tr h="301154">
                <a:tc>
                  <a:txBody>
                    <a:bodyPr/>
                    <a:lstStyle/>
                    <a:p>
                      <a:pPr marL="0" marR="0" algn="ctr">
                        <a:lnSpc>
                          <a:spcPts val="1000"/>
                        </a:lnSpc>
                        <a:spcBef>
                          <a:spcPts val="0"/>
                        </a:spcBef>
                        <a:spcAft>
                          <a:spcPts val="0"/>
                        </a:spcAft>
                      </a:pPr>
                      <a:r>
                        <a:rPr lang="en-US" sz="1600" b="1" dirty="0">
                          <a:effectLst/>
                        </a:rPr>
                        <a:t>6</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dirty="0">
                          <a:effectLst/>
                        </a:rPr>
                        <a:t>Herat Wind Project</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500"/>
                        </a:lnSpc>
                        <a:spcBef>
                          <a:spcPts val="5"/>
                        </a:spcBef>
                        <a:spcAft>
                          <a:spcPts val="0"/>
                        </a:spcAft>
                      </a:pPr>
                      <a:r>
                        <a:rPr lang="en-US" sz="1600" spc="5" dirty="0">
                          <a:effectLst/>
                        </a:rPr>
                        <a:t>Herat</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dirty="0">
                          <a:effectLst/>
                        </a:rPr>
                        <a:t>50</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75</a:t>
                      </a:r>
                    </a:p>
                  </a:txBody>
                  <a:tcPr marL="0" marR="0" marT="0" marB="0" anchor="ctr">
                    <a:solidFill>
                      <a:schemeClr val="accent1">
                        <a:lumMod val="20000"/>
                        <a:lumOff val="80000"/>
                      </a:schemeClr>
                    </a:solidFill>
                  </a:tcPr>
                </a:tc>
                <a:tc>
                  <a:txBody>
                    <a:bodyPr/>
                    <a:lstStyle/>
                    <a:p>
                      <a:pPr marL="0" marR="0" algn="ctr">
                        <a:lnSpc>
                          <a:spcPts val="1400"/>
                        </a:lnSpc>
                        <a:spcBef>
                          <a:spcPts val="5"/>
                        </a:spcBef>
                        <a:spcAft>
                          <a:spcPts val="0"/>
                        </a:spcAft>
                      </a:pPr>
                      <a:r>
                        <a:rPr lang="en-US" sz="1600" dirty="0">
                          <a:effectLst/>
                        </a:rPr>
                        <a:t>2018</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0" marR="0" algn="ctr">
                        <a:lnSpc>
                          <a:spcPts val="1400"/>
                        </a:lnSpc>
                        <a:spcBef>
                          <a:spcPts val="5"/>
                        </a:spcBef>
                        <a:spcAft>
                          <a:spcPts val="0"/>
                        </a:spcAft>
                      </a:pPr>
                      <a:r>
                        <a:rPr lang="en-US" sz="1600" dirty="0">
                          <a:effectLst/>
                        </a:rPr>
                        <a:t>2020</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107950" marR="89535" algn="ctr">
                        <a:lnSpc>
                          <a:spcPts val="1800"/>
                        </a:lnSpc>
                        <a:spcBef>
                          <a:spcPts val="90"/>
                        </a:spcBef>
                        <a:spcAft>
                          <a:spcPts val="0"/>
                        </a:spcAft>
                      </a:pPr>
                      <a:r>
                        <a:rPr lang="en-US" sz="1600" dirty="0">
                          <a:effectLst/>
                        </a:rPr>
                        <a:t>Pre-Fea</a:t>
                      </a:r>
                      <a:r>
                        <a:rPr lang="en-US" sz="1600" spc="5" dirty="0">
                          <a:effectLst/>
                        </a:rPr>
                        <a:t>s</a:t>
                      </a:r>
                      <a:r>
                        <a:rPr lang="en-US" sz="1600" spc="-5" dirty="0">
                          <a:effectLst/>
                        </a:rPr>
                        <a:t>i</a:t>
                      </a:r>
                      <a:r>
                        <a:rPr lang="en-US" sz="1600" dirty="0">
                          <a:effectLst/>
                        </a:rPr>
                        <a:t>b</a:t>
                      </a:r>
                      <a:r>
                        <a:rPr lang="en-US" sz="1600" spc="-5" dirty="0">
                          <a:effectLst/>
                        </a:rPr>
                        <a:t>i</a:t>
                      </a:r>
                      <a:r>
                        <a:rPr lang="en-US" sz="1600" spc="5" dirty="0">
                          <a:effectLst/>
                        </a:rPr>
                        <a:t>l</a:t>
                      </a:r>
                      <a:r>
                        <a:rPr lang="en-US" sz="1600" spc="-5" dirty="0">
                          <a:effectLst/>
                        </a:rPr>
                        <a:t>i</a:t>
                      </a:r>
                      <a:r>
                        <a:rPr lang="en-US" sz="1600" spc="5" dirty="0">
                          <a:effectLst/>
                        </a:rPr>
                        <a:t>t</a:t>
                      </a:r>
                      <a:r>
                        <a:rPr lang="en-US" sz="1600" dirty="0">
                          <a:effectLst/>
                        </a:rPr>
                        <a:t>y</a:t>
                      </a:r>
                      <a:r>
                        <a:rPr lang="en-US" sz="1600" spc="-10" dirty="0">
                          <a:effectLst/>
                        </a:rPr>
                        <a:t> </a:t>
                      </a:r>
                      <a:r>
                        <a:rPr lang="en-US" sz="1600" dirty="0">
                          <a:effectLst/>
                        </a:rPr>
                        <a:t>s</a:t>
                      </a:r>
                      <a:r>
                        <a:rPr lang="en-US" sz="1600" spc="5" dirty="0">
                          <a:effectLst/>
                        </a:rPr>
                        <a:t>t</a:t>
                      </a:r>
                      <a:r>
                        <a:rPr lang="en-US" sz="1600" dirty="0">
                          <a:effectLst/>
                        </a:rPr>
                        <a:t>udy </a:t>
                      </a:r>
                      <a:r>
                        <a:rPr lang="en-US" sz="1600" spc="5" dirty="0">
                          <a:effectLst/>
                        </a:rPr>
                        <a:t>i</a:t>
                      </a:r>
                      <a:r>
                        <a:rPr lang="en-US" sz="1600" dirty="0">
                          <a:effectLst/>
                        </a:rPr>
                        <a:t>s </a:t>
                      </a:r>
                      <a:r>
                        <a:rPr lang="en-US" sz="1600" spc="5" dirty="0">
                          <a:effectLst/>
                        </a:rPr>
                        <a:t>c</a:t>
                      </a:r>
                      <a:r>
                        <a:rPr lang="en-US" sz="1600" dirty="0">
                          <a:effectLst/>
                        </a:rPr>
                        <a:t>o</a:t>
                      </a:r>
                      <a:r>
                        <a:rPr lang="en-US" sz="1600" spc="-20" dirty="0">
                          <a:effectLst/>
                        </a:rPr>
                        <a:t>m</a:t>
                      </a:r>
                      <a:r>
                        <a:rPr lang="en-US" sz="1600" dirty="0">
                          <a:effectLst/>
                        </a:rPr>
                        <a:t>p</a:t>
                      </a:r>
                      <a:r>
                        <a:rPr lang="en-US" sz="1600" spc="5" dirty="0">
                          <a:effectLst/>
                        </a:rPr>
                        <a:t>l</a:t>
                      </a:r>
                      <a:r>
                        <a:rPr lang="en-US" sz="1600" spc="-10" dirty="0">
                          <a:effectLst/>
                        </a:rPr>
                        <a:t>e</a:t>
                      </a:r>
                      <a:r>
                        <a:rPr lang="en-US" sz="1600" spc="5" dirty="0">
                          <a:effectLst/>
                        </a:rPr>
                        <a:t>t</a:t>
                      </a:r>
                      <a:r>
                        <a:rPr lang="en-US" sz="1600" dirty="0">
                          <a:effectLst/>
                        </a:rPr>
                        <a:t>ed</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extLst>
                  <a:ext uri="{0D108BD9-81ED-4DB2-BD59-A6C34878D82A}">
                    <a16:rowId xmlns="" xmlns:a16="http://schemas.microsoft.com/office/drawing/2014/main" val="2865739836"/>
                  </a:ext>
                </a:extLst>
              </a:tr>
              <a:tr h="615357">
                <a:tc>
                  <a:txBody>
                    <a:bodyPr/>
                    <a:lstStyle/>
                    <a:p>
                      <a:pPr marL="0" marR="0" algn="ctr">
                        <a:lnSpc>
                          <a:spcPts val="550"/>
                        </a:lnSpc>
                        <a:spcBef>
                          <a:spcPts val="35"/>
                        </a:spcBef>
                        <a:spcAft>
                          <a:spcPts val="0"/>
                        </a:spcAft>
                      </a:pPr>
                      <a:r>
                        <a:rPr lang="en-US" sz="1600" b="1" dirty="0">
                          <a:effectLst/>
                        </a:rPr>
                        <a:t>7</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spc="-5" dirty="0" err="1">
                          <a:effectLst/>
                        </a:rPr>
                        <a:t>Marmol</a:t>
                      </a:r>
                      <a:r>
                        <a:rPr lang="en-US" sz="1600" spc="-5" dirty="0">
                          <a:effectLst/>
                        </a:rPr>
                        <a:t> Wind Project</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spc="-5" dirty="0">
                          <a:effectLst/>
                        </a:rPr>
                        <a:t>Balkh</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dirty="0">
                          <a:effectLst/>
                        </a:rPr>
                        <a:t>25</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35</a:t>
                      </a:r>
                    </a:p>
                  </a:txBody>
                  <a:tcPr marL="0" marR="0" marT="0" marB="0" anchor="ctr"/>
                </a:tc>
                <a:tc>
                  <a:txBody>
                    <a:bodyPr/>
                    <a:lstStyle/>
                    <a:p>
                      <a:pPr marL="0" marR="0" algn="ctr">
                        <a:lnSpc>
                          <a:spcPts val="550"/>
                        </a:lnSpc>
                        <a:spcBef>
                          <a:spcPts val="15"/>
                        </a:spcBef>
                        <a:spcAft>
                          <a:spcPts val="0"/>
                        </a:spcAft>
                      </a:pPr>
                      <a:r>
                        <a:rPr lang="en-US" sz="1600" dirty="0">
                          <a:effectLst/>
                        </a:rPr>
                        <a:t>2019</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ctr">
                        <a:lnSpc>
                          <a:spcPts val="550"/>
                        </a:lnSpc>
                        <a:spcBef>
                          <a:spcPts val="15"/>
                        </a:spcBef>
                        <a:spcAft>
                          <a:spcPts val="0"/>
                        </a:spcAft>
                      </a:pPr>
                      <a:r>
                        <a:rPr lang="en-US" sz="1600" dirty="0">
                          <a:effectLst/>
                        </a:rPr>
                        <a:t> </a:t>
                      </a:r>
                    </a:p>
                    <a:p>
                      <a:pPr marL="0" marR="0" algn="ctr">
                        <a:lnSpc>
                          <a:spcPts val="1000"/>
                        </a:lnSpc>
                        <a:spcBef>
                          <a:spcPts val="0"/>
                        </a:spcBef>
                        <a:spcAft>
                          <a:spcPts val="0"/>
                        </a:spcAft>
                      </a:pPr>
                      <a:r>
                        <a:rPr lang="en-US" sz="1600" dirty="0">
                          <a:effectLst/>
                        </a:rPr>
                        <a:t> 2021</a:t>
                      </a:r>
                    </a:p>
                    <a:p>
                      <a:pPr marL="443865" marR="433070" algn="ctr">
                        <a:lnSpc>
                          <a:spcPct val="115000"/>
                        </a:lnSpc>
                        <a:spcBef>
                          <a:spcPts val="0"/>
                        </a:spcBef>
                        <a:spcAft>
                          <a:spcPts val="0"/>
                        </a:spcAft>
                      </a:pPr>
                      <a:r>
                        <a:rPr lang="en-US" sz="1600" dirty="0">
                          <a:effectLst/>
                        </a:rPr>
                        <a:t>-</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298450" marR="30480" indent="-227330" algn="ctr">
                        <a:lnSpc>
                          <a:spcPts val="1800"/>
                        </a:lnSpc>
                        <a:spcBef>
                          <a:spcPts val="125"/>
                        </a:spcBef>
                        <a:spcAft>
                          <a:spcPts val="0"/>
                        </a:spcAft>
                      </a:pPr>
                      <a:r>
                        <a:rPr lang="en-US" sz="1600" dirty="0">
                          <a:effectLst/>
                        </a:rPr>
                        <a:t>2/3 year wind data is available</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 xmlns:a16="http://schemas.microsoft.com/office/drawing/2014/main" val="3427277146"/>
                  </a:ext>
                </a:extLst>
              </a:tr>
              <a:tr h="347665">
                <a:tc>
                  <a:txBody>
                    <a:bodyPr/>
                    <a:lstStyle/>
                    <a:p>
                      <a:pPr marL="165735" marR="149225" algn="ctr">
                        <a:lnSpc>
                          <a:spcPct val="115000"/>
                        </a:lnSpc>
                        <a:spcBef>
                          <a:spcPts val="0"/>
                        </a:spcBef>
                        <a:spcAft>
                          <a:spcPts val="0"/>
                        </a:spcAft>
                      </a:pPr>
                      <a:r>
                        <a:rPr lang="en-US" sz="1600" b="1" dirty="0">
                          <a:effectLst/>
                          <a:latin typeface="Calibri" panose="020F0502020204030204" pitchFamily="34" charset="0"/>
                          <a:ea typeface="Times New Roman" panose="02020603050405020304" pitchFamily="18" charset="0"/>
                          <a:cs typeface="Arial" panose="020B0604020202020204" pitchFamily="34" charset="0"/>
                        </a:rPr>
                        <a:t>8</a:t>
                      </a:r>
                    </a:p>
                  </a:txBody>
                  <a:tcPr marL="0" marR="0" marT="0" marB="0" anchor="ctr">
                    <a:solidFill>
                      <a:schemeClr val="accent1">
                        <a:lumMod val="20000"/>
                        <a:lumOff val="80000"/>
                      </a:schemeClr>
                    </a:solidFill>
                  </a:tcPr>
                </a:tc>
                <a:tc>
                  <a:txBody>
                    <a:bodyPr/>
                    <a:lstStyle/>
                    <a:p>
                      <a:pPr marL="64770" marR="0" algn="ctr">
                        <a:lnSpc>
                          <a:spcPct val="115000"/>
                        </a:lnSpc>
                        <a:spcBef>
                          <a:spcPts val="0"/>
                        </a:spcBef>
                        <a:spcAft>
                          <a:spcPts val="0"/>
                        </a:spcAft>
                      </a:pPr>
                      <a:r>
                        <a:rPr lang="en-US" sz="1600" dirty="0" err="1">
                          <a:effectLst/>
                          <a:latin typeface="Calibri" panose="020F0502020204030204" pitchFamily="34" charset="0"/>
                          <a:ea typeface="Times New Roman" panose="02020603050405020304" pitchFamily="18" charset="0"/>
                          <a:cs typeface="Arial" panose="020B0604020202020204" pitchFamily="34" charset="0"/>
                        </a:rPr>
                        <a:t>Parwan</a:t>
                      </a:r>
                      <a:r>
                        <a:rPr lang="en-US" sz="1600" dirty="0">
                          <a:effectLst/>
                          <a:latin typeface="Calibri" panose="020F0502020204030204" pitchFamily="34" charset="0"/>
                          <a:ea typeface="Times New Roman" panose="02020603050405020304" pitchFamily="18" charset="0"/>
                          <a:cs typeface="Arial" panose="020B0604020202020204" pitchFamily="34" charset="0"/>
                        </a:rPr>
                        <a:t> Wind Project</a:t>
                      </a:r>
                    </a:p>
                  </a:txBody>
                  <a:tcPr marL="0" marR="0" marT="0" marB="0" anchor="ctr">
                    <a:solidFill>
                      <a:schemeClr val="accent1">
                        <a:lumMod val="20000"/>
                        <a:lumOff val="80000"/>
                      </a:schemeClr>
                    </a:solidFill>
                  </a:tcPr>
                </a:tc>
                <a:tc>
                  <a:txBody>
                    <a:bodyPr/>
                    <a:lstStyle/>
                    <a:p>
                      <a:pPr marL="250825" marR="0" algn="ctr">
                        <a:lnSpc>
                          <a:spcPct val="115000"/>
                        </a:lnSpc>
                        <a:spcBef>
                          <a:spcPts val="0"/>
                        </a:spcBef>
                        <a:spcAft>
                          <a:spcPts val="0"/>
                        </a:spcAft>
                      </a:pPr>
                      <a:r>
                        <a:rPr lang="en-US" sz="1600" dirty="0" err="1">
                          <a:effectLst/>
                          <a:latin typeface="Calibri" panose="020F0502020204030204" pitchFamily="34" charset="0"/>
                          <a:ea typeface="Times New Roman" panose="02020603050405020304" pitchFamily="18" charset="0"/>
                          <a:cs typeface="Arial" panose="020B0604020202020204" pitchFamily="34" charset="0"/>
                        </a:rPr>
                        <a:t>Parwan</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tc>
                  <a:txBody>
                    <a:bodyPr/>
                    <a:lstStyle/>
                    <a:p>
                      <a:pPr marL="308610" marR="197485" algn="ctr">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25</a:t>
                      </a:r>
                    </a:p>
                  </a:txBody>
                  <a:tcPr marL="0" marR="0" marT="0" marB="0" anchor="ctr">
                    <a:solidFill>
                      <a:schemeClr val="accent1">
                        <a:lumMod val="20000"/>
                        <a:lumOff val="80000"/>
                      </a:schemeClr>
                    </a:solidFill>
                  </a:tcPr>
                </a:tc>
                <a:tc>
                  <a:txBody>
                    <a:bodyPr/>
                    <a:lstStyle/>
                    <a:p>
                      <a:pPr marL="0" marR="0" algn="ctr">
                        <a:lnSpc>
                          <a:spcPts val="550"/>
                        </a:lnSpc>
                        <a:spcBef>
                          <a:spcPts val="15"/>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35</a:t>
                      </a:r>
                    </a:p>
                  </a:txBody>
                  <a:tcPr marL="0" marR="0" marT="0" marB="0" anchor="ctr">
                    <a:solidFill>
                      <a:schemeClr val="accent1">
                        <a:lumMod val="20000"/>
                        <a:lumOff val="80000"/>
                      </a:schemeClr>
                    </a:solidFill>
                  </a:tcPr>
                </a:tc>
                <a:tc>
                  <a:txBody>
                    <a:bodyPr/>
                    <a:lstStyle/>
                    <a:p>
                      <a:pPr marL="136525" marR="0" algn="ctr">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2021</a:t>
                      </a:r>
                    </a:p>
                  </a:txBody>
                  <a:tcPr marL="0" marR="0" marT="0" marB="0" anchor="ctr">
                    <a:solidFill>
                      <a:schemeClr val="accent1">
                        <a:lumMod val="20000"/>
                        <a:lumOff val="80000"/>
                      </a:schemeClr>
                    </a:solidFill>
                  </a:tcPr>
                </a:tc>
                <a:tc>
                  <a:txBody>
                    <a:bodyPr/>
                    <a:lstStyle/>
                    <a:p>
                      <a:pPr marL="443865" marR="433070" algn="ctr">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2023</a:t>
                      </a:r>
                    </a:p>
                  </a:txBody>
                  <a:tcPr marL="0" marR="0" marT="0" marB="0" anchor="ctr">
                    <a:solidFill>
                      <a:schemeClr val="accent1">
                        <a:lumMod val="20000"/>
                        <a:lumOff val="80000"/>
                      </a:schemeClr>
                    </a:solidFill>
                  </a:tcPr>
                </a:tc>
                <a:tc>
                  <a:txBody>
                    <a:bodyPr/>
                    <a:lstStyle/>
                    <a:p>
                      <a:pPr marL="298450" marR="30480" indent="-227330" algn="ctr">
                        <a:lnSpc>
                          <a:spcPts val="1800"/>
                        </a:lnSpc>
                        <a:spcBef>
                          <a:spcPts val="125"/>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2 year wind data is</a:t>
                      </a:r>
                      <a:r>
                        <a:rPr lang="en-US" sz="1600" baseline="0" dirty="0">
                          <a:effectLst/>
                          <a:latin typeface="Calibri" panose="020F0502020204030204" pitchFamily="34" charset="0"/>
                          <a:ea typeface="Times New Roman" panose="02020603050405020304" pitchFamily="18" charset="0"/>
                          <a:cs typeface="Arial" panose="020B0604020202020204" pitchFamily="34" charset="0"/>
                        </a:rPr>
                        <a:t> available </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1">
                        <a:lumMod val="20000"/>
                        <a:lumOff val="80000"/>
                      </a:schemeClr>
                    </a:solidFill>
                  </a:tcPr>
                </a:tc>
                <a:extLst>
                  <a:ext uri="{0D108BD9-81ED-4DB2-BD59-A6C34878D82A}">
                    <a16:rowId xmlns="" xmlns:a16="http://schemas.microsoft.com/office/drawing/2014/main" val="10006"/>
                  </a:ext>
                </a:extLst>
              </a:tr>
              <a:tr h="448050">
                <a:tc gridSpan="3">
                  <a:txBody>
                    <a:bodyPr/>
                    <a:lstStyle/>
                    <a:p>
                      <a:pPr marL="0" marR="0" algn="ctr">
                        <a:lnSpc>
                          <a:spcPts val="600"/>
                        </a:lnSpc>
                        <a:spcBef>
                          <a:spcPts val="25"/>
                        </a:spcBef>
                        <a:spcAft>
                          <a:spcPts val="0"/>
                        </a:spcAft>
                      </a:pPr>
                      <a:r>
                        <a:rPr lang="en-US" sz="1600" b="1" dirty="0">
                          <a:solidFill>
                            <a:srgbClr val="FF0000"/>
                          </a:solidFill>
                          <a:effectLst/>
                        </a:rPr>
                        <a:t> </a:t>
                      </a:r>
                    </a:p>
                    <a:p>
                      <a:pPr marL="1256665" marR="1238885" algn="ctr">
                        <a:lnSpc>
                          <a:spcPct val="115000"/>
                        </a:lnSpc>
                        <a:spcBef>
                          <a:spcPts val="0"/>
                        </a:spcBef>
                        <a:spcAft>
                          <a:spcPts val="0"/>
                        </a:spcAft>
                      </a:pPr>
                      <a:r>
                        <a:rPr lang="en-US" sz="1600" b="1" spc="-5" dirty="0">
                          <a:solidFill>
                            <a:srgbClr val="FF0000"/>
                          </a:solidFill>
                          <a:effectLst/>
                        </a:rPr>
                        <a:t>T</a:t>
                      </a:r>
                      <a:r>
                        <a:rPr lang="en-US" sz="1600" b="1" dirty="0">
                          <a:solidFill>
                            <a:srgbClr val="FF0000"/>
                          </a:solidFill>
                          <a:effectLst/>
                        </a:rPr>
                        <a:t>o</a:t>
                      </a:r>
                      <a:r>
                        <a:rPr lang="en-US" sz="1600" b="1" spc="5" dirty="0">
                          <a:solidFill>
                            <a:srgbClr val="FF0000"/>
                          </a:solidFill>
                          <a:effectLst/>
                        </a:rPr>
                        <a:t>t</a:t>
                      </a:r>
                      <a:r>
                        <a:rPr lang="en-US" sz="1600" b="1" dirty="0">
                          <a:solidFill>
                            <a:srgbClr val="FF0000"/>
                          </a:solidFill>
                          <a:effectLst/>
                        </a:rPr>
                        <a:t>al</a:t>
                      </a:r>
                      <a:endParaRPr lang="en-US"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4">
                        <a:lumMod val="20000"/>
                        <a:lumOff val="80000"/>
                      </a:schemeClr>
                    </a:solidFill>
                  </a:tcPr>
                </a:tc>
                <a:tc hMerge="1">
                  <a:txBody>
                    <a:bodyPr/>
                    <a:lstStyle/>
                    <a:p>
                      <a:endParaRPr lang="en-US"/>
                    </a:p>
                  </a:txBody>
                  <a:tcPr/>
                </a:tc>
                <a:tc hMerge="1">
                  <a:txBody>
                    <a:bodyPr/>
                    <a:lstStyle/>
                    <a:p>
                      <a:endParaRPr lang="en-US"/>
                    </a:p>
                  </a:txBody>
                  <a:tcPr/>
                </a:tc>
                <a:tc>
                  <a:txBody>
                    <a:bodyPr/>
                    <a:lstStyle/>
                    <a:p>
                      <a:pPr marL="0" marR="0" algn="ctr">
                        <a:lnSpc>
                          <a:spcPts val="600"/>
                        </a:lnSpc>
                        <a:spcBef>
                          <a:spcPts val="25"/>
                        </a:spcBef>
                        <a:spcAft>
                          <a:spcPts val="0"/>
                        </a:spcAft>
                      </a:pPr>
                      <a:r>
                        <a:rPr lang="en-US" sz="1600" b="1" dirty="0">
                          <a:solidFill>
                            <a:srgbClr val="FF0000"/>
                          </a:solidFill>
                          <a:effectLst/>
                        </a:rPr>
                        <a:t>300</a:t>
                      </a:r>
                      <a:endParaRPr lang="en-US"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4">
                        <a:lumMod val="20000"/>
                        <a:lumOff val="80000"/>
                      </a:schemeClr>
                    </a:solidFill>
                  </a:tcPr>
                </a:tc>
                <a:tc>
                  <a:txBody>
                    <a:bodyPr/>
                    <a:lstStyle/>
                    <a:p>
                      <a:pPr marL="0" marR="0" lvl="0" indent="0" algn="ctr" defTabSz="914400" rtl="0" eaLnBrk="1" fontAlgn="auto" latinLnBrk="0" hangingPunct="1">
                        <a:lnSpc>
                          <a:spcPts val="600"/>
                        </a:lnSpc>
                        <a:spcBef>
                          <a:spcPts val="25"/>
                        </a:spcBef>
                        <a:spcAft>
                          <a:spcPts val="0"/>
                        </a:spcAft>
                        <a:buClrTx/>
                        <a:buSzTx/>
                        <a:buFontTx/>
                        <a:buNone/>
                        <a:tabLst/>
                        <a:defRPr/>
                      </a:pPr>
                      <a:r>
                        <a:rPr lang="en-US"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525</a:t>
                      </a:r>
                    </a:p>
                  </a:txBody>
                  <a:tcPr marL="0" marR="0" marT="0" marB="0" anchor="ctr">
                    <a:solidFill>
                      <a:schemeClr val="accent4">
                        <a:lumMod val="20000"/>
                        <a:lumOff val="80000"/>
                      </a:schemeClr>
                    </a:solidFill>
                  </a:tcPr>
                </a:tc>
                <a:tc gridSpan="2">
                  <a:txBody>
                    <a:bodyPr/>
                    <a:lstStyle/>
                    <a:p>
                      <a:pPr marL="0" marR="0" algn="ctr">
                        <a:lnSpc>
                          <a:spcPct val="115000"/>
                        </a:lnSpc>
                        <a:spcBef>
                          <a:spcPts val="0"/>
                        </a:spcBef>
                        <a:spcAft>
                          <a:spcPts val="0"/>
                        </a:spcAft>
                      </a:pPr>
                      <a:r>
                        <a:rPr lang="en-US" sz="1600" b="1" dirty="0">
                          <a:solidFill>
                            <a:srgbClr val="FF0000"/>
                          </a:solidFill>
                          <a:effectLst/>
                        </a:rPr>
                        <a:t> </a:t>
                      </a:r>
                      <a:endParaRPr lang="en-US"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4">
                        <a:lumMod val="20000"/>
                        <a:lumOff val="80000"/>
                      </a:schemeClr>
                    </a:solidFill>
                  </a:tcPr>
                </a:tc>
                <a:tc hMerge="1">
                  <a:txBody>
                    <a:bodyPr/>
                    <a:lstStyle/>
                    <a:p>
                      <a:endParaRPr lang="en-US"/>
                    </a:p>
                  </a:txBody>
                  <a:tcPr/>
                </a:tc>
                <a:tc>
                  <a:txBody>
                    <a:bodyPr/>
                    <a:lstStyle/>
                    <a:p>
                      <a:pPr marL="0" marR="0" algn="ctr">
                        <a:lnSpc>
                          <a:spcPct val="115000"/>
                        </a:lnSpc>
                        <a:spcBef>
                          <a:spcPts val="0"/>
                        </a:spcBef>
                        <a:spcAft>
                          <a:spcPts val="0"/>
                        </a:spcAft>
                      </a:pPr>
                      <a:r>
                        <a:rPr lang="en-US" sz="1600" b="1" dirty="0">
                          <a:solidFill>
                            <a:srgbClr val="FF0000"/>
                          </a:solidFill>
                          <a:effectLst/>
                        </a:rPr>
                        <a:t> </a:t>
                      </a:r>
                      <a:endParaRPr lang="en-US"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solidFill>
                      <a:schemeClr val="accent4">
                        <a:lumMod val="20000"/>
                        <a:lumOff val="80000"/>
                      </a:schemeClr>
                    </a:solidFill>
                  </a:tcPr>
                </a:tc>
                <a:extLst>
                  <a:ext uri="{0D108BD9-81ED-4DB2-BD59-A6C34878D82A}">
                    <a16:rowId xmlns="" xmlns:a16="http://schemas.microsoft.com/office/drawing/2014/main" val="2426690452"/>
                  </a:ext>
                </a:extLst>
              </a:tr>
            </a:tbl>
          </a:graphicData>
        </a:graphic>
      </p:graphicFrame>
    </p:spTree>
    <p:extLst>
      <p:ext uri="{BB962C8B-B14F-4D97-AF65-F5344CB8AC3E}">
        <p14:creationId xmlns:p14="http://schemas.microsoft.com/office/powerpoint/2010/main" val="790971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B0156A-7125-403D-93FB-D3A79F91669B}"/>
              </a:ext>
            </a:extLst>
          </p:cNvPr>
          <p:cNvSpPr>
            <a:spLocks noGrp="1"/>
          </p:cNvSpPr>
          <p:nvPr>
            <p:ph type="title"/>
          </p:nvPr>
        </p:nvSpPr>
        <p:spPr>
          <a:xfrm>
            <a:off x="1539565" y="0"/>
            <a:ext cx="9372600" cy="1295400"/>
          </a:xfrm>
        </p:spPr>
        <p:txBody>
          <a:bodyPr>
            <a:normAutofit/>
          </a:bodyPr>
          <a:lstStyle/>
          <a:p>
            <a:r>
              <a:rPr lang="en-US" dirty="0"/>
              <a:t>Planed and proposed projects</a:t>
            </a:r>
            <a:br>
              <a:rPr lang="en-US" dirty="0"/>
            </a:br>
            <a:r>
              <a:rPr lang="en-US" dirty="0"/>
              <a:t>Generation (through PPP)….</a:t>
            </a:r>
          </a:p>
        </p:txBody>
      </p:sp>
      <p:graphicFrame>
        <p:nvGraphicFramePr>
          <p:cNvPr id="4" name="Content Placeholder 3">
            <a:extLst>
              <a:ext uri="{FF2B5EF4-FFF2-40B4-BE49-F238E27FC236}">
                <a16:creationId xmlns="" xmlns:a16="http://schemas.microsoft.com/office/drawing/2014/main" id="{99DF56BA-DE7F-487D-A2B8-46489C00A692}"/>
              </a:ext>
            </a:extLst>
          </p:cNvPr>
          <p:cNvGraphicFramePr>
            <a:graphicFrameLocks noGrp="1"/>
          </p:cNvGraphicFramePr>
          <p:nvPr>
            <p:ph idx="1"/>
            <p:extLst>
              <p:ext uri="{D42A27DB-BD31-4B8C-83A1-F6EECF244321}">
                <p14:modId xmlns:p14="http://schemas.microsoft.com/office/powerpoint/2010/main" val="3444315992"/>
              </p:ext>
            </p:extLst>
          </p:nvPr>
        </p:nvGraphicFramePr>
        <p:xfrm>
          <a:off x="247650" y="1240571"/>
          <a:ext cx="11610974" cy="5435569"/>
        </p:xfrm>
        <a:graphic>
          <a:graphicData uri="http://schemas.openxmlformats.org/drawingml/2006/table">
            <a:tbl>
              <a:tblPr>
                <a:tableStyleId>{5C22544A-7EE6-4342-B048-85BDC9FD1C3A}</a:tableStyleId>
              </a:tblPr>
              <a:tblGrid>
                <a:gridCol w="608056">
                  <a:extLst>
                    <a:ext uri="{9D8B030D-6E8A-4147-A177-3AD203B41FA5}">
                      <a16:colId xmlns="" xmlns:a16="http://schemas.microsoft.com/office/drawing/2014/main" val="959119205"/>
                    </a:ext>
                  </a:extLst>
                </a:gridCol>
                <a:gridCol w="1468394">
                  <a:extLst>
                    <a:ext uri="{9D8B030D-6E8A-4147-A177-3AD203B41FA5}">
                      <a16:colId xmlns="" xmlns:a16="http://schemas.microsoft.com/office/drawing/2014/main" val="2046064573"/>
                    </a:ext>
                  </a:extLst>
                </a:gridCol>
                <a:gridCol w="1162050">
                  <a:extLst>
                    <a:ext uri="{9D8B030D-6E8A-4147-A177-3AD203B41FA5}">
                      <a16:colId xmlns="" xmlns:a16="http://schemas.microsoft.com/office/drawing/2014/main" val="3588990863"/>
                    </a:ext>
                  </a:extLst>
                </a:gridCol>
                <a:gridCol w="990600">
                  <a:extLst>
                    <a:ext uri="{9D8B030D-6E8A-4147-A177-3AD203B41FA5}">
                      <a16:colId xmlns="" xmlns:a16="http://schemas.microsoft.com/office/drawing/2014/main" val="1921573219"/>
                    </a:ext>
                  </a:extLst>
                </a:gridCol>
                <a:gridCol w="1057275">
                  <a:extLst>
                    <a:ext uri="{9D8B030D-6E8A-4147-A177-3AD203B41FA5}">
                      <a16:colId xmlns="" xmlns:a16="http://schemas.microsoft.com/office/drawing/2014/main" val="624524387"/>
                    </a:ext>
                  </a:extLst>
                </a:gridCol>
                <a:gridCol w="1047750">
                  <a:extLst>
                    <a:ext uri="{9D8B030D-6E8A-4147-A177-3AD203B41FA5}">
                      <a16:colId xmlns="" xmlns:a16="http://schemas.microsoft.com/office/drawing/2014/main" val="3130737815"/>
                    </a:ext>
                  </a:extLst>
                </a:gridCol>
                <a:gridCol w="1619250">
                  <a:extLst>
                    <a:ext uri="{9D8B030D-6E8A-4147-A177-3AD203B41FA5}">
                      <a16:colId xmlns="" xmlns:a16="http://schemas.microsoft.com/office/drawing/2014/main" val="1361156173"/>
                    </a:ext>
                  </a:extLst>
                </a:gridCol>
                <a:gridCol w="3657599">
                  <a:extLst>
                    <a:ext uri="{9D8B030D-6E8A-4147-A177-3AD203B41FA5}">
                      <a16:colId xmlns="" xmlns:a16="http://schemas.microsoft.com/office/drawing/2014/main" val="325506165"/>
                    </a:ext>
                  </a:extLst>
                </a:gridCol>
              </a:tblGrid>
              <a:tr h="302805">
                <a:tc gridSpan="8">
                  <a:txBody>
                    <a:bodyPr/>
                    <a:lstStyle/>
                    <a:p>
                      <a:pPr marL="2877185" marR="2860675" algn="ctr">
                        <a:lnSpc>
                          <a:spcPct val="115000"/>
                        </a:lnSpc>
                        <a:spcBef>
                          <a:spcPts val="390"/>
                        </a:spcBef>
                        <a:spcAft>
                          <a:spcPts val="0"/>
                        </a:spcAft>
                      </a:pPr>
                      <a:r>
                        <a:rPr lang="en-US" sz="1600" b="1" spc="-15" dirty="0">
                          <a:effectLst/>
                        </a:rPr>
                        <a:t>A</a:t>
                      </a:r>
                      <a:r>
                        <a:rPr lang="en-US" sz="1600" b="1" spc="5" dirty="0">
                          <a:effectLst/>
                        </a:rPr>
                        <a:t>f</a:t>
                      </a:r>
                      <a:r>
                        <a:rPr lang="en-US" sz="1600" b="1" dirty="0">
                          <a:effectLst/>
                        </a:rPr>
                        <a:t>ghani</a:t>
                      </a:r>
                      <a:r>
                        <a:rPr lang="en-US" sz="1600" b="1" spc="5" dirty="0">
                          <a:effectLst/>
                        </a:rPr>
                        <a:t>s</a:t>
                      </a:r>
                      <a:r>
                        <a:rPr lang="en-US" sz="1600" b="1" dirty="0">
                          <a:effectLst/>
                        </a:rPr>
                        <a:t>tan Dom</a:t>
                      </a:r>
                      <a:r>
                        <a:rPr lang="en-US" sz="1600" b="1" spc="5" dirty="0">
                          <a:effectLst/>
                        </a:rPr>
                        <a:t>es</a:t>
                      </a:r>
                      <a:r>
                        <a:rPr lang="en-US" sz="1600" b="1" dirty="0">
                          <a:effectLst/>
                        </a:rPr>
                        <a:t>t</a:t>
                      </a:r>
                      <a:r>
                        <a:rPr lang="en-US" sz="1600" b="1" spc="-15" dirty="0">
                          <a:effectLst/>
                        </a:rPr>
                        <a:t>i</a:t>
                      </a:r>
                      <a:r>
                        <a:rPr lang="en-US" sz="1600" b="1" dirty="0">
                          <a:effectLst/>
                        </a:rPr>
                        <a:t>c</a:t>
                      </a:r>
                      <a:r>
                        <a:rPr lang="en-US" sz="1600" b="1" spc="5" dirty="0">
                          <a:effectLst/>
                        </a:rPr>
                        <a:t> </a:t>
                      </a:r>
                      <a:r>
                        <a:rPr lang="en-US" sz="1600" b="1" dirty="0">
                          <a:effectLst/>
                        </a:rPr>
                        <a:t>R</a:t>
                      </a:r>
                      <a:r>
                        <a:rPr lang="en-US" sz="1600" b="1" spc="5" dirty="0">
                          <a:effectLst/>
                        </a:rPr>
                        <a:t>es</a:t>
                      </a:r>
                      <a:r>
                        <a:rPr lang="en-US" sz="1600" b="1" dirty="0">
                          <a:effectLst/>
                        </a:rPr>
                        <a:t>our</a:t>
                      </a:r>
                      <a:r>
                        <a:rPr lang="en-US" sz="1600" b="1" spc="-10" dirty="0">
                          <a:effectLst/>
                        </a:rPr>
                        <a:t>c</a:t>
                      </a:r>
                      <a:r>
                        <a:rPr lang="en-US" sz="1600" b="1" spc="5" dirty="0">
                          <a:effectLst/>
                        </a:rPr>
                        <a:t>e</a:t>
                      </a:r>
                      <a:r>
                        <a:rPr lang="en-US" sz="1600" b="1" dirty="0">
                          <a:effectLst/>
                        </a:rPr>
                        <a:t>s</a:t>
                      </a:r>
                      <a:r>
                        <a:rPr lang="en-US" sz="1600" b="1" spc="10" dirty="0">
                          <a:effectLst/>
                        </a:rPr>
                        <a:t> </a:t>
                      </a:r>
                      <a:r>
                        <a:rPr lang="en-US" sz="1600" b="1" dirty="0">
                          <a:effectLst/>
                        </a:rPr>
                        <a:t>G</a:t>
                      </a:r>
                      <a:r>
                        <a:rPr lang="en-US" sz="1600" b="1" spc="5" dirty="0">
                          <a:effectLst/>
                        </a:rPr>
                        <a:t>e</a:t>
                      </a:r>
                      <a:r>
                        <a:rPr lang="en-US" sz="1600" b="1" dirty="0">
                          <a:effectLst/>
                        </a:rPr>
                        <a:t>ne</a:t>
                      </a:r>
                      <a:r>
                        <a:rPr lang="en-US" sz="1600" b="1" spc="-10" dirty="0">
                          <a:effectLst/>
                        </a:rPr>
                        <a:t>r</a:t>
                      </a:r>
                      <a:r>
                        <a:rPr lang="en-US" sz="1600" b="1" spc="5" dirty="0">
                          <a:effectLst/>
                        </a:rPr>
                        <a:t>a</a:t>
                      </a:r>
                      <a:r>
                        <a:rPr lang="en-US" sz="1600" b="1" dirty="0">
                          <a:effectLst/>
                        </a:rPr>
                        <a:t>tion P</a:t>
                      </a:r>
                      <a:r>
                        <a:rPr lang="en-US" sz="1600" b="1" spc="5" dirty="0">
                          <a:effectLst/>
                        </a:rPr>
                        <a:t>la</a:t>
                      </a:r>
                      <a:r>
                        <a:rPr lang="en-US" sz="1600" b="1" dirty="0">
                          <a:effectLst/>
                        </a:rPr>
                        <a:t>n</a:t>
                      </a:r>
                    </a:p>
                  </a:txBody>
                  <a:tcPr marL="0" marR="0" marT="0" marB="0" anchor="c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3599910063"/>
                  </a:ext>
                </a:extLst>
              </a:tr>
              <a:tr h="866449">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No</a:t>
                      </a:r>
                    </a:p>
                  </a:txBody>
                  <a:tcPr marL="0" marR="0" marT="0" marB="0" anchor="ctr">
                    <a:solidFill>
                      <a:schemeClr val="accent1"/>
                    </a:solidFill>
                  </a:tcPr>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Project Name</a:t>
                      </a:r>
                    </a:p>
                  </a:txBody>
                  <a:tcPr marL="0" marR="0" marT="0" marB="0" anchor="ctr">
                    <a:solidFill>
                      <a:schemeClr val="accent1"/>
                    </a:solidFill>
                  </a:tcPr>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Province</a:t>
                      </a:r>
                    </a:p>
                  </a:txBody>
                  <a:tcPr marL="0" marR="0" marT="0" marB="0" anchor="ctr">
                    <a:solidFill>
                      <a:schemeClr val="accent1"/>
                    </a:solidFill>
                  </a:tcPr>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Capacity</a:t>
                      </a:r>
                    </a:p>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 (MW)</a:t>
                      </a:r>
                    </a:p>
                  </a:txBody>
                  <a:tcPr marL="0" marR="0" marT="0" marB="0" anchor="ctr">
                    <a:solidFill>
                      <a:schemeClr val="accent1"/>
                    </a:solidFill>
                  </a:tcPr>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Estimate</a:t>
                      </a:r>
                    </a:p>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Cost</a:t>
                      </a:r>
                    </a:p>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($m USD)</a:t>
                      </a:r>
                    </a:p>
                  </a:txBody>
                  <a:tcPr marL="0" marR="0" marT="0" marB="0" anchor="ctr">
                    <a:solidFill>
                      <a:schemeClr val="accent1"/>
                    </a:solidFill>
                  </a:tcPr>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Start Date</a:t>
                      </a:r>
                    </a:p>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 (Year)</a:t>
                      </a:r>
                    </a:p>
                  </a:txBody>
                  <a:tcPr marL="0" marR="0" marT="0" marB="0" anchor="ctr">
                    <a:solidFill>
                      <a:schemeClr val="accent1"/>
                    </a:solidFill>
                  </a:tcPr>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Commissioning Date (Year)</a:t>
                      </a:r>
                    </a:p>
                  </a:txBody>
                  <a:tcPr marL="0" marR="0" marT="0" marB="0" anchor="ctr">
                    <a:solidFill>
                      <a:schemeClr val="accent1"/>
                    </a:solidFill>
                  </a:tcPr>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Remarks</a:t>
                      </a:r>
                    </a:p>
                  </a:txBody>
                  <a:tcPr marL="0" marR="0" marT="0" marB="0" anchor="ctr">
                    <a:solidFill>
                      <a:schemeClr val="accent1"/>
                    </a:solidFill>
                  </a:tcPr>
                </a:tc>
                <a:extLst>
                  <a:ext uri="{0D108BD9-81ED-4DB2-BD59-A6C34878D82A}">
                    <a16:rowId xmlns="" xmlns:a16="http://schemas.microsoft.com/office/drawing/2014/main" val="3676982579"/>
                  </a:ext>
                </a:extLst>
              </a:tr>
              <a:tr h="499271">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9</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Farah Solar and Wind Hybrid Project</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Farah</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20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2016*</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2018/19</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Satellite Solar and Wind data is available</a:t>
                      </a:r>
                    </a:p>
                  </a:txBody>
                  <a:tcPr marL="0" marR="0" marT="0" marB="0" anchor="ctr">
                    <a:solidFill>
                      <a:schemeClr val="accent1">
                        <a:lumMod val="20000"/>
                        <a:lumOff val="80000"/>
                      </a:schemeClr>
                    </a:solidFill>
                  </a:tcPr>
                </a:tc>
                <a:extLst>
                  <a:ext uri="{0D108BD9-81ED-4DB2-BD59-A6C34878D82A}">
                    <a16:rowId xmlns="" xmlns:a16="http://schemas.microsoft.com/office/drawing/2014/main" val="1020313718"/>
                  </a:ext>
                </a:extLst>
              </a:tr>
              <a:tr h="499271">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err="1">
                          <a:solidFill>
                            <a:schemeClr val="dk1"/>
                          </a:solidFill>
                          <a:effectLst/>
                          <a:latin typeface="+mn-lt"/>
                          <a:ea typeface="+mn-ea"/>
                          <a:cs typeface="+mn-cs"/>
                        </a:rPr>
                        <a:t>Ghor</a:t>
                      </a:r>
                      <a:r>
                        <a:rPr lang="en-US" sz="1200" kern="1200" spc="-5" dirty="0">
                          <a:solidFill>
                            <a:schemeClr val="dk1"/>
                          </a:solidFill>
                          <a:effectLst/>
                          <a:latin typeface="+mn-lt"/>
                          <a:ea typeface="+mn-ea"/>
                          <a:cs typeface="+mn-cs"/>
                        </a:rPr>
                        <a:t> Solar – Hydro Hybrid Project</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err="1">
                          <a:solidFill>
                            <a:schemeClr val="dk1"/>
                          </a:solidFill>
                          <a:effectLst/>
                          <a:latin typeface="+mn-lt"/>
                          <a:ea typeface="+mn-ea"/>
                          <a:cs typeface="+mn-cs"/>
                        </a:rPr>
                        <a:t>Ghor</a:t>
                      </a:r>
                      <a:endParaRPr lang="en-US" sz="1200" kern="1200" spc="-5" dirty="0">
                        <a:solidFill>
                          <a:schemeClr val="dk1"/>
                        </a:solidFill>
                        <a:effectLst/>
                        <a:latin typeface="+mn-lt"/>
                        <a:ea typeface="+mn-ea"/>
                        <a:cs typeface="+mn-cs"/>
                      </a:endParaRP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18</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2018*</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2020/21</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Satellite Solar data is available</a:t>
                      </a:r>
                    </a:p>
                  </a:txBody>
                  <a:tcPr marL="0" marR="0" marT="0" marB="0" anchor="ctr">
                    <a:solidFill>
                      <a:schemeClr val="accent1">
                        <a:lumMod val="20000"/>
                        <a:lumOff val="80000"/>
                      </a:schemeClr>
                    </a:solidFill>
                  </a:tcPr>
                </a:tc>
                <a:extLst>
                  <a:ext uri="{0D108BD9-81ED-4DB2-BD59-A6C34878D82A}">
                    <a16:rowId xmlns="" xmlns:a16="http://schemas.microsoft.com/office/drawing/2014/main" val="59116617"/>
                  </a:ext>
                </a:extLst>
              </a:tr>
              <a:tr h="499271">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11</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err="1">
                          <a:solidFill>
                            <a:schemeClr val="dk1"/>
                          </a:solidFill>
                          <a:effectLst/>
                          <a:latin typeface="+mn-lt"/>
                          <a:ea typeface="+mn-ea"/>
                          <a:cs typeface="+mn-cs"/>
                        </a:rPr>
                        <a:t>Daykondi</a:t>
                      </a:r>
                      <a:r>
                        <a:rPr lang="en-US" sz="1200" kern="1200" spc="-5" dirty="0">
                          <a:solidFill>
                            <a:schemeClr val="dk1"/>
                          </a:solidFill>
                          <a:effectLst/>
                          <a:latin typeface="+mn-lt"/>
                          <a:ea typeface="+mn-ea"/>
                          <a:cs typeface="+mn-cs"/>
                        </a:rPr>
                        <a:t> Solar Project</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err="1">
                          <a:solidFill>
                            <a:schemeClr val="dk1"/>
                          </a:solidFill>
                          <a:effectLst/>
                          <a:latin typeface="+mn-lt"/>
                          <a:ea typeface="+mn-ea"/>
                          <a:cs typeface="+mn-cs"/>
                        </a:rPr>
                        <a:t>Daykondi</a:t>
                      </a:r>
                      <a:endParaRPr lang="en-US" sz="1200" kern="1200" spc="-5" dirty="0">
                        <a:solidFill>
                          <a:schemeClr val="dk1"/>
                        </a:solidFill>
                        <a:effectLst/>
                        <a:latin typeface="+mn-lt"/>
                        <a:ea typeface="+mn-ea"/>
                        <a:cs typeface="+mn-cs"/>
                      </a:endParaRP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10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2018/19*</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2019/20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Satellite Solar data is available</a:t>
                      </a:r>
                    </a:p>
                  </a:txBody>
                  <a:tcPr marL="0" marR="0" marT="0" marB="0" anchor="ctr">
                    <a:solidFill>
                      <a:schemeClr val="accent1">
                        <a:lumMod val="20000"/>
                        <a:lumOff val="80000"/>
                      </a:schemeClr>
                    </a:solidFill>
                  </a:tcPr>
                </a:tc>
                <a:extLst>
                  <a:ext uri="{0D108BD9-81ED-4DB2-BD59-A6C34878D82A}">
                    <a16:rowId xmlns="" xmlns:a16="http://schemas.microsoft.com/office/drawing/2014/main" val="3578745322"/>
                  </a:ext>
                </a:extLst>
              </a:tr>
              <a:tr h="499271">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12</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Kabul Solar Rooftop Project</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Kabul</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10</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18</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2016/17*</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2017/18</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Satellite Solar data and survey is available</a:t>
                      </a:r>
                    </a:p>
                  </a:txBody>
                  <a:tcPr marL="0" marR="0" marT="0" marB="0" anchor="ctr"/>
                </a:tc>
                <a:extLst>
                  <a:ext uri="{0D108BD9-81ED-4DB2-BD59-A6C34878D82A}">
                    <a16:rowId xmlns="" xmlns:a16="http://schemas.microsoft.com/office/drawing/2014/main" val="2958054635"/>
                  </a:ext>
                </a:extLst>
              </a:tr>
              <a:tr h="499271">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13</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err="1">
                          <a:solidFill>
                            <a:schemeClr val="dk1"/>
                          </a:solidFill>
                          <a:effectLst/>
                          <a:latin typeface="+mn-lt"/>
                          <a:ea typeface="+mn-ea"/>
                          <a:cs typeface="+mn-cs"/>
                        </a:rPr>
                        <a:t>Paktika</a:t>
                      </a:r>
                      <a:r>
                        <a:rPr lang="en-US" sz="1200" kern="1200" spc="-5" dirty="0">
                          <a:solidFill>
                            <a:schemeClr val="dk1"/>
                          </a:solidFill>
                          <a:effectLst/>
                          <a:latin typeface="+mn-lt"/>
                          <a:ea typeface="+mn-ea"/>
                          <a:cs typeface="+mn-cs"/>
                        </a:rPr>
                        <a:t> Solar Project</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a:t>
                      </a:r>
                      <a:r>
                        <a:rPr lang="en-US" sz="1200" kern="1200" spc="-5" dirty="0" err="1">
                          <a:solidFill>
                            <a:schemeClr val="dk1"/>
                          </a:solidFill>
                          <a:effectLst/>
                          <a:latin typeface="+mn-lt"/>
                          <a:ea typeface="+mn-ea"/>
                          <a:cs typeface="+mn-cs"/>
                        </a:rPr>
                        <a:t>Paktika</a:t>
                      </a:r>
                      <a:endParaRPr lang="en-US" sz="1200" kern="1200" spc="-5" dirty="0">
                        <a:solidFill>
                          <a:schemeClr val="dk1"/>
                        </a:solidFill>
                        <a:effectLst/>
                        <a:latin typeface="+mn-lt"/>
                        <a:ea typeface="+mn-ea"/>
                        <a:cs typeface="+mn-cs"/>
                      </a:endParaRP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20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2020*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2021/22</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Satellite Solar data is available</a:t>
                      </a:r>
                    </a:p>
                  </a:txBody>
                  <a:tcPr marL="0" marR="0" marT="0" marB="0" anchor="ctr">
                    <a:solidFill>
                      <a:schemeClr val="accent1">
                        <a:lumMod val="20000"/>
                        <a:lumOff val="80000"/>
                      </a:schemeClr>
                    </a:solidFill>
                  </a:tcPr>
                </a:tc>
                <a:extLst>
                  <a:ext uri="{0D108BD9-81ED-4DB2-BD59-A6C34878D82A}">
                    <a16:rowId xmlns="" xmlns:a16="http://schemas.microsoft.com/office/drawing/2014/main" val="2865739836"/>
                  </a:ext>
                </a:extLst>
              </a:tr>
              <a:tr h="499271">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14</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err="1">
                          <a:solidFill>
                            <a:schemeClr val="dk1"/>
                          </a:solidFill>
                          <a:effectLst/>
                          <a:latin typeface="+mn-lt"/>
                          <a:ea typeface="+mn-ea"/>
                          <a:cs typeface="+mn-cs"/>
                        </a:rPr>
                        <a:t>Noristan</a:t>
                      </a:r>
                      <a:r>
                        <a:rPr lang="en-US" sz="1200" kern="1200" spc="-5" dirty="0">
                          <a:solidFill>
                            <a:schemeClr val="dk1"/>
                          </a:solidFill>
                          <a:effectLst/>
                          <a:latin typeface="+mn-lt"/>
                          <a:ea typeface="+mn-ea"/>
                          <a:cs typeface="+mn-cs"/>
                        </a:rPr>
                        <a:t> Solar-Hydro Hybrid Project</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a:t>
                      </a:r>
                      <a:r>
                        <a:rPr lang="en-US" sz="1200" kern="1200" spc="-5" dirty="0" err="1">
                          <a:solidFill>
                            <a:schemeClr val="dk1"/>
                          </a:solidFill>
                          <a:effectLst/>
                          <a:latin typeface="+mn-lt"/>
                          <a:ea typeface="+mn-ea"/>
                          <a:cs typeface="+mn-cs"/>
                        </a:rPr>
                        <a:t>Noristan</a:t>
                      </a:r>
                      <a:endParaRPr lang="en-US" sz="1200" kern="1200" spc="-5" dirty="0">
                        <a:solidFill>
                          <a:schemeClr val="dk1"/>
                        </a:solidFill>
                        <a:effectLst/>
                        <a:latin typeface="+mn-lt"/>
                        <a:ea typeface="+mn-ea"/>
                        <a:cs typeface="+mn-cs"/>
                      </a:endParaRP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10</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18</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2019/20*</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2022/23</a:t>
                      </a:r>
                    </a:p>
                  </a:txBody>
                  <a:tcPr marL="0" marR="0" marT="0" marB="0" anchor="ct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Satellite Solar data and Hydro Pre- Feasibility is available</a:t>
                      </a:r>
                    </a:p>
                  </a:txBody>
                  <a:tcPr marL="0" marR="0" marT="0" marB="0" anchor="ctr"/>
                </a:tc>
                <a:extLst>
                  <a:ext uri="{0D108BD9-81ED-4DB2-BD59-A6C34878D82A}">
                    <a16:rowId xmlns="" xmlns:a16="http://schemas.microsoft.com/office/drawing/2014/main" val="3427277146"/>
                  </a:ext>
                </a:extLst>
              </a:tr>
              <a:tr h="758517">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15</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Geothermal Project</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Four Spots in the</a:t>
                      </a:r>
                    </a:p>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Central Provinces</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 15</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2020/21*</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2022/23</a:t>
                      </a:r>
                    </a:p>
                  </a:txBody>
                  <a:tcPr marL="0" marR="0" marT="0" marB="0" anchor="ctr">
                    <a:solidFill>
                      <a:schemeClr val="accent1">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200" kern="1200" spc="-5" dirty="0">
                          <a:solidFill>
                            <a:schemeClr val="dk1"/>
                          </a:solidFill>
                          <a:effectLst/>
                          <a:latin typeface="+mn-lt"/>
                          <a:ea typeface="+mn-ea"/>
                          <a:cs typeface="+mn-cs"/>
                        </a:rPr>
                        <a:t>Two Studies have been conducted in 1969 by Russians and 2004 by US- Kabul University</a:t>
                      </a:r>
                    </a:p>
                  </a:txBody>
                  <a:tcPr marL="0" marR="0" marT="0" marB="0" anchor="ctr">
                    <a:solidFill>
                      <a:schemeClr val="accent1">
                        <a:lumMod val="20000"/>
                        <a:lumOff val="80000"/>
                      </a:schemeClr>
                    </a:solidFill>
                  </a:tcPr>
                </a:tc>
                <a:extLst>
                  <a:ext uri="{0D108BD9-81ED-4DB2-BD59-A6C34878D82A}">
                    <a16:rowId xmlns="" xmlns:a16="http://schemas.microsoft.com/office/drawing/2014/main" val="10006"/>
                  </a:ext>
                </a:extLst>
              </a:tr>
              <a:tr h="349486">
                <a:tc gridSpan="3">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Total</a:t>
                      </a:r>
                    </a:p>
                  </a:txBody>
                  <a:tcPr marL="0" marR="0" marT="0" marB="0" anchor="ctr">
                    <a:solidFill>
                      <a:schemeClr val="accent4">
                        <a:lumMod val="20000"/>
                        <a:lumOff val="80000"/>
                      </a:schemeClr>
                    </a:solidFill>
                  </a:tcPr>
                </a:tc>
                <a:tc hMerge="1">
                  <a:txBody>
                    <a:bodyPr/>
                    <a:lstStyle/>
                    <a:p>
                      <a:pPr marL="66675" marR="0" algn="ctr">
                        <a:lnSpc>
                          <a:spcPct val="115000"/>
                        </a:lnSpc>
                        <a:spcBef>
                          <a:spcPts val="0"/>
                        </a:spcBef>
                        <a:spcAft>
                          <a:spcPts val="0"/>
                        </a:spcAft>
                      </a:pPr>
                      <a:endParaRPr lang="en-US" sz="10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tc>
                <a:tc hMerge="1">
                  <a:txBody>
                    <a:bodyPr/>
                    <a:lstStyle/>
                    <a:p>
                      <a:pPr marL="127635" marR="0">
                        <a:lnSpc>
                          <a:spcPct val="115000"/>
                        </a:lnSpc>
                        <a:spcBef>
                          <a:spcPts val="0"/>
                        </a:spcBef>
                        <a:spcAft>
                          <a:spcPts val="0"/>
                        </a:spcAft>
                      </a:pPr>
                      <a:endParaRPr lang="en-US" sz="10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80</a:t>
                      </a:r>
                    </a:p>
                  </a:txBody>
                  <a:tcPr marL="0" marR="0" marT="0" marB="0" anchor="ctr">
                    <a:solidFill>
                      <a:schemeClr val="accent4">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r>
                        <a:rPr lang="en-US" sz="1800" kern="1200" spc="-5" dirty="0">
                          <a:solidFill>
                            <a:schemeClr val="dk1"/>
                          </a:solidFill>
                          <a:effectLst/>
                          <a:latin typeface="+mn-lt"/>
                          <a:ea typeface="+mn-ea"/>
                          <a:cs typeface="+mn-cs"/>
                        </a:rPr>
                        <a:t>129</a:t>
                      </a:r>
                    </a:p>
                  </a:txBody>
                  <a:tcPr marL="0" marR="0" marT="0" marB="0" anchor="ctr">
                    <a:solidFill>
                      <a:schemeClr val="accent4">
                        <a:lumMod val="20000"/>
                        <a:lumOff val="80000"/>
                      </a:schemeClr>
                    </a:solidFill>
                  </a:tcPr>
                </a:tc>
                <a:tc>
                  <a:txBody>
                    <a:bodyPr/>
                    <a:lstStyle/>
                    <a:p>
                      <a:pPr marL="66675" marR="0" algn="ctr" defTabSz="914400" rtl="0" eaLnBrk="1" latinLnBrk="0" hangingPunct="1">
                        <a:lnSpc>
                          <a:spcPct val="115000"/>
                        </a:lnSpc>
                        <a:spcBef>
                          <a:spcPts val="0"/>
                        </a:spcBef>
                        <a:spcAft>
                          <a:spcPts val="0"/>
                        </a:spcAft>
                      </a:pPr>
                      <a:endParaRPr lang="en-US" sz="1800" kern="1200" spc="-5" dirty="0">
                        <a:solidFill>
                          <a:schemeClr val="dk1"/>
                        </a:solidFill>
                        <a:effectLst/>
                        <a:latin typeface="+mn-lt"/>
                        <a:ea typeface="+mn-ea"/>
                        <a:cs typeface="+mn-cs"/>
                      </a:endParaRPr>
                    </a:p>
                  </a:txBody>
                  <a:tcPr marL="0" marR="0" marT="0" marB="0" anchor="ctr">
                    <a:solidFill>
                      <a:schemeClr val="accent4">
                        <a:lumMod val="20000"/>
                        <a:lumOff val="80000"/>
                      </a:schemeClr>
                    </a:solidFill>
                  </a:tcPr>
                </a:tc>
                <a:tc gridSpan="2">
                  <a:txBody>
                    <a:bodyPr/>
                    <a:lstStyle/>
                    <a:p>
                      <a:pPr marL="66675" marR="0" algn="ctr" defTabSz="914400" rtl="0" eaLnBrk="1" latinLnBrk="0" hangingPunct="1">
                        <a:lnSpc>
                          <a:spcPct val="115000"/>
                        </a:lnSpc>
                        <a:spcBef>
                          <a:spcPts val="0"/>
                        </a:spcBef>
                        <a:spcAft>
                          <a:spcPts val="0"/>
                        </a:spcAft>
                      </a:pPr>
                      <a:endParaRPr lang="en-US" sz="1800" kern="1200" spc="-5" dirty="0">
                        <a:solidFill>
                          <a:schemeClr val="dk1"/>
                        </a:solidFill>
                        <a:effectLst/>
                        <a:latin typeface="+mn-lt"/>
                        <a:ea typeface="+mn-ea"/>
                        <a:cs typeface="+mn-cs"/>
                      </a:endParaRPr>
                    </a:p>
                  </a:txBody>
                  <a:tcPr marL="0" marR="0" marT="0" marB="0" anchor="ctr">
                    <a:solidFill>
                      <a:schemeClr val="accent4">
                        <a:lumMod val="20000"/>
                        <a:lumOff val="80000"/>
                      </a:schemeClr>
                    </a:solidFill>
                  </a:tcPr>
                </a:tc>
                <a:tc hMerge="1">
                  <a:txBody>
                    <a:bodyPr/>
                    <a:lstStyle/>
                    <a:p>
                      <a:pPr marL="55880" marR="39370" algn="ctr">
                        <a:lnSpc>
                          <a:spcPts val="1800"/>
                        </a:lnSpc>
                        <a:spcBef>
                          <a:spcPts val="90"/>
                        </a:spcBef>
                        <a:spcAft>
                          <a:spcPts val="0"/>
                        </a:spcAft>
                      </a:pPr>
                      <a:endParaRPr lang="en-US" sz="10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solidFill>
                      <a:schemeClr val="accent4">
                        <a:lumMod val="20000"/>
                        <a:lumOff val="80000"/>
                      </a:schemeClr>
                    </a:solidFill>
                  </a:tcPr>
                </a:tc>
                <a:extLst>
                  <a:ext uri="{0D108BD9-81ED-4DB2-BD59-A6C34878D82A}">
                    <a16:rowId xmlns="" xmlns:a16="http://schemas.microsoft.com/office/drawing/2014/main" val="2426690452"/>
                  </a:ext>
                </a:extLst>
              </a:tr>
            </a:tbl>
          </a:graphicData>
        </a:graphic>
      </p:graphicFrame>
    </p:spTree>
    <p:extLst>
      <p:ext uri="{BB962C8B-B14F-4D97-AF65-F5344CB8AC3E}">
        <p14:creationId xmlns:p14="http://schemas.microsoft.com/office/powerpoint/2010/main" val="58796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502C99-0C3D-485D-B02F-CD17A0FD64ED}"/>
              </a:ext>
            </a:extLst>
          </p:cNvPr>
          <p:cNvSpPr>
            <a:spLocks noGrp="1"/>
          </p:cNvSpPr>
          <p:nvPr>
            <p:ph type="title"/>
          </p:nvPr>
        </p:nvSpPr>
        <p:spPr>
          <a:xfrm>
            <a:off x="1647825" y="790575"/>
            <a:ext cx="9372600" cy="1295400"/>
          </a:xfrm>
        </p:spPr>
        <p:txBody>
          <a:bodyPr>
            <a:normAutofit/>
          </a:bodyPr>
          <a:lstStyle/>
          <a:p>
            <a:r>
              <a:rPr lang="en-US" dirty="0"/>
              <a:t>Planed and proposed projects</a:t>
            </a:r>
            <a:br>
              <a:rPr lang="en-US" dirty="0"/>
            </a:br>
            <a:r>
              <a:rPr lang="en-US" dirty="0"/>
              <a:t>Generation (through PPP)…..</a:t>
            </a:r>
          </a:p>
        </p:txBody>
      </p:sp>
      <p:graphicFrame>
        <p:nvGraphicFramePr>
          <p:cNvPr id="6" name="Content Placeholder 5">
            <a:extLst>
              <a:ext uri="{FF2B5EF4-FFF2-40B4-BE49-F238E27FC236}">
                <a16:creationId xmlns="" xmlns:a16="http://schemas.microsoft.com/office/drawing/2014/main" id="{C52D792F-19EC-4FFC-AFF6-F38AD4E30CEC}"/>
              </a:ext>
            </a:extLst>
          </p:cNvPr>
          <p:cNvGraphicFramePr>
            <a:graphicFrameLocks noGrp="1"/>
          </p:cNvGraphicFramePr>
          <p:nvPr>
            <p:ph idx="1"/>
            <p:extLst>
              <p:ext uri="{D42A27DB-BD31-4B8C-83A1-F6EECF244321}">
                <p14:modId xmlns:p14="http://schemas.microsoft.com/office/powerpoint/2010/main" val="3325946177"/>
              </p:ext>
            </p:extLst>
          </p:nvPr>
        </p:nvGraphicFramePr>
        <p:xfrm>
          <a:off x="352424" y="2342745"/>
          <a:ext cx="11496676" cy="4072239"/>
        </p:xfrm>
        <a:graphic>
          <a:graphicData uri="http://schemas.openxmlformats.org/drawingml/2006/table">
            <a:tbl>
              <a:tblPr>
                <a:tableStyleId>{5C22544A-7EE6-4342-B048-85BDC9FD1C3A}</a:tableStyleId>
              </a:tblPr>
              <a:tblGrid>
                <a:gridCol w="438151">
                  <a:extLst>
                    <a:ext uri="{9D8B030D-6E8A-4147-A177-3AD203B41FA5}">
                      <a16:colId xmlns="" xmlns:a16="http://schemas.microsoft.com/office/drawing/2014/main" val="2850616113"/>
                    </a:ext>
                  </a:extLst>
                </a:gridCol>
                <a:gridCol w="2489694">
                  <a:extLst>
                    <a:ext uri="{9D8B030D-6E8A-4147-A177-3AD203B41FA5}">
                      <a16:colId xmlns="" xmlns:a16="http://schemas.microsoft.com/office/drawing/2014/main" val="82648652"/>
                    </a:ext>
                  </a:extLst>
                </a:gridCol>
                <a:gridCol w="1853706">
                  <a:extLst>
                    <a:ext uri="{9D8B030D-6E8A-4147-A177-3AD203B41FA5}">
                      <a16:colId xmlns="" xmlns:a16="http://schemas.microsoft.com/office/drawing/2014/main" val="1814275326"/>
                    </a:ext>
                  </a:extLst>
                </a:gridCol>
                <a:gridCol w="1066800">
                  <a:extLst>
                    <a:ext uri="{9D8B030D-6E8A-4147-A177-3AD203B41FA5}">
                      <a16:colId xmlns="" xmlns:a16="http://schemas.microsoft.com/office/drawing/2014/main" val="20003"/>
                    </a:ext>
                  </a:extLst>
                </a:gridCol>
                <a:gridCol w="1638300">
                  <a:extLst>
                    <a:ext uri="{9D8B030D-6E8A-4147-A177-3AD203B41FA5}">
                      <a16:colId xmlns="" xmlns:a16="http://schemas.microsoft.com/office/drawing/2014/main" val="20006"/>
                    </a:ext>
                  </a:extLst>
                </a:gridCol>
                <a:gridCol w="1181100">
                  <a:extLst>
                    <a:ext uri="{9D8B030D-6E8A-4147-A177-3AD203B41FA5}">
                      <a16:colId xmlns="" xmlns:a16="http://schemas.microsoft.com/office/drawing/2014/main" val="3552335869"/>
                    </a:ext>
                  </a:extLst>
                </a:gridCol>
                <a:gridCol w="1025291">
                  <a:extLst>
                    <a:ext uri="{9D8B030D-6E8A-4147-A177-3AD203B41FA5}">
                      <a16:colId xmlns="" xmlns:a16="http://schemas.microsoft.com/office/drawing/2014/main" val="2838911727"/>
                    </a:ext>
                  </a:extLst>
                </a:gridCol>
                <a:gridCol w="1803634">
                  <a:extLst>
                    <a:ext uri="{9D8B030D-6E8A-4147-A177-3AD203B41FA5}">
                      <a16:colId xmlns="" xmlns:a16="http://schemas.microsoft.com/office/drawing/2014/main" val="1118571193"/>
                    </a:ext>
                  </a:extLst>
                </a:gridCol>
              </a:tblGrid>
              <a:tr h="503813">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16</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125 Micro Hydro Projects</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Different Locations across country</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100</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20</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2017/18*</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2019/20</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Pre-Feasibility has be done</a:t>
                      </a:r>
                    </a:p>
                  </a:txBody>
                  <a:tcPr marL="0" marR="0" marT="0" marB="0" anchor="ctr"/>
                </a:tc>
                <a:extLst>
                  <a:ext uri="{0D108BD9-81ED-4DB2-BD59-A6C34878D82A}">
                    <a16:rowId xmlns="" xmlns:a16="http://schemas.microsoft.com/office/drawing/2014/main" val="2690272682"/>
                  </a:ext>
                </a:extLst>
              </a:tr>
              <a:tr h="925342">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17</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Biomass (Municipality Solid Waste and Agriculture Waste) Projects</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Four City Centers</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20</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20</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2017/18*</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2018/19</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kern="1200" dirty="0">
                          <a:solidFill>
                            <a:schemeClr val="dk1"/>
                          </a:solidFill>
                          <a:effectLst/>
                          <a:latin typeface="Calibri" panose="020F0502020204030204" pitchFamily="34" charset="0"/>
                          <a:ea typeface="Times New Roman" panose="02020603050405020304" pitchFamily="18" charset="0"/>
                          <a:cs typeface="Arial" panose="020B0604020202020204" pitchFamily="34" charset="0"/>
                        </a:rPr>
                        <a:t>Study has been done by NREL in 2011</a:t>
                      </a:r>
                    </a:p>
                  </a:txBody>
                  <a:tcPr marL="0" marR="0" marT="0" marB="0" anchor="ctr"/>
                </a:tc>
                <a:extLst>
                  <a:ext uri="{0D108BD9-81ED-4DB2-BD59-A6C34878D82A}">
                    <a16:rowId xmlns="" xmlns:a16="http://schemas.microsoft.com/office/drawing/2014/main" val="3010220108"/>
                  </a:ext>
                </a:extLst>
              </a:tr>
              <a:tr h="567435">
                <a:tc gridSpan="3">
                  <a:txBody>
                    <a:bodyPr/>
                    <a:lstStyle/>
                    <a:p>
                      <a:pPr marL="227965" marR="77470" indent="-108585" algn="ctr" defTabSz="914400" rtl="0" eaLnBrk="1" latinLnBrk="0" hangingPunct="1">
                        <a:lnSpc>
                          <a:spcPts val="1800"/>
                        </a:lnSpc>
                        <a:spcBef>
                          <a:spcPts val="90"/>
                        </a:spcBef>
                        <a:spcAft>
                          <a:spcPts val="0"/>
                        </a:spcAft>
                      </a:pPr>
                      <a:r>
                        <a:rPr lang="en-US" sz="1600" b="1" kern="1200" dirty="0">
                          <a:solidFill>
                            <a:schemeClr val="accent4"/>
                          </a:solidFill>
                          <a:effectLst/>
                          <a:latin typeface="Calibri" panose="020F0502020204030204" pitchFamily="34" charset="0"/>
                          <a:ea typeface="Times New Roman" panose="02020603050405020304" pitchFamily="18" charset="0"/>
                          <a:cs typeface="Arial" panose="020B0604020202020204" pitchFamily="34" charset="0"/>
                        </a:rPr>
                        <a:t>Total</a:t>
                      </a:r>
                    </a:p>
                  </a:txBody>
                  <a:tcPr marL="0" marR="0" marT="0" marB="0" anchor="ctr"/>
                </a:tc>
                <a:tc hMerge="1">
                  <a:txBody>
                    <a:bodyPr/>
                    <a:lstStyle/>
                    <a:p>
                      <a:pPr marL="227965" marR="77470" indent="-108585" algn="ctr" defTabSz="914400" rtl="0" eaLnBrk="1" latinLnBrk="0" hangingPunct="1">
                        <a:lnSpc>
                          <a:spcPts val="1800"/>
                        </a:lnSpc>
                        <a:spcBef>
                          <a:spcPts val="90"/>
                        </a:spcBef>
                        <a:spcAft>
                          <a:spcPts val="0"/>
                        </a:spcAft>
                      </a:pPr>
                      <a:endParaRPr lang="en-US" sz="1600" b="1" kern="1200" dirty="0">
                        <a:solidFill>
                          <a:schemeClr val="accent4"/>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hMerge="1">
                  <a:txBody>
                    <a:bodyPr/>
                    <a:lstStyle/>
                    <a:p>
                      <a:pPr marL="227965" marR="77470" indent="-108585" algn="ctr" defTabSz="914400" rtl="0" eaLnBrk="1" latinLnBrk="0" hangingPunct="1">
                        <a:lnSpc>
                          <a:spcPts val="1800"/>
                        </a:lnSpc>
                        <a:spcBef>
                          <a:spcPts val="90"/>
                        </a:spcBef>
                        <a:spcAft>
                          <a:spcPts val="0"/>
                        </a:spcAft>
                      </a:pPr>
                      <a:endParaRPr lang="en-US" sz="1600" b="1" kern="1200" dirty="0">
                        <a:solidFill>
                          <a:schemeClr val="accent4"/>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b="1" kern="1200" dirty="0">
                          <a:solidFill>
                            <a:schemeClr val="accent4"/>
                          </a:solidFill>
                          <a:effectLst/>
                          <a:latin typeface="Calibri" panose="020F0502020204030204" pitchFamily="34" charset="0"/>
                          <a:ea typeface="Times New Roman" panose="02020603050405020304" pitchFamily="18" charset="0"/>
                          <a:cs typeface="Arial" panose="020B0604020202020204" pitchFamily="34" charset="0"/>
                        </a:rPr>
                        <a:t>120</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b="1" kern="1200" dirty="0">
                          <a:solidFill>
                            <a:schemeClr val="accent4"/>
                          </a:solidFill>
                          <a:effectLst/>
                          <a:latin typeface="Calibri" panose="020F0502020204030204" pitchFamily="34" charset="0"/>
                          <a:ea typeface="Times New Roman" panose="02020603050405020304" pitchFamily="18" charset="0"/>
                          <a:cs typeface="Arial" panose="020B0604020202020204" pitchFamily="34" charset="0"/>
                        </a:rPr>
                        <a:t>40</a:t>
                      </a:r>
                    </a:p>
                  </a:txBody>
                  <a:tcPr marL="0" marR="0" marT="0" marB="0" anchor="ctr"/>
                </a:tc>
                <a:tc gridSpan="3">
                  <a:txBody>
                    <a:bodyPr/>
                    <a:lstStyle/>
                    <a:p>
                      <a:pPr marL="227965" marR="77470" indent="-108585" algn="ctr" defTabSz="914400" rtl="0" eaLnBrk="1" latinLnBrk="0" hangingPunct="1">
                        <a:lnSpc>
                          <a:spcPts val="1800"/>
                        </a:lnSpc>
                        <a:spcBef>
                          <a:spcPts val="90"/>
                        </a:spcBef>
                        <a:spcAft>
                          <a:spcPts val="0"/>
                        </a:spcAft>
                      </a:pPr>
                      <a:endParaRPr lang="en-US" sz="1600" b="1" kern="1200" dirty="0">
                        <a:solidFill>
                          <a:schemeClr val="accent4"/>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hMerge="1">
                  <a:txBody>
                    <a:bodyPr/>
                    <a:lstStyle/>
                    <a:p>
                      <a:pPr marL="227965" marR="77470" indent="-108585" algn="ctr" defTabSz="914400" rtl="0" eaLnBrk="1" latinLnBrk="0" hangingPunct="1">
                        <a:lnSpc>
                          <a:spcPts val="1800"/>
                        </a:lnSpc>
                        <a:spcBef>
                          <a:spcPts val="90"/>
                        </a:spcBef>
                        <a:spcAft>
                          <a:spcPts val="0"/>
                        </a:spcAft>
                      </a:pPr>
                      <a:endParaRPr lang="en-US" sz="1600" b="1" kern="1200" dirty="0">
                        <a:solidFill>
                          <a:schemeClr val="accent4"/>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tc hMerge="1">
                  <a:txBody>
                    <a:bodyPr/>
                    <a:lstStyle/>
                    <a:p>
                      <a:pPr marL="227965" marR="77470" indent="-108585" algn="ctr" defTabSz="914400" rtl="0" eaLnBrk="1" latinLnBrk="0" hangingPunct="1">
                        <a:lnSpc>
                          <a:spcPts val="1800"/>
                        </a:lnSpc>
                        <a:spcBef>
                          <a:spcPts val="90"/>
                        </a:spcBef>
                        <a:spcAft>
                          <a:spcPts val="0"/>
                        </a:spcAft>
                      </a:pPr>
                      <a:endParaRPr lang="en-US" sz="1600" b="1" kern="1200" dirty="0">
                        <a:solidFill>
                          <a:schemeClr val="accent4"/>
                        </a:solidFill>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 xmlns:a16="http://schemas.microsoft.com/office/drawing/2014/main" val="10002"/>
                  </a:ext>
                </a:extLst>
              </a:tr>
              <a:tr h="620078">
                <a:tc gridSpan="3">
                  <a:txBody>
                    <a:bodyPr/>
                    <a:lstStyle/>
                    <a:p>
                      <a:pPr marL="227965" marR="77470" indent="-108585" algn="ctr" defTabSz="914400" rtl="0" eaLnBrk="1" latinLnBrk="0" hangingPunct="1">
                        <a:lnSpc>
                          <a:spcPts val="1800"/>
                        </a:lnSpc>
                        <a:spcBef>
                          <a:spcPts val="90"/>
                        </a:spcBef>
                        <a:spcAft>
                          <a:spcPts val="0"/>
                        </a:spcAft>
                      </a:pPr>
                      <a:r>
                        <a:rPr lang="en-US" sz="1600" b="1" kern="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Grand Total </a:t>
                      </a:r>
                    </a:p>
                  </a:txBody>
                  <a:tcPr marL="0" marR="0" marT="0" marB="0" anchor="ctr"/>
                </a:tc>
                <a:tc hMerge="1">
                  <a:txBody>
                    <a:bodyPr/>
                    <a:lstStyle/>
                    <a:p>
                      <a:endParaRPr lang="en-US"/>
                    </a:p>
                  </a:txBody>
                  <a:tcPr/>
                </a:tc>
                <a:tc hMerge="1">
                  <a:txBody>
                    <a:bodyPr/>
                    <a:lstStyle/>
                    <a:p>
                      <a:endParaRPr lang="en-US"/>
                    </a:p>
                  </a:txBody>
                  <a:tcPr/>
                </a:tc>
                <a:tc>
                  <a:txBody>
                    <a:bodyPr/>
                    <a:lstStyle/>
                    <a:p>
                      <a:pPr marL="227965" marR="77470" indent="-108585" algn="ctr" defTabSz="914400" rtl="0" eaLnBrk="1" latinLnBrk="0" hangingPunct="1">
                        <a:lnSpc>
                          <a:spcPts val="1800"/>
                        </a:lnSpc>
                        <a:spcBef>
                          <a:spcPts val="90"/>
                        </a:spcBef>
                        <a:spcAft>
                          <a:spcPts val="0"/>
                        </a:spcAft>
                      </a:pPr>
                      <a:r>
                        <a:rPr lang="en-US" sz="1600" b="1" kern="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2225 MW</a:t>
                      </a:r>
                    </a:p>
                  </a:txBody>
                  <a:tcPr marL="0" marR="0" marT="0" marB="0" anchor="ctr"/>
                </a:tc>
                <a:tc>
                  <a:txBody>
                    <a:bodyPr/>
                    <a:lstStyle/>
                    <a:p>
                      <a:pPr marL="227965" marR="77470" indent="-108585" algn="ctr" defTabSz="914400" rtl="0" eaLnBrk="1" latinLnBrk="0" hangingPunct="1">
                        <a:lnSpc>
                          <a:spcPts val="1800"/>
                        </a:lnSpc>
                        <a:spcBef>
                          <a:spcPts val="90"/>
                        </a:spcBef>
                        <a:spcAft>
                          <a:spcPts val="0"/>
                        </a:spcAft>
                      </a:pPr>
                      <a:r>
                        <a:rPr lang="en-US" sz="1600" b="1" kern="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3862.2</a:t>
                      </a:r>
                    </a:p>
                    <a:p>
                      <a:pPr marL="227965" marR="77470" indent="-108585" algn="ctr" defTabSz="914400" rtl="0" eaLnBrk="1" latinLnBrk="0" hangingPunct="1">
                        <a:lnSpc>
                          <a:spcPts val="1800"/>
                        </a:lnSpc>
                        <a:spcBef>
                          <a:spcPts val="90"/>
                        </a:spcBef>
                        <a:spcAft>
                          <a:spcPts val="0"/>
                        </a:spcAft>
                      </a:pPr>
                      <a:r>
                        <a:rPr lang="en-US" sz="1600" b="1" kern="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Million USD</a:t>
                      </a:r>
                    </a:p>
                  </a:txBody>
                  <a:tcPr marL="0" marR="0" marT="0" marB="0" anchor="ctr"/>
                </a:tc>
                <a:tc gridSpan="3">
                  <a:txBody>
                    <a:bodyPr/>
                    <a:lstStyle/>
                    <a:p>
                      <a:pPr marL="227965" marR="77470" indent="-108585" algn="ctr" defTabSz="914400" rtl="0" eaLnBrk="1" latinLnBrk="0" hangingPunct="1">
                        <a:lnSpc>
                          <a:spcPts val="1800"/>
                        </a:lnSpc>
                        <a:spcBef>
                          <a:spcPts val="90"/>
                        </a:spcBef>
                        <a:spcAft>
                          <a:spcPts val="0"/>
                        </a:spcAft>
                      </a:pPr>
                      <a:r>
                        <a:rPr lang="en-US" sz="1600" b="1" kern="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p>
                    <a:p>
                      <a:pPr marL="227965" marR="77470" indent="-108585" algn="ctr" defTabSz="914400" rtl="0" eaLnBrk="1" latinLnBrk="0" hangingPunct="1">
                        <a:lnSpc>
                          <a:spcPts val="1800"/>
                        </a:lnSpc>
                        <a:spcBef>
                          <a:spcPts val="90"/>
                        </a:spcBef>
                        <a:spcAft>
                          <a:spcPts val="0"/>
                        </a:spcAft>
                      </a:pPr>
                      <a:r>
                        <a:rPr lang="en-US" sz="1600" b="1" kern="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p>
                  </a:txBody>
                  <a:tcPr marL="0" marR="0" marT="0" marB="0" anchor="ctr"/>
                </a:tc>
                <a:tc hMerge="1">
                  <a:txBody>
                    <a:bodyPr/>
                    <a:lstStyle/>
                    <a:p>
                      <a:endParaRPr lang="en-US"/>
                    </a:p>
                  </a:txBody>
                  <a:tcPr/>
                </a:tc>
                <a:tc hMerge="1">
                  <a:txBody>
                    <a:bodyPr/>
                    <a:lstStyle/>
                    <a:p>
                      <a:pPr marL="0" marR="0" algn="ctr" defTabSz="914400" rtl="0" eaLnBrk="1" latinLnBrk="0" hangingPunct="1">
                        <a:lnSpc>
                          <a:spcPct val="115000"/>
                        </a:lnSpc>
                        <a:spcBef>
                          <a:spcPts val="0"/>
                        </a:spcBef>
                        <a:spcAft>
                          <a:spcPts val="0"/>
                        </a:spcAft>
                      </a:pPr>
                      <a:endParaRPr lang="en-US" sz="1600" kern="1200" dirty="0">
                        <a:solidFill>
                          <a:schemeClr val="dk1"/>
                        </a:solidFill>
                        <a:effectLst/>
                        <a:latin typeface="+mn-lt"/>
                        <a:ea typeface="+mn-ea"/>
                        <a:cs typeface="+mn-cs"/>
                      </a:endParaRPr>
                    </a:p>
                  </a:txBody>
                  <a:tcPr marL="0" marR="0" marT="0" marB="0" anchor="ctr"/>
                </a:tc>
                <a:extLst>
                  <a:ext uri="{0D108BD9-81ED-4DB2-BD59-A6C34878D82A}">
                    <a16:rowId xmlns="" xmlns:a16="http://schemas.microsoft.com/office/drawing/2014/main" val="353285205"/>
                  </a:ext>
                </a:extLst>
              </a:tr>
              <a:tr h="1262785">
                <a:tc gridSpan="8">
                  <a:txBody>
                    <a:bodyPr/>
                    <a:lstStyle/>
                    <a:p>
                      <a:pPr algn="l" defTabSz="914400" rtl="0" eaLnBrk="1" latinLnBrk="0" hangingPunct="1">
                        <a:spcAft>
                          <a:spcPts val="0"/>
                        </a:spcAft>
                      </a:pPr>
                      <a:r>
                        <a:rPr lang="en-US" sz="1600" kern="1200" dirty="0">
                          <a:solidFill>
                            <a:schemeClr val="dk1"/>
                          </a:solidFill>
                          <a:effectLst/>
                          <a:latin typeface="+mn-lt"/>
                          <a:ea typeface="+mn-ea"/>
                          <a:cs typeface="+mn-cs"/>
                        </a:rPr>
                        <a:t>Note: For implementation of projects, there are two options with different commencement date:</a:t>
                      </a:r>
                    </a:p>
                    <a:p>
                      <a:pPr algn="l" defTabSz="914400" rtl="0" eaLnBrk="1" latinLnBrk="0" hangingPunct="1">
                        <a:spcAft>
                          <a:spcPts val="0"/>
                        </a:spcAft>
                      </a:pPr>
                      <a:r>
                        <a:rPr lang="en-US" sz="1600" kern="1200" dirty="0">
                          <a:solidFill>
                            <a:schemeClr val="dk1"/>
                          </a:solidFill>
                          <a:effectLst/>
                          <a:latin typeface="+mn-lt"/>
                          <a:ea typeface="+mn-ea"/>
                          <a:cs typeface="+mn-cs"/>
                        </a:rPr>
                        <a:t> *	Financed by Private sector (PPP models) – Design Built procedure</a:t>
                      </a:r>
                    </a:p>
                    <a:p>
                      <a:pPr algn="l" defTabSz="914400" rtl="0" eaLnBrk="1" latinLnBrk="0" hangingPunct="1">
                        <a:spcAft>
                          <a:spcPts val="0"/>
                        </a:spcAft>
                      </a:pPr>
                      <a:r>
                        <a:rPr lang="en-US" sz="1600" kern="1200" dirty="0">
                          <a:solidFill>
                            <a:schemeClr val="dk1"/>
                          </a:solidFill>
                          <a:effectLst/>
                          <a:latin typeface="+mn-lt"/>
                          <a:ea typeface="+mn-ea"/>
                          <a:cs typeface="+mn-cs"/>
                        </a:rPr>
                        <a:t> **	Financed by the Government - Study, Design and Construction procedure</a:t>
                      </a:r>
                    </a:p>
                  </a:txBody>
                  <a:tcPr marL="0" marR="0" marT="0" marB="0" anchor="ctr">
                    <a:lnB w="12700" cmpd="sng">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nSpc>
                          <a:spcPct val="115000"/>
                        </a:lnSpc>
                        <a:spcBef>
                          <a:spcPts val="0"/>
                        </a:spcBef>
                        <a:spcAft>
                          <a:spcPts val="0"/>
                        </a:spcAft>
                      </a:pPr>
                      <a:endParaRPr lang="en-US" sz="110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tc>
                <a:tc hMerge="1">
                  <a:txBody>
                    <a:bodyPr/>
                    <a:lstStyle/>
                    <a:p>
                      <a:endParaRPr lang="en-US"/>
                    </a:p>
                  </a:txBody>
                  <a:tcPr/>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 xmlns:a16="http://schemas.microsoft.com/office/drawing/2014/main" val="3064072549"/>
                  </a:ext>
                </a:extLst>
              </a:tr>
              <a:tr h="157721">
                <a:tc gridSpan="8">
                  <a:txBody>
                    <a:bodyPr/>
                    <a:lstStyle/>
                    <a:p>
                      <a:pPr marL="1841500" marR="1823720" algn="ctr">
                        <a:lnSpc>
                          <a:spcPct val="1150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nchor="ctr">
                    <a:lnT w="12700" cmpd="sng">
                      <a:noFill/>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lnT w="12700" cmpd="sng">
                      <a:noFill/>
                    </a:lnT>
                  </a:tcPr>
                </a:tc>
                <a:tc hMerge="1">
                  <a:txBody>
                    <a:bodyPr/>
                    <a:lstStyle/>
                    <a:p>
                      <a:endParaRPr lang="en-US"/>
                    </a:p>
                  </a:txBody>
                  <a:tcPr/>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Times New Roman" panose="02020603050405020304" pitchFamily="18" charset="0"/>
                        <a:cs typeface="Arial" panose="020B0604020202020204" pitchFamily="34" charset="0"/>
                      </a:endParaRPr>
                    </a:p>
                  </a:txBody>
                  <a:tcPr marL="0" marR="0" marT="0" marB="0">
                    <a:lnT w="12700" cmpd="sng">
                      <a:noFill/>
                    </a:lnT>
                  </a:tcPr>
                </a:tc>
                <a:extLst>
                  <a:ext uri="{0D108BD9-81ED-4DB2-BD59-A6C34878D82A}">
                    <a16:rowId xmlns="" xmlns:a16="http://schemas.microsoft.com/office/drawing/2014/main" val="932106662"/>
                  </a:ext>
                </a:extLst>
              </a:tr>
            </a:tbl>
          </a:graphicData>
        </a:graphic>
      </p:graphicFrame>
    </p:spTree>
    <p:extLst>
      <p:ext uri="{BB962C8B-B14F-4D97-AF65-F5344CB8AC3E}">
        <p14:creationId xmlns:p14="http://schemas.microsoft.com/office/powerpoint/2010/main" val="312799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DBE820-93CB-4320-B4FF-0A3573EC82F0}"/>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 xmlns:a16="http://schemas.microsoft.com/office/drawing/2014/main" id="{800BD8F6-D5EB-4FE8-B7BE-FC36E6D5ED8E}"/>
              </a:ext>
            </a:extLst>
          </p:cNvPr>
          <p:cNvSpPr>
            <a:spLocks noGrp="1"/>
          </p:cNvSpPr>
          <p:nvPr>
            <p:ph idx="1"/>
          </p:nvPr>
        </p:nvSpPr>
        <p:spPr>
          <a:xfrm>
            <a:off x="677334" y="1494263"/>
            <a:ext cx="9325310" cy="4547099"/>
          </a:xfrm>
        </p:spPr>
        <p:txBody>
          <a:bodyPr>
            <a:normAutofit fontScale="85000" lnSpcReduction="20000"/>
          </a:bodyPr>
          <a:lstStyle/>
          <a:p>
            <a:r>
              <a:rPr lang="en-US" sz="2400" dirty="0">
                <a:latin typeface="Times New Roman" panose="02020603050405020304" pitchFamily="18" charset="0"/>
                <a:cs typeface="Times New Roman" panose="02020603050405020304" pitchFamily="18" charset="0"/>
              </a:rPr>
              <a:t>Fostering knowledge networks for climate adaptation and capacity building of the involved  ministries, entities and authorities , </a:t>
            </a:r>
          </a:p>
          <a:p>
            <a:r>
              <a:rPr lang="en-US" sz="2400" dirty="0">
                <a:latin typeface="Times New Roman" panose="02020603050405020304" pitchFamily="18" charset="0"/>
                <a:cs typeface="Times New Roman" panose="02020603050405020304" pitchFamily="18" charset="0"/>
              </a:rPr>
              <a:t>Joint cooperation with Energy sector Ministries especially MEW.</a:t>
            </a:r>
          </a:p>
          <a:p>
            <a:r>
              <a:rPr lang="en-US" sz="2400" dirty="0">
                <a:latin typeface="Times New Roman" panose="02020603050405020304" pitchFamily="18" charset="0"/>
                <a:cs typeface="Times New Roman" panose="02020603050405020304" pitchFamily="18" charset="0"/>
              </a:rPr>
              <a:t>Policy Makers support for Fostering knowledge networks for climate adaptation</a:t>
            </a:r>
          </a:p>
          <a:p>
            <a:r>
              <a:rPr lang="en-US" sz="2400" dirty="0">
                <a:latin typeface="Times New Roman" panose="02020603050405020304" pitchFamily="18" charset="0"/>
                <a:cs typeface="Times New Roman" panose="02020603050405020304" pitchFamily="18" charset="0"/>
              </a:rPr>
              <a:t>More support to the Community‐based disaster preparedness and climate adaptation Program  lead  by MAIL local capacity‐building in the Rural areas </a:t>
            </a:r>
          </a:p>
          <a:p>
            <a:r>
              <a:rPr lang="en-US" sz="2400" dirty="0">
                <a:latin typeface="Times New Roman" panose="02020603050405020304" pitchFamily="18" charset="0"/>
                <a:cs typeface="Times New Roman" panose="02020603050405020304" pitchFamily="18" charset="0"/>
              </a:rPr>
              <a:t> Support  of MEW programs  for REN Energy through  PPP enhancement .</a:t>
            </a:r>
          </a:p>
          <a:p>
            <a:r>
              <a:rPr lang="en-US" sz="2400" dirty="0">
                <a:latin typeface="Times New Roman" panose="02020603050405020304" pitchFamily="18" charset="0"/>
                <a:cs typeface="Times New Roman" panose="02020603050405020304" pitchFamily="18" charset="0"/>
              </a:rPr>
              <a:t>Supporting ECO,ISA ,IRENA and Clean Energy Organizations around the world </a:t>
            </a:r>
          </a:p>
          <a:p>
            <a:r>
              <a:rPr lang="en-US" sz="2400" dirty="0">
                <a:latin typeface="Times New Roman" panose="02020603050405020304" pitchFamily="18" charset="0"/>
                <a:cs typeface="Times New Roman" panose="02020603050405020304" pitchFamily="18" charset="0"/>
              </a:rPr>
              <a:t>Full implementation of Paris treaty  on Climate change and global warming for keeping the world below 2 C Celsius.</a:t>
            </a:r>
          </a:p>
          <a:p>
            <a:r>
              <a:rPr lang="en-US" sz="2400" dirty="0">
                <a:latin typeface="Times New Roman" panose="02020603050405020304" pitchFamily="18" charset="0"/>
                <a:cs typeface="Times New Roman" panose="02020603050405020304" pitchFamily="18" charset="0"/>
              </a:rPr>
              <a:t>Implementing the Intended Nationally Determined Contributions (INDCs) plans,</a:t>
            </a:r>
          </a:p>
          <a:p>
            <a:r>
              <a:rPr lang="en-US" sz="2400" dirty="0">
                <a:latin typeface="Times New Roman" panose="02020603050405020304" pitchFamily="18" charset="0"/>
                <a:cs typeface="Times New Roman" panose="02020603050405020304" pitchFamily="18" charset="0"/>
              </a:rPr>
              <a:t>Standardization of all Power and Energy sector’s technologies and DSM operations</a:t>
            </a:r>
          </a:p>
          <a:p>
            <a:r>
              <a:rPr lang="en-US" sz="2400" dirty="0">
                <a:latin typeface="Times New Roman" panose="02020603050405020304" pitchFamily="18" charset="0"/>
                <a:cs typeface="Times New Roman" panose="02020603050405020304" pitchFamily="18" charset="0"/>
              </a:rPr>
              <a:t>Forestation of the </a:t>
            </a:r>
            <a:r>
              <a:rPr lang="en-US" sz="2400">
                <a:latin typeface="Times New Roman" panose="02020603050405020304" pitchFamily="18" charset="0"/>
                <a:cs typeface="Times New Roman" panose="02020603050405020304" pitchFamily="18" charset="0"/>
              </a:rPr>
              <a:t>mountainous Areas  </a:t>
            </a:r>
            <a:r>
              <a:rPr lang="en-US" sz="2400" dirty="0">
                <a:latin typeface="Times New Roman" panose="02020603050405020304" pitchFamily="18" charset="0"/>
                <a:cs typeface="Times New Roman" panose="02020603050405020304" pitchFamily="18" charset="0"/>
              </a:rPr>
              <a:t>of the country.</a:t>
            </a:r>
          </a:p>
        </p:txBody>
      </p:sp>
    </p:spTree>
    <p:extLst>
      <p:ext uri="{BB962C8B-B14F-4D97-AF65-F5344CB8AC3E}">
        <p14:creationId xmlns:p14="http://schemas.microsoft.com/office/powerpoint/2010/main" val="263998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7606" y="315319"/>
            <a:ext cx="9435921" cy="3200400"/>
          </a:xfrm>
        </p:spPr>
        <p:txBody>
          <a:bodyPr>
            <a:normAutofit/>
          </a:bodyPr>
          <a:lstStyle/>
          <a:p>
            <a:pPr algn="ctr"/>
            <a:r>
              <a:rPr lang="en-US" sz="9600" dirty="0">
                <a:solidFill>
                  <a:srgbClr val="00B0F0"/>
                </a:solidFill>
              </a:rPr>
              <a:t>Thanks</a:t>
            </a:r>
          </a:p>
        </p:txBody>
      </p:sp>
      <p:sp>
        <p:nvSpPr>
          <p:cNvPr id="3" name="Title 1">
            <a:extLst>
              <a:ext uri="{FF2B5EF4-FFF2-40B4-BE49-F238E27FC236}">
                <a16:creationId xmlns="" xmlns:a16="http://schemas.microsoft.com/office/drawing/2014/main" id="{46085870-CEA5-4757-98E3-C9AE9A15CCB3}"/>
              </a:ext>
            </a:extLst>
          </p:cNvPr>
          <p:cNvSpPr txBox="1">
            <a:spLocks/>
          </p:cNvSpPr>
          <p:nvPr/>
        </p:nvSpPr>
        <p:spPr>
          <a:xfrm>
            <a:off x="1182029" y="3742311"/>
            <a:ext cx="8776010" cy="1874819"/>
          </a:xfrm>
          <a:prstGeom prst="rect">
            <a:avLst/>
          </a:prstGeom>
        </p:spPr>
        <p:txBody>
          <a:bodyPr vert="horz" lIns="91440" tIns="45720" rIns="91440" bIns="45720" rtlCol="0" anchor="ctr">
            <a:noAutofit/>
          </a:bodyPr>
          <a:lstStyle/>
          <a:p>
            <a:pPr algn="ctr">
              <a:spcBef>
                <a:spcPct val="0"/>
              </a:spcBef>
              <a:defRPr/>
            </a:pPr>
            <a:r>
              <a:rPr lang="en-US" sz="2800" b="1" dirty="0" err="1">
                <a:effectLst>
                  <a:outerShdw blurRad="38100" dist="38100" dir="2700000" algn="tl">
                    <a:srgbClr val="000000">
                      <a:alpha val="43137"/>
                    </a:srgbClr>
                  </a:outerShdw>
                </a:effectLst>
                <a:latin typeface="+mj-lt"/>
                <a:ea typeface="Microsoft Himalaya" pitchFamily="2" charset="0"/>
                <a:cs typeface="B Nazanin" pitchFamily="2" charset="-78"/>
              </a:rPr>
              <a:t>Eng.Habib</a:t>
            </a:r>
            <a:r>
              <a:rPr lang="en-US" sz="2800" b="1" dirty="0">
                <a:effectLst>
                  <a:outerShdw blurRad="38100" dist="38100" dir="2700000" algn="tl">
                    <a:srgbClr val="000000">
                      <a:alpha val="43137"/>
                    </a:srgbClr>
                  </a:outerShdw>
                </a:effectLst>
                <a:latin typeface="+mj-lt"/>
                <a:ea typeface="Microsoft Himalaya" pitchFamily="2" charset="0"/>
                <a:cs typeface="B Nazanin" pitchFamily="2" charset="-78"/>
              </a:rPr>
              <a:t> Rahmat </a:t>
            </a:r>
          </a:p>
          <a:p>
            <a:pPr algn="ctr">
              <a:spcBef>
                <a:spcPct val="0"/>
              </a:spcBef>
              <a:defRPr/>
            </a:pPr>
            <a:r>
              <a:rPr lang="en-US" sz="2800" dirty="0">
                <a:effectLst>
                  <a:outerShdw blurRad="38100" dist="38100" dir="2700000" algn="tl">
                    <a:srgbClr val="000000">
                      <a:alpha val="43137"/>
                    </a:srgbClr>
                  </a:outerShdw>
                </a:effectLst>
                <a:latin typeface="+mj-lt"/>
                <a:ea typeface="Microsoft Himalaya" pitchFamily="2" charset="0"/>
                <a:cs typeface="B Nazanin" pitchFamily="2" charset="-78"/>
              </a:rPr>
              <a:t>MEW Energy Advisor</a:t>
            </a:r>
          </a:p>
          <a:p>
            <a:pPr algn="ctr">
              <a:spcBef>
                <a:spcPct val="0"/>
              </a:spcBef>
              <a:defRPr/>
            </a:pPr>
            <a:r>
              <a:rPr lang="en-US" sz="2800" dirty="0">
                <a:effectLst>
                  <a:outerShdw blurRad="38100" dist="38100" dir="2700000" algn="tl">
                    <a:srgbClr val="000000">
                      <a:alpha val="43137"/>
                    </a:srgbClr>
                  </a:outerShdw>
                </a:effectLst>
                <a:latin typeface="+mj-lt"/>
                <a:ea typeface="Microsoft Himalaya" pitchFamily="2" charset="0"/>
                <a:cs typeface="B Nazanin" pitchFamily="2" charset="-78"/>
              </a:rPr>
              <a:t>Phone:+(93)700222113</a:t>
            </a:r>
          </a:p>
          <a:p>
            <a:pPr algn="ctr">
              <a:spcBef>
                <a:spcPct val="0"/>
              </a:spcBef>
              <a:defRPr/>
            </a:pPr>
            <a:r>
              <a:rPr lang="en-US" sz="2800" dirty="0">
                <a:effectLst>
                  <a:outerShdw blurRad="38100" dist="38100" dir="2700000" algn="tl">
                    <a:srgbClr val="000000">
                      <a:alpha val="43137"/>
                    </a:srgbClr>
                  </a:outerShdw>
                </a:effectLst>
                <a:latin typeface="+mj-lt"/>
                <a:ea typeface="Microsoft Himalaya" pitchFamily="2" charset="0"/>
                <a:cs typeface="B Nazanin" pitchFamily="2" charset="-78"/>
                <a:hlinkClick r:id="rId2"/>
              </a:rPr>
              <a:t>Habib.Rahmat@gmail.com</a:t>
            </a:r>
            <a:r>
              <a:rPr lang="en-US" sz="2800" dirty="0">
                <a:effectLst>
                  <a:outerShdw blurRad="38100" dist="38100" dir="2700000" algn="tl">
                    <a:srgbClr val="000000">
                      <a:alpha val="43137"/>
                    </a:srgbClr>
                  </a:outerShdw>
                </a:effectLst>
                <a:latin typeface="+mj-lt"/>
                <a:ea typeface="Microsoft Himalaya" pitchFamily="2" charset="0"/>
                <a:cs typeface="B Nazanin" pitchFamily="2" charset="-78"/>
              </a:rPr>
              <a:t> </a:t>
            </a:r>
          </a:p>
        </p:txBody>
      </p:sp>
    </p:spTree>
    <p:extLst>
      <p:ext uri="{BB962C8B-B14F-4D97-AF65-F5344CB8AC3E}">
        <p14:creationId xmlns:p14="http://schemas.microsoft.com/office/powerpoint/2010/main" val="387638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30C5B9-1E5F-4356-968E-2FC64955BFF3}">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a4f35948-e619-41b3-aa29-22878b09cfd2"/>
    <ds:schemaRef ds:uri="http://purl.org/dc/terms/"/>
    <ds:schemaRef ds:uri="http://schemas.microsoft.com/office/infopath/2007/PartnerControls"/>
    <ds:schemaRef ds:uri="40262f94-9f35-4ac3-9a90-690165a166b7"/>
    <ds:schemaRef ds:uri="http://www.w3.org/XML/1998/namespace"/>
    <ds:schemaRef ds:uri="http://purl.org/dc/dcmitype/"/>
  </ds:schemaRefs>
</ds:datastoreItem>
</file>

<file path=customXml/itemProps2.xml><?xml version="1.0" encoding="utf-8"?>
<ds:datastoreItem xmlns:ds="http://schemas.openxmlformats.org/officeDocument/2006/customXml" ds:itemID="{8DD6EEDF-527A-4587-A446-F1DE3EAF9D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6DFB71-5650-4E53-8134-FCF33ECDD3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1823</TotalTime>
  <Words>1298</Words>
  <Application>Microsoft Macintosh PowerPoint</Application>
  <PresentationFormat>Widescreen</PresentationFormat>
  <Paragraphs>612</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2  Baran Outline</vt:lpstr>
      <vt:lpstr>Aparajita</vt:lpstr>
      <vt:lpstr>Arial</vt:lpstr>
      <vt:lpstr>B Nazanin</vt:lpstr>
      <vt:lpstr>Calibri</vt:lpstr>
      <vt:lpstr>Microsoft Himalaya</vt:lpstr>
      <vt:lpstr>Times New Roman</vt:lpstr>
      <vt:lpstr>Trebuchet MS</vt:lpstr>
      <vt:lpstr>Wingdings 3</vt:lpstr>
      <vt:lpstr>Facet</vt:lpstr>
      <vt:lpstr>MEW plans for   Environmental Protection and Carbon  Free programs through it’s Energy Plans and policies  </vt:lpstr>
      <vt:lpstr>contents</vt:lpstr>
      <vt:lpstr>Ministry of Energy and Water(MEW) Policy points on Climate change </vt:lpstr>
      <vt:lpstr>MEW Vision:</vt:lpstr>
      <vt:lpstr>PowerPoint Presentation</vt:lpstr>
      <vt:lpstr>Generation Projects</vt:lpstr>
      <vt:lpstr>Generation Projects</vt:lpstr>
      <vt:lpstr>Planned Energy Generation  projects(solar)  </vt:lpstr>
      <vt:lpstr>Planned Energy Generation  projects(Hydro) </vt:lpstr>
      <vt:lpstr>Planned power transmission lines projects </vt:lpstr>
      <vt:lpstr>Regional projects </vt:lpstr>
      <vt:lpstr>PPP ongoing Projects</vt:lpstr>
      <vt:lpstr>Planed and proposed projects Generation (through PPP)</vt:lpstr>
      <vt:lpstr>Planed and proposed projects Generation (through PPP)….</vt:lpstr>
      <vt:lpstr>Planed and proposed projects Generation (through PPP)….</vt:lpstr>
      <vt:lpstr>Planed and proposed projects Generation (through PPP)…..</vt:lpstr>
      <vt:lpstr>Recommendations</vt:lpstr>
      <vt:lpstr>Thanks</vt:lpstr>
    </vt:vector>
  </TitlesOfParts>
  <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Wahid Frough</dc:creator>
  <cp:lastModifiedBy>Microsoft Office User</cp:lastModifiedBy>
  <cp:revision>219</cp:revision>
  <cp:lastPrinted>2018-04-03T04:02:17Z</cp:lastPrinted>
  <dcterms:created xsi:type="dcterms:W3CDTF">2017-11-11T06:16:51Z</dcterms:created>
  <dcterms:modified xsi:type="dcterms:W3CDTF">2018-07-09T04:14:55Z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