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72" r:id="rId2"/>
    <p:sldId id="256" r:id="rId3"/>
    <p:sldId id="263" r:id="rId4"/>
    <p:sldId id="258" r:id="rId5"/>
    <p:sldId id="270" r:id="rId6"/>
    <p:sldId id="261" r:id="rId7"/>
    <p:sldId id="264" r:id="rId8"/>
    <p:sldId id="273" r:id="rId9"/>
    <p:sldId id="269" r:id="rId10"/>
    <p:sldId id="275" r:id="rId11"/>
    <p:sldId id="276" r:id="rId12"/>
    <p:sldId id="267" r:id="rId13"/>
    <p:sldId id="277" r:id="rId14"/>
    <p:sldId id="265"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795926-525F-498D-8501-09A8B00BEC4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D4F43EB9-3D5E-4033-82D5-D27BD623248F}">
      <dgm:prSet phldrT="[Text]" custT="1"/>
      <dgm:spPr/>
      <dgm:t>
        <a:bodyPr/>
        <a:lstStyle/>
        <a:p>
          <a:r>
            <a:rPr lang="en-US" sz="2400" dirty="0" smtClean="0"/>
            <a:t>Political </a:t>
          </a:r>
          <a:endParaRPr lang="en-US" sz="1400" dirty="0"/>
        </a:p>
      </dgm:t>
    </dgm:pt>
    <dgm:pt modelId="{1BF58AA0-D75E-4E1B-9370-51A64462188B}" type="parTrans" cxnId="{7A46E4CB-33BA-4B98-A2DD-69B587A77A9E}">
      <dgm:prSet/>
      <dgm:spPr/>
      <dgm:t>
        <a:bodyPr/>
        <a:lstStyle/>
        <a:p>
          <a:endParaRPr lang="en-US"/>
        </a:p>
      </dgm:t>
    </dgm:pt>
    <dgm:pt modelId="{1EAA9E29-16AD-4A2D-A77E-76BB019D0A1E}" type="sibTrans" cxnId="{7A46E4CB-33BA-4B98-A2DD-69B587A77A9E}">
      <dgm:prSet/>
      <dgm:spPr/>
      <dgm:t>
        <a:bodyPr/>
        <a:lstStyle/>
        <a:p>
          <a:endParaRPr lang="en-US"/>
        </a:p>
      </dgm:t>
    </dgm:pt>
    <dgm:pt modelId="{2AC86E19-CC4D-4F75-B268-86E443F917FC}">
      <dgm:prSet phldrT="[Text]" custT="1"/>
      <dgm:spPr/>
      <dgm:t>
        <a:bodyPr/>
        <a:lstStyle/>
        <a:p>
          <a:r>
            <a:rPr lang="en-US" sz="2000" dirty="0" smtClean="0"/>
            <a:t>Economic</a:t>
          </a:r>
          <a:endParaRPr lang="en-US" sz="2000" dirty="0"/>
        </a:p>
      </dgm:t>
    </dgm:pt>
    <dgm:pt modelId="{52F9AE9B-B472-4740-B7A4-0EDD590388F3}" type="parTrans" cxnId="{AF9EE55F-050B-449C-9BD7-DDD1913A07EF}">
      <dgm:prSet/>
      <dgm:spPr/>
      <dgm:t>
        <a:bodyPr/>
        <a:lstStyle/>
        <a:p>
          <a:endParaRPr lang="en-US"/>
        </a:p>
      </dgm:t>
    </dgm:pt>
    <dgm:pt modelId="{28ECA5D2-989C-4C7C-9F70-B8B1A09551FD}" type="sibTrans" cxnId="{AF9EE55F-050B-449C-9BD7-DDD1913A07EF}">
      <dgm:prSet/>
      <dgm:spPr/>
      <dgm:t>
        <a:bodyPr/>
        <a:lstStyle/>
        <a:p>
          <a:endParaRPr lang="en-US"/>
        </a:p>
      </dgm:t>
    </dgm:pt>
    <dgm:pt modelId="{9A5EE1C3-B299-49DC-AAB4-E8C6C55719FD}">
      <dgm:prSet phldrT="[Text]"/>
      <dgm:spPr/>
      <dgm:t>
        <a:bodyPr/>
        <a:lstStyle/>
        <a:p>
          <a:r>
            <a:rPr lang="en-US" dirty="0" smtClean="0"/>
            <a:t>Cultural </a:t>
          </a:r>
          <a:endParaRPr lang="en-US" dirty="0"/>
        </a:p>
      </dgm:t>
    </dgm:pt>
    <dgm:pt modelId="{135C55B0-4AE4-4111-8536-6C8470B1C507}" type="parTrans" cxnId="{30A54A1E-00CE-4383-B138-7BF48FB2ADDD}">
      <dgm:prSet/>
      <dgm:spPr/>
      <dgm:t>
        <a:bodyPr/>
        <a:lstStyle/>
        <a:p>
          <a:endParaRPr lang="en-US"/>
        </a:p>
      </dgm:t>
    </dgm:pt>
    <dgm:pt modelId="{FA06D9EF-DF00-4BCC-8D36-4FBC9AFF5F82}" type="sibTrans" cxnId="{30A54A1E-00CE-4383-B138-7BF48FB2ADDD}">
      <dgm:prSet/>
      <dgm:spPr/>
      <dgm:t>
        <a:bodyPr/>
        <a:lstStyle/>
        <a:p>
          <a:endParaRPr lang="en-US"/>
        </a:p>
      </dgm:t>
    </dgm:pt>
    <dgm:pt modelId="{9C3FBBE0-7CF8-4491-94EE-229CB1E262E9}">
      <dgm:prSet phldrT="[Text]" custT="1"/>
      <dgm:spPr>
        <a:solidFill>
          <a:schemeClr val="accent2"/>
        </a:solidFill>
      </dgm:spPr>
      <dgm:t>
        <a:bodyPr/>
        <a:lstStyle/>
        <a:p>
          <a:r>
            <a:rPr lang="en-US" sz="2400" dirty="0" smtClean="0">
              <a:solidFill>
                <a:schemeClr val="bg1"/>
              </a:solidFill>
            </a:rPr>
            <a:t>Environmental</a:t>
          </a:r>
          <a:endParaRPr lang="en-US" sz="1400" dirty="0">
            <a:solidFill>
              <a:schemeClr val="bg1"/>
            </a:solidFill>
          </a:endParaRPr>
        </a:p>
      </dgm:t>
    </dgm:pt>
    <dgm:pt modelId="{975C1FE8-50C6-4387-887F-EA62C4BB846D}" type="parTrans" cxnId="{5DF39F42-C596-4F0B-A951-817FCB2CD9D3}">
      <dgm:prSet/>
      <dgm:spPr/>
      <dgm:t>
        <a:bodyPr/>
        <a:lstStyle/>
        <a:p>
          <a:endParaRPr lang="en-US"/>
        </a:p>
      </dgm:t>
    </dgm:pt>
    <dgm:pt modelId="{929B3BA0-A036-4DBE-8B58-026AFBD45E4F}" type="sibTrans" cxnId="{5DF39F42-C596-4F0B-A951-817FCB2CD9D3}">
      <dgm:prSet/>
      <dgm:spPr/>
      <dgm:t>
        <a:bodyPr/>
        <a:lstStyle/>
        <a:p>
          <a:endParaRPr lang="en-US"/>
        </a:p>
      </dgm:t>
    </dgm:pt>
    <dgm:pt modelId="{0D9B5377-2ADC-4B66-8704-C8C3A092B617}">
      <dgm:prSet phldrT="[Text]" custT="1"/>
      <dgm:spPr/>
      <dgm:t>
        <a:bodyPr/>
        <a:lstStyle/>
        <a:p>
          <a:r>
            <a:rPr lang="en-US" sz="2800" dirty="0" smtClean="0"/>
            <a:t>Social</a:t>
          </a:r>
          <a:endParaRPr lang="en-US" sz="2800" dirty="0"/>
        </a:p>
      </dgm:t>
    </dgm:pt>
    <dgm:pt modelId="{3FEE9412-E41C-42DA-A71C-62CA27361180}" type="parTrans" cxnId="{8D3DEA96-9076-4A1B-BD78-2F2B1A9AE01B}">
      <dgm:prSet/>
      <dgm:spPr/>
      <dgm:t>
        <a:bodyPr/>
        <a:lstStyle/>
        <a:p>
          <a:endParaRPr lang="en-US"/>
        </a:p>
      </dgm:t>
    </dgm:pt>
    <dgm:pt modelId="{3F319630-3143-4FD2-AF21-8E63FA4130F2}" type="sibTrans" cxnId="{8D3DEA96-9076-4A1B-BD78-2F2B1A9AE01B}">
      <dgm:prSet/>
      <dgm:spPr/>
      <dgm:t>
        <a:bodyPr/>
        <a:lstStyle/>
        <a:p>
          <a:endParaRPr lang="en-US"/>
        </a:p>
      </dgm:t>
    </dgm:pt>
    <dgm:pt modelId="{8B46F7F4-A5B7-4F9F-98E1-E822662F7EE5}" type="pres">
      <dgm:prSet presAssocID="{D8795926-525F-498D-8501-09A8B00BEC43}" presName="cycle" presStyleCnt="0">
        <dgm:presLayoutVars>
          <dgm:dir/>
          <dgm:resizeHandles val="exact"/>
        </dgm:presLayoutVars>
      </dgm:prSet>
      <dgm:spPr/>
      <dgm:t>
        <a:bodyPr/>
        <a:lstStyle/>
        <a:p>
          <a:endParaRPr lang="en-US"/>
        </a:p>
      </dgm:t>
    </dgm:pt>
    <dgm:pt modelId="{68F3A945-32CB-49E6-B898-65DD2C298BDF}" type="pres">
      <dgm:prSet presAssocID="{D4F43EB9-3D5E-4033-82D5-D27BD623248F}" presName="node" presStyleLbl="node1" presStyleIdx="0" presStyleCnt="5">
        <dgm:presLayoutVars>
          <dgm:bulletEnabled val="1"/>
        </dgm:presLayoutVars>
      </dgm:prSet>
      <dgm:spPr/>
      <dgm:t>
        <a:bodyPr/>
        <a:lstStyle/>
        <a:p>
          <a:endParaRPr lang="en-US"/>
        </a:p>
      </dgm:t>
    </dgm:pt>
    <dgm:pt modelId="{F7E316DB-382F-4AEE-B1C0-A555ABC9B316}" type="pres">
      <dgm:prSet presAssocID="{1EAA9E29-16AD-4A2D-A77E-76BB019D0A1E}" presName="sibTrans" presStyleLbl="sibTrans2D1" presStyleIdx="0" presStyleCnt="5"/>
      <dgm:spPr/>
      <dgm:t>
        <a:bodyPr/>
        <a:lstStyle/>
        <a:p>
          <a:endParaRPr lang="en-US"/>
        </a:p>
      </dgm:t>
    </dgm:pt>
    <dgm:pt modelId="{CC905CD8-098B-4DB7-9B04-2FDFECF81043}" type="pres">
      <dgm:prSet presAssocID="{1EAA9E29-16AD-4A2D-A77E-76BB019D0A1E}" presName="connectorText" presStyleLbl="sibTrans2D1" presStyleIdx="0" presStyleCnt="5"/>
      <dgm:spPr/>
      <dgm:t>
        <a:bodyPr/>
        <a:lstStyle/>
        <a:p>
          <a:endParaRPr lang="en-US"/>
        </a:p>
      </dgm:t>
    </dgm:pt>
    <dgm:pt modelId="{5ED3D190-E4DE-415B-A94C-7E1436DA1745}" type="pres">
      <dgm:prSet presAssocID="{2AC86E19-CC4D-4F75-B268-86E443F917FC}" presName="node" presStyleLbl="node1" presStyleIdx="1" presStyleCnt="5">
        <dgm:presLayoutVars>
          <dgm:bulletEnabled val="1"/>
        </dgm:presLayoutVars>
      </dgm:prSet>
      <dgm:spPr/>
      <dgm:t>
        <a:bodyPr/>
        <a:lstStyle/>
        <a:p>
          <a:endParaRPr lang="en-US"/>
        </a:p>
      </dgm:t>
    </dgm:pt>
    <dgm:pt modelId="{410A44AC-90B4-40F8-9E6F-2371775D1B5C}" type="pres">
      <dgm:prSet presAssocID="{28ECA5D2-989C-4C7C-9F70-B8B1A09551FD}" presName="sibTrans" presStyleLbl="sibTrans2D1" presStyleIdx="1" presStyleCnt="5"/>
      <dgm:spPr/>
      <dgm:t>
        <a:bodyPr/>
        <a:lstStyle/>
        <a:p>
          <a:endParaRPr lang="en-US"/>
        </a:p>
      </dgm:t>
    </dgm:pt>
    <dgm:pt modelId="{98C271C5-A7C1-4EDA-8D23-DBBC9747D3BE}" type="pres">
      <dgm:prSet presAssocID="{28ECA5D2-989C-4C7C-9F70-B8B1A09551FD}" presName="connectorText" presStyleLbl="sibTrans2D1" presStyleIdx="1" presStyleCnt="5"/>
      <dgm:spPr/>
      <dgm:t>
        <a:bodyPr/>
        <a:lstStyle/>
        <a:p>
          <a:endParaRPr lang="en-US"/>
        </a:p>
      </dgm:t>
    </dgm:pt>
    <dgm:pt modelId="{42187E6E-6867-4D35-BC06-5B61E0E1D12F}" type="pres">
      <dgm:prSet presAssocID="{9A5EE1C3-B299-49DC-AAB4-E8C6C55719FD}" presName="node" presStyleLbl="node1" presStyleIdx="2" presStyleCnt="5">
        <dgm:presLayoutVars>
          <dgm:bulletEnabled val="1"/>
        </dgm:presLayoutVars>
      </dgm:prSet>
      <dgm:spPr/>
      <dgm:t>
        <a:bodyPr/>
        <a:lstStyle/>
        <a:p>
          <a:endParaRPr lang="en-US"/>
        </a:p>
      </dgm:t>
    </dgm:pt>
    <dgm:pt modelId="{3855C172-67E5-45CE-A838-43807E8F7362}" type="pres">
      <dgm:prSet presAssocID="{FA06D9EF-DF00-4BCC-8D36-4FBC9AFF5F82}" presName="sibTrans" presStyleLbl="sibTrans2D1" presStyleIdx="2" presStyleCnt="5"/>
      <dgm:spPr/>
      <dgm:t>
        <a:bodyPr/>
        <a:lstStyle/>
        <a:p>
          <a:endParaRPr lang="en-US"/>
        </a:p>
      </dgm:t>
    </dgm:pt>
    <dgm:pt modelId="{56904C56-BDAB-4657-A5B3-81E4A4FEF909}" type="pres">
      <dgm:prSet presAssocID="{FA06D9EF-DF00-4BCC-8D36-4FBC9AFF5F82}" presName="connectorText" presStyleLbl="sibTrans2D1" presStyleIdx="2" presStyleCnt="5"/>
      <dgm:spPr/>
      <dgm:t>
        <a:bodyPr/>
        <a:lstStyle/>
        <a:p>
          <a:endParaRPr lang="en-US"/>
        </a:p>
      </dgm:t>
    </dgm:pt>
    <dgm:pt modelId="{04FD7167-273D-46D3-864B-381199CA4EF1}" type="pres">
      <dgm:prSet presAssocID="{9C3FBBE0-7CF8-4491-94EE-229CB1E262E9}" presName="node" presStyleLbl="node1" presStyleIdx="3" presStyleCnt="5" custScaleX="164749">
        <dgm:presLayoutVars>
          <dgm:bulletEnabled val="1"/>
        </dgm:presLayoutVars>
      </dgm:prSet>
      <dgm:spPr/>
      <dgm:t>
        <a:bodyPr/>
        <a:lstStyle/>
        <a:p>
          <a:endParaRPr lang="en-US"/>
        </a:p>
      </dgm:t>
    </dgm:pt>
    <dgm:pt modelId="{A94EB302-658F-4A53-9551-43FAE69F4AD1}" type="pres">
      <dgm:prSet presAssocID="{929B3BA0-A036-4DBE-8B58-026AFBD45E4F}" presName="sibTrans" presStyleLbl="sibTrans2D1" presStyleIdx="3" presStyleCnt="5"/>
      <dgm:spPr/>
      <dgm:t>
        <a:bodyPr/>
        <a:lstStyle/>
        <a:p>
          <a:endParaRPr lang="en-US"/>
        </a:p>
      </dgm:t>
    </dgm:pt>
    <dgm:pt modelId="{26461177-4B72-47FA-91CD-FF942B548B43}" type="pres">
      <dgm:prSet presAssocID="{929B3BA0-A036-4DBE-8B58-026AFBD45E4F}" presName="connectorText" presStyleLbl="sibTrans2D1" presStyleIdx="3" presStyleCnt="5"/>
      <dgm:spPr/>
      <dgm:t>
        <a:bodyPr/>
        <a:lstStyle/>
        <a:p>
          <a:endParaRPr lang="en-US"/>
        </a:p>
      </dgm:t>
    </dgm:pt>
    <dgm:pt modelId="{D78D7FDD-E074-4A6C-9188-1C8B81F79F39}" type="pres">
      <dgm:prSet presAssocID="{0D9B5377-2ADC-4B66-8704-C8C3A092B617}" presName="node" presStyleLbl="node1" presStyleIdx="4" presStyleCnt="5">
        <dgm:presLayoutVars>
          <dgm:bulletEnabled val="1"/>
        </dgm:presLayoutVars>
      </dgm:prSet>
      <dgm:spPr/>
      <dgm:t>
        <a:bodyPr/>
        <a:lstStyle/>
        <a:p>
          <a:endParaRPr lang="en-US"/>
        </a:p>
      </dgm:t>
    </dgm:pt>
    <dgm:pt modelId="{7CB7330C-490B-45EE-BE89-BCD29EF75D4C}" type="pres">
      <dgm:prSet presAssocID="{3F319630-3143-4FD2-AF21-8E63FA4130F2}" presName="sibTrans" presStyleLbl="sibTrans2D1" presStyleIdx="4" presStyleCnt="5"/>
      <dgm:spPr/>
      <dgm:t>
        <a:bodyPr/>
        <a:lstStyle/>
        <a:p>
          <a:endParaRPr lang="en-US"/>
        </a:p>
      </dgm:t>
    </dgm:pt>
    <dgm:pt modelId="{332D2F77-A562-4E13-9433-ECA1E97BA310}" type="pres">
      <dgm:prSet presAssocID="{3F319630-3143-4FD2-AF21-8E63FA4130F2}" presName="connectorText" presStyleLbl="sibTrans2D1" presStyleIdx="4" presStyleCnt="5"/>
      <dgm:spPr/>
      <dgm:t>
        <a:bodyPr/>
        <a:lstStyle/>
        <a:p>
          <a:endParaRPr lang="en-US"/>
        </a:p>
      </dgm:t>
    </dgm:pt>
  </dgm:ptLst>
  <dgm:cxnLst>
    <dgm:cxn modelId="{96A66A3C-EABB-4F86-A13E-70FC97FAA403}" type="presOf" srcId="{929B3BA0-A036-4DBE-8B58-026AFBD45E4F}" destId="{A94EB302-658F-4A53-9551-43FAE69F4AD1}" srcOrd="0" destOrd="0" presId="urn:microsoft.com/office/officeart/2005/8/layout/cycle2"/>
    <dgm:cxn modelId="{86E1D985-5A5C-4845-887E-6F39ABD6C42D}" type="presOf" srcId="{9A5EE1C3-B299-49DC-AAB4-E8C6C55719FD}" destId="{42187E6E-6867-4D35-BC06-5B61E0E1D12F}" srcOrd="0" destOrd="0" presId="urn:microsoft.com/office/officeart/2005/8/layout/cycle2"/>
    <dgm:cxn modelId="{9BF6D9DB-EB4E-4D66-ACD0-321AA4060A1A}" type="presOf" srcId="{3F319630-3143-4FD2-AF21-8E63FA4130F2}" destId="{7CB7330C-490B-45EE-BE89-BCD29EF75D4C}" srcOrd="0" destOrd="0" presId="urn:microsoft.com/office/officeart/2005/8/layout/cycle2"/>
    <dgm:cxn modelId="{8D3DEA96-9076-4A1B-BD78-2F2B1A9AE01B}" srcId="{D8795926-525F-498D-8501-09A8B00BEC43}" destId="{0D9B5377-2ADC-4B66-8704-C8C3A092B617}" srcOrd="4" destOrd="0" parTransId="{3FEE9412-E41C-42DA-A71C-62CA27361180}" sibTransId="{3F319630-3143-4FD2-AF21-8E63FA4130F2}"/>
    <dgm:cxn modelId="{43AC6FA1-5DD6-47E2-B20C-B4A507126696}" type="presOf" srcId="{3F319630-3143-4FD2-AF21-8E63FA4130F2}" destId="{332D2F77-A562-4E13-9433-ECA1E97BA310}" srcOrd="1" destOrd="0" presId="urn:microsoft.com/office/officeart/2005/8/layout/cycle2"/>
    <dgm:cxn modelId="{53A29264-0DDE-47D4-82C6-E8CABA972577}" type="presOf" srcId="{FA06D9EF-DF00-4BCC-8D36-4FBC9AFF5F82}" destId="{3855C172-67E5-45CE-A838-43807E8F7362}" srcOrd="0" destOrd="0" presId="urn:microsoft.com/office/officeart/2005/8/layout/cycle2"/>
    <dgm:cxn modelId="{54267958-F6AC-4944-B97E-14882F2701B4}" type="presOf" srcId="{1EAA9E29-16AD-4A2D-A77E-76BB019D0A1E}" destId="{CC905CD8-098B-4DB7-9B04-2FDFECF81043}" srcOrd="1" destOrd="0" presId="urn:microsoft.com/office/officeart/2005/8/layout/cycle2"/>
    <dgm:cxn modelId="{067962F8-B452-496F-A874-B34AACEDBA6D}" type="presOf" srcId="{0D9B5377-2ADC-4B66-8704-C8C3A092B617}" destId="{D78D7FDD-E074-4A6C-9188-1C8B81F79F39}" srcOrd="0" destOrd="0" presId="urn:microsoft.com/office/officeart/2005/8/layout/cycle2"/>
    <dgm:cxn modelId="{C1BCA91B-52E3-4A5A-9E42-FE077B07DDBA}" type="presOf" srcId="{28ECA5D2-989C-4C7C-9F70-B8B1A09551FD}" destId="{98C271C5-A7C1-4EDA-8D23-DBBC9747D3BE}" srcOrd="1" destOrd="0" presId="urn:microsoft.com/office/officeart/2005/8/layout/cycle2"/>
    <dgm:cxn modelId="{D3B57AEB-A868-41C8-9CC0-62FDB62AF209}" type="presOf" srcId="{2AC86E19-CC4D-4F75-B268-86E443F917FC}" destId="{5ED3D190-E4DE-415B-A94C-7E1436DA1745}" srcOrd="0" destOrd="0" presId="urn:microsoft.com/office/officeart/2005/8/layout/cycle2"/>
    <dgm:cxn modelId="{2AE82A45-202C-42C4-BDC3-594C5AE52C39}" type="presOf" srcId="{1EAA9E29-16AD-4A2D-A77E-76BB019D0A1E}" destId="{F7E316DB-382F-4AEE-B1C0-A555ABC9B316}" srcOrd="0" destOrd="0" presId="urn:microsoft.com/office/officeart/2005/8/layout/cycle2"/>
    <dgm:cxn modelId="{46316294-EE61-466F-9A7E-D226E12138A8}" type="presOf" srcId="{9C3FBBE0-7CF8-4491-94EE-229CB1E262E9}" destId="{04FD7167-273D-46D3-864B-381199CA4EF1}" srcOrd="0" destOrd="0" presId="urn:microsoft.com/office/officeart/2005/8/layout/cycle2"/>
    <dgm:cxn modelId="{8F737EB5-4AE8-47E2-B8DD-EB5423AFCF94}" type="presOf" srcId="{D8795926-525F-498D-8501-09A8B00BEC43}" destId="{8B46F7F4-A5B7-4F9F-98E1-E822662F7EE5}" srcOrd="0" destOrd="0" presId="urn:microsoft.com/office/officeart/2005/8/layout/cycle2"/>
    <dgm:cxn modelId="{5DF39F42-C596-4F0B-A951-817FCB2CD9D3}" srcId="{D8795926-525F-498D-8501-09A8B00BEC43}" destId="{9C3FBBE0-7CF8-4491-94EE-229CB1E262E9}" srcOrd="3" destOrd="0" parTransId="{975C1FE8-50C6-4387-887F-EA62C4BB846D}" sibTransId="{929B3BA0-A036-4DBE-8B58-026AFBD45E4F}"/>
    <dgm:cxn modelId="{9A37BF56-F84D-4909-9185-4CB5D47E4F4E}" type="presOf" srcId="{28ECA5D2-989C-4C7C-9F70-B8B1A09551FD}" destId="{410A44AC-90B4-40F8-9E6F-2371775D1B5C}" srcOrd="0" destOrd="0" presId="urn:microsoft.com/office/officeart/2005/8/layout/cycle2"/>
    <dgm:cxn modelId="{5085BACE-4B33-4582-B9CC-D706A05837F8}" type="presOf" srcId="{FA06D9EF-DF00-4BCC-8D36-4FBC9AFF5F82}" destId="{56904C56-BDAB-4657-A5B3-81E4A4FEF909}" srcOrd="1" destOrd="0" presId="urn:microsoft.com/office/officeart/2005/8/layout/cycle2"/>
    <dgm:cxn modelId="{30A54A1E-00CE-4383-B138-7BF48FB2ADDD}" srcId="{D8795926-525F-498D-8501-09A8B00BEC43}" destId="{9A5EE1C3-B299-49DC-AAB4-E8C6C55719FD}" srcOrd="2" destOrd="0" parTransId="{135C55B0-4AE4-4111-8536-6C8470B1C507}" sibTransId="{FA06D9EF-DF00-4BCC-8D36-4FBC9AFF5F82}"/>
    <dgm:cxn modelId="{AF9EE55F-050B-449C-9BD7-DDD1913A07EF}" srcId="{D8795926-525F-498D-8501-09A8B00BEC43}" destId="{2AC86E19-CC4D-4F75-B268-86E443F917FC}" srcOrd="1" destOrd="0" parTransId="{52F9AE9B-B472-4740-B7A4-0EDD590388F3}" sibTransId="{28ECA5D2-989C-4C7C-9F70-B8B1A09551FD}"/>
    <dgm:cxn modelId="{F3B8B73E-BD8C-481A-9DD7-AB3A11AA5B9D}" type="presOf" srcId="{929B3BA0-A036-4DBE-8B58-026AFBD45E4F}" destId="{26461177-4B72-47FA-91CD-FF942B548B43}" srcOrd="1" destOrd="0" presId="urn:microsoft.com/office/officeart/2005/8/layout/cycle2"/>
    <dgm:cxn modelId="{7A46E4CB-33BA-4B98-A2DD-69B587A77A9E}" srcId="{D8795926-525F-498D-8501-09A8B00BEC43}" destId="{D4F43EB9-3D5E-4033-82D5-D27BD623248F}" srcOrd="0" destOrd="0" parTransId="{1BF58AA0-D75E-4E1B-9370-51A64462188B}" sibTransId="{1EAA9E29-16AD-4A2D-A77E-76BB019D0A1E}"/>
    <dgm:cxn modelId="{DD91031F-3DCE-4EAE-BE22-55E93B0B8A05}" type="presOf" srcId="{D4F43EB9-3D5E-4033-82D5-D27BD623248F}" destId="{68F3A945-32CB-49E6-B898-65DD2C298BDF}" srcOrd="0" destOrd="0" presId="urn:microsoft.com/office/officeart/2005/8/layout/cycle2"/>
    <dgm:cxn modelId="{BCEB6C9B-6175-48C4-949A-06CD463C60A5}" type="presParOf" srcId="{8B46F7F4-A5B7-4F9F-98E1-E822662F7EE5}" destId="{68F3A945-32CB-49E6-B898-65DD2C298BDF}" srcOrd="0" destOrd="0" presId="urn:microsoft.com/office/officeart/2005/8/layout/cycle2"/>
    <dgm:cxn modelId="{4797CA76-94D0-4AEC-9944-ABA6865FD835}" type="presParOf" srcId="{8B46F7F4-A5B7-4F9F-98E1-E822662F7EE5}" destId="{F7E316DB-382F-4AEE-B1C0-A555ABC9B316}" srcOrd="1" destOrd="0" presId="urn:microsoft.com/office/officeart/2005/8/layout/cycle2"/>
    <dgm:cxn modelId="{074CEB19-60D0-4BA9-A92C-3CAD3F7E743C}" type="presParOf" srcId="{F7E316DB-382F-4AEE-B1C0-A555ABC9B316}" destId="{CC905CD8-098B-4DB7-9B04-2FDFECF81043}" srcOrd="0" destOrd="0" presId="urn:microsoft.com/office/officeart/2005/8/layout/cycle2"/>
    <dgm:cxn modelId="{5FAA67CC-688F-4567-AC93-6D667E346D2A}" type="presParOf" srcId="{8B46F7F4-A5B7-4F9F-98E1-E822662F7EE5}" destId="{5ED3D190-E4DE-415B-A94C-7E1436DA1745}" srcOrd="2" destOrd="0" presId="urn:microsoft.com/office/officeart/2005/8/layout/cycle2"/>
    <dgm:cxn modelId="{70C73760-70DE-4507-8330-C78DF8D9B30F}" type="presParOf" srcId="{8B46F7F4-A5B7-4F9F-98E1-E822662F7EE5}" destId="{410A44AC-90B4-40F8-9E6F-2371775D1B5C}" srcOrd="3" destOrd="0" presId="urn:microsoft.com/office/officeart/2005/8/layout/cycle2"/>
    <dgm:cxn modelId="{3E64B389-3F0F-400A-9DBC-C8A19FCD5AAA}" type="presParOf" srcId="{410A44AC-90B4-40F8-9E6F-2371775D1B5C}" destId="{98C271C5-A7C1-4EDA-8D23-DBBC9747D3BE}" srcOrd="0" destOrd="0" presId="urn:microsoft.com/office/officeart/2005/8/layout/cycle2"/>
    <dgm:cxn modelId="{E23E4FFF-15AF-4B64-BB88-8C474BA4189F}" type="presParOf" srcId="{8B46F7F4-A5B7-4F9F-98E1-E822662F7EE5}" destId="{42187E6E-6867-4D35-BC06-5B61E0E1D12F}" srcOrd="4" destOrd="0" presId="urn:microsoft.com/office/officeart/2005/8/layout/cycle2"/>
    <dgm:cxn modelId="{D89B8C94-CC18-4B06-BDE4-603B400E252E}" type="presParOf" srcId="{8B46F7F4-A5B7-4F9F-98E1-E822662F7EE5}" destId="{3855C172-67E5-45CE-A838-43807E8F7362}" srcOrd="5" destOrd="0" presId="urn:microsoft.com/office/officeart/2005/8/layout/cycle2"/>
    <dgm:cxn modelId="{FC088EFA-4C4D-439E-8B98-589A61A97CA5}" type="presParOf" srcId="{3855C172-67E5-45CE-A838-43807E8F7362}" destId="{56904C56-BDAB-4657-A5B3-81E4A4FEF909}" srcOrd="0" destOrd="0" presId="urn:microsoft.com/office/officeart/2005/8/layout/cycle2"/>
    <dgm:cxn modelId="{8463F874-96DC-44F8-B1D4-FF573B88FA6E}" type="presParOf" srcId="{8B46F7F4-A5B7-4F9F-98E1-E822662F7EE5}" destId="{04FD7167-273D-46D3-864B-381199CA4EF1}" srcOrd="6" destOrd="0" presId="urn:microsoft.com/office/officeart/2005/8/layout/cycle2"/>
    <dgm:cxn modelId="{329C0E39-E1F9-4C56-BB1B-3779C5839A97}" type="presParOf" srcId="{8B46F7F4-A5B7-4F9F-98E1-E822662F7EE5}" destId="{A94EB302-658F-4A53-9551-43FAE69F4AD1}" srcOrd="7" destOrd="0" presId="urn:microsoft.com/office/officeart/2005/8/layout/cycle2"/>
    <dgm:cxn modelId="{E743869B-95D7-4876-9DA8-418EA5039808}" type="presParOf" srcId="{A94EB302-658F-4A53-9551-43FAE69F4AD1}" destId="{26461177-4B72-47FA-91CD-FF942B548B43}" srcOrd="0" destOrd="0" presId="urn:microsoft.com/office/officeart/2005/8/layout/cycle2"/>
    <dgm:cxn modelId="{247C795B-C969-4587-AC7E-4AA55EBB3FCD}" type="presParOf" srcId="{8B46F7F4-A5B7-4F9F-98E1-E822662F7EE5}" destId="{D78D7FDD-E074-4A6C-9188-1C8B81F79F39}" srcOrd="8" destOrd="0" presId="urn:microsoft.com/office/officeart/2005/8/layout/cycle2"/>
    <dgm:cxn modelId="{0DC48D9B-2429-4EAA-8779-D85671532454}" type="presParOf" srcId="{8B46F7F4-A5B7-4F9F-98E1-E822662F7EE5}" destId="{7CB7330C-490B-45EE-BE89-BCD29EF75D4C}" srcOrd="9" destOrd="0" presId="urn:microsoft.com/office/officeart/2005/8/layout/cycle2"/>
    <dgm:cxn modelId="{26A435FA-CBD0-418B-A827-ED9B3F1A1202}" type="presParOf" srcId="{7CB7330C-490B-45EE-BE89-BCD29EF75D4C}" destId="{332D2F77-A562-4E13-9433-ECA1E97BA310}"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BB9938-21B5-4715-B949-FE65A502C6BE}" type="doc">
      <dgm:prSet loTypeId="urn:microsoft.com/office/officeart/2005/8/layout/matrix1" loCatId="matrix" qsTypeId="urn:microsoft.com/office/officeart/2005/8/quickstyle/simple5" qsCatId="simple" csTypeId="urn:microsoft.com/office/officeart/2005/8/colors/accent1_2" csCatId="accent1" phldr="1"/>
      <dgm:spPr/>
      <dgm:t>
        <a:bodyPr/>
        <a:lstStyle/>
        <a:p>
          <a:endParaRPr lang="en-US"/>
        </a:p>
      </dgm:t>
    </dgm:pt>
    <dgm:pt modelId="{36B81849-E067-438E-AD07-4C5B2AF50B79}">
      <dgm:prSet phldrT="[Text]"/>
      <dgm:spPr/>
      <dgm:t>
        <a:bodyPr/>
        <a:lstStyle/>
        <a:p>
          <a:r>
            <a:rPr lang="en-US" dirty="0" smtClean="0"/>
            <a:t>Type of Climate Change in Afghanistan </a:t>
          </a:r>
          <a:endParaRPr lang="en-US" dirty="0"/>
        </a:p>
      </dgm:t>
    </dgm:pt>
    <dgm:pt modelId="{502902D3-8512-4D63-95F6-89DA9B858ACB}" type="parTrans" cxnId="{EF1531FE-1072-46EA-B2AA-17C0DB9E0D89}">
      <dgm:prSet/>
      <dgm:spPr/>
      <dgm:t>
        <a:bodyPr/>
        <a:lstStyle/>
        <a:p>
          <a:endParaRPr lang="en-US"/>
        </a:p>
      </dgm:t>
    </dgm:pt>
    <dgm:pt modelId="{49488AEF-3764-405B-99AE-5E7AB93EDBAB}" type="sibTrans" cxnId="{EF1531FE-1072-46EA-B2AA-17C0DB9E0D89}">
      <dgm:prSet/>
      <dgm:spPr/>
      <dgm:t>
        <a:bodyPr/>
        <a:lstStyle/>
        <a:p>
          <a:endParaRPr lang="en-US"/>
        </a:p>
      </dgm:t>
    </dgm:pt>
    <dgm:pt modelId="{297FCE81-C60E-4132-B434-5837B8D714A7}">
      <dgm:prSet phldrT="[Text]"/>
      <dgm:spPr/>
      <dgm:t>
        <a:bodyPr/>
        <a:lstStyle/>
        <a:p>
          <a:r>
            <a:rPr lang="en-US" dirty="0" smtClean="0"/>
            <a:t>Lack of Spring Rainfall</a:t>
          </a:r>
          <a:endParaRPr lang="en-US" dirty="0"/>
        </a:p>
      </dgm:t>
    </dgm:pt>
    <dgm:pt modelId="{57EDA184-2E69-48BB-8197-1FE031ED5BB7}" type="parTrans" cxnId="{54723C48-04DA-45B1-976E-675067CC2BC1}">
      <dgm:prSet/>
      <dgm:spPr/>
      <dgm:t>
        <a:bodyPr/>
        <a:lstStyle/>
        <a:p>
          <a:endParaRPr lang="en-US"/>
        </a:p>
      </dgm:t>
    </dgm:pt>
    <dgm:pt modelId="{9EA44B52-E190-41DC-9C27-116DD7FA6049}" type="sibTrans" cxnId="{54723C48-04DA-45B1-976E-675067CC2BC1}">
      <dgm:prSet/>
      <dgm:spPr/>
      <dgm:t>
        <a:bodyPr/>
        <a:lstStyle/>
        <a:p>
          <a:endParaRPr lang="en-US"/>
        </a:p>
      </dgm:t>
    </dgm:pt>
    <dgm:pt modelId="{3A017B94-6EDB-43C5-BD4C-6902D6A2EE72}">
      <dgm:prSet phldrT="[Text]"/>
      <dgm:spPr/>
      <dgm:t>
        <a:bodyPr/>
        <a:lstStyle/>
        <a:p>
          <a:r>
            <a:rPr lang="en-US" dirty="0" smtClean="0"/>
            <a:t>Reduced Snowmelt in upland areas</a:t>
          </a:r>
          <a:endParaRPr lang="en-US" dirty="0"/>
        </a:p>
      </dgm:t>
    </dgm:pt>
    <dgm:pt modelId="{83490EDC-17A7-4339-9898-E406AC7147AD}" type="parTrans" cxnId="{2BA11270-4515-4F33-9F19-A38CE885E135}">
      <dgm:prSet/>
      <dgm:spPr/>
      <dgm:t>
        <a:bodyPr/>
        <a:lstStyle/>
        <a:p>
          <a:endParaRPr lang="en-US"/>
        </a:p>
      </dgm:t>
    </dgm:pt>
    <dgm:pt modelId="{5C1B8B80-DD29-4969-8912-6D1583A9F70B}" type="sibTrans" cxnId="{2BA11270-4515-4F33-9F19-A38CE885E135}">
      <dgm:prSet/>
      <dgm:spPr/>
      <dgm:t>
        <a:bodyPr/>
        <a:lstStyle/>
        <a:p>
          <a:endParaRPr lang="en-US"/>
        </a:p>
      </dgm:t>
    </dgm:pt>
    <dgm:pt modelId="{F919F6CD-2FD6-4EC9-9DAD-1319362E61AA}">
      <dgm:prSet phldrT="[Text]"/>
      <dgm:spPr/>
      <dgm:t>
        <a:bodyPr/>
        <a:lstStyle/>
        <a:p>
          <a:r>
            <a:rPr lang="en-US" dirty="0" smtClean="0"/>
            <a:t>Heavy Spring Rainfall</a:t>
          </a:r>
          <a:endParaRPr lang="en-US" dirty="0"/>
        </a:p>
      </dgm:t>
    </dgm:pt>
    <dgm:pt modelId="{A8673264-458C-4A7A-AB02-BE2149C79157}" type="parTrans" cxnId="{90B7C906-0C10-4CDF-9C8D-30A32FDF5FF4}">
      <dgm:prSet/>
      <dgm:spPr/>
      <dgm:t>
        <a:bodyPr/>
        <a:lstStyle/>
        <a:p>
          <a:endParaRPr lang="en-US"/>
        </a:p>
      </dgm:t>
    </dgm:pt>
    <dgm:pt modelId="{4698AD11-ABE5-49B4-BF75-250D85897D82}" type="sibTrans" cxnId="{90B7C906-0C10-4CDF-9C8D-30A32FDF5FF4}">
      <dgm:prSet/>
      <dgm:spPr/>
      <dgm:t>
        <a:bodyPr/>
        <a:lstStyle/>
        <a:p>
          <a:endParaRPr lang="en-US"/>
        </a:p>
      </dgm:t>
    </dgm:pt>
    <dgm:pt modelId="{D3BC2CB3-6832-438D-81F9-970C86DE7605}">
      <dgm:prSet phldrT="[Text]"/>
      <dgm:spPr/>
      <dgm:t>
        <a:bodyPr/>
        <a:lstStyle/>
        <a:p>
          <a:r>
            <a:rPr lang="en-US" dirty="0" smtClean="0"/>
            <a:t>Increased Snowmelt in Highland Areas</a:t>
          </a:r>
          <a:endParaRPr lang="en-US" dirty="0"/>
        </a:p>
      </dgm:t>
    </dgm:pt>
    <dgm:pt modelId="{24F0FE4F-23AB-4667-ACCB-672967E50D70}" type="parTrans" cxnId="{B3480722-6EA7-49F6-ACD3-EDF92811B466}">
      <dgm:prSet/>
      <dgm:spPr/>
      <dgm:t>
        <a:bodyPr/>
        <a:lstStyle/>
        <a:p>
          <a:endParaRPr lang="en-US"/>
        </a:p>
      </dgm:t>
    </dgm:pt>
    <dgm:pt modelId="{9C95B6EF-AA56-4BBB-9805-9B43F56763C6}" type="sibTrans" cxnId="{B3480722-6EA7-49F6-ACD3-EDF92811B466}">
      <dgm:prSet/>
      <dgm:spPr/>
      <dgm:t>
        <a:bodyPr/>
        <a:lstStyle/>
        <a:p>
          <a:endParaRPr lang="en-US"/>
        </a:p>
      </dgm:t>
    </dgm:pt>
    <dgm:pt modelId="{F6FBF91F-3464-4A24-B7B4-51627472583F}" type="pres">
      <dgm:prSet presAssocID="{B1BB9938-21B5-4715-B949-FE65A502C6BE}" presName="diagram" presStyleCnt="0">
        <dgm:presLayoutVars>
          <dgm:chMax val="1"/>
          <dgm:dir/>
          <dgm:animLvl val="ctr"/>
          <dgm:resizeHandles val="exact"/>
        </dgm:presLayoutVars>
      </dgm:prSet>
      <dgm:spPr/>
      <dgm:t>
        <a:bodyPr/>
        <a:lstStyle/>
        <a:p>
          <a:endParaRPr lang="en-US"/>
        </a:p>
      </dgm:t>
    </dgm:pt>
    <dgm:pt modelId="{0B2CED89-8106-47E0-951E-6AD41C9D1004}" type="pres">
      <dgm:prSet presAssocID="{B1BB9938-21B5-4715-B949-FE65A502C6BE}" presName="matrix" presStyleCnt="0"/>
      <dgm:spPr/>
    </dgm:pt>
    <dgm:pt modelId="{1A2467D2-97DB-4204-AFF9-5D928FAE6F4B}" type="pres">
      <dgm:prSet presAssocID="{B1BB9938-21B5-4715-B949-FE65A502C6BE}" presName="tile1" presStyleLbl="node1" presStyleIdx="0" presStyleCnt="4"/>
      <dgm:spPr/>
      <dgm:t>
        <a:bodyPr/>
        <a:lstStyle/>
        <a:p>
          <a:endParaRPr lang="en-US"/>
        </a:p>
      </dgm:t>
    </dgm:pt>
    <dgm:pt modelId="{4698CEF2-4348-43E3-811F-1A2A45DA1D47}" type="pres">
      <dgm:prSet presAssocID="{B1BB9938-21B5-4715-B949-FE65A502C6BE}" presName="tile1text" presStyleLbl="node1" presStyleIdx="0" presStyleCnt="4">
        <dgm:presLayoutVars>
          <dgm:chMax val="0"/>
          <dgm:chPref val="0"/>
          <dgm:bulletEnabled val="1"/>
        </dgm:presLayoutVars>
      </dgm:prSet>
      <dgm:spPr/>
      <dgm:t>
        <a:bodyPr/>
        <a:lstStyle/>
        <a:p>
          <a:endParaRPr lang="en-US"/>
        </a:p>
      </dgm:t>
    </dgm:pt>
    <dgm:pt modelId="{BF1DD356-39A3-4940-8DC4-2D7068BF478A}" type="pres">
      <dgm:prSet presAssocID="{B1BB9938-21B5-4715-B949-FE65A502C6BE}" presName="tile2" presStyleLbl="node1" presStyleIdx="1" presStyleCnt="4" custLinFactNeighborX="3588" custLinFactNeighborY="-9783"/>
      <dgm:spPr/>
      <dgm:t>
        <a:bodyPr/>
        <a:lstStyle/>
        <a:p>
          <a:endParaRPr lang="en-US"/>
        </a:p>
      </dgm:t>
    </dgm:pt>
    <dgm:pt modelId="{3F2749CD-3205-450C-A283-4DD42D04E696}" type="pres">
      <dgm:prSet presAssocID="{B1BB9938-21B5-4715-B949-FE65A502C6BE}" presName="tile2text" presStyleLbl="node1" presStyleIdx="1" presStyleCnt="4">
        <dgm:presLayoutVars>
          <dgm:chMax val="0"/>
          <dgm:chPref val="0"/>
          <dgm:bulletEnabled val="1"/>
        </dgm:presLayoutVars>
      </dgm:prSet>
      <dgm:spPr/>
      <dgm:t>
        <a:bodyPr/>
        <a:lstStyle/>
        <a:p>
          <a:endParaRPr lang="en-US"/>
        </a:p>
      </dgm:t>
    </dgm:pt>
    <dgm:pt modelId="{C6377C44-41A4-4BD5-A7B3-6FA5DA770179}" type="pres">
      <dgm:prSet presAssocID="{B1BB9938-21B5-4715-B949-FE65A502C6BE}" presName="tile3" presStyleLbl="node1" presStyleIdx="2" presStyleCnt="4"/>
      <dgm:spPr/>
      <dgm:t>
        <a:bodyPr/>
        <a:lstStyle/>
        <a:p>
          <a:endParaRPr lang="en-US"/>
        </a:p>
      </dgm:t>
    </dgm:pt>
    <dgm:pt modelId="{EDF30A88-0747-4A4C-AA11-0B2316423CED}" type="pres">
      <dgm:prSet presAssocID="{B1BB9938-21B5-4715-B949-FE65A502C6BE}" presName="tile3text" presStyleLbl="node1" presStyleIdx="2" presStyleCnt="4">
        <dgm:presLayoutVars>
          <dgm:chMax val="0"/>
          <dgm:chPref val="0"/>
          <dgm:bulletEnabled val="1"/>
        </dgm:presLayoutVars>
      </dgm:prSet>
      <dgm:spPr/>
      <dgm:t>
        <a:bodyPr/>
        <a:lstStyle/>
        <a:p>
          <a:endParaRPr lang="en-US"/>
        </a:p>
      </dgm:t>
    </dgm:pt>
    <dgm:pt modelId="{F210DE53-3EE1-49C3-AB92-9F588E88BCAD}" type="pres">
      <dgm:prSet presAssocID="{B1BB9938-21B5-4715-B949-FE65A502C6BE}" presName="tile4" presStyleLbl="node1" presStyleIdx="3" presStyleCnt="4"/>
      <dgm:spPr/>
      <dgm:t>
        <a:bodyPr/>
        <a:lstStyle/>
        <a:p>
          <a:endParaRPr lang="en-US"/>
        </a:p>
      </dgm:t>
    </dgm:pt>
    <dgm:pt modelId="{774FCC42-50F9-48E3-B0F0-7836E71FD162}" type="pres">
      <dgm:prSet presAssocID="{B1BB9938-21B5-4715-B949-FE65A502C6BE}" presName="tile4text" presStyleLbl="node1" presStyleIdx="3" presStyleCnt="4">
        <dgm:presLayoutVars>
          <dgm:chMax val="0"/>
          <dgm:chPref val="0"/>
          <dgm:bulletEnabled val="1"/>
        </dgm:presLayoutVars>
      </dgm:prSet>
      <dgm:spPr/>
      <dgm:t>
        <a:bodyPr/>
        <a:lstStyle/>
        <a:p>
          <a:endParaRPr lang="en-US"/>
        </a:p>
      </dgm:t>
    </dgm:pt>
    <dgm:pt modelId="{1D6CB14B-8B46-4DD1-A788-E27A6711D0E8}" type="pres">
      <dgm:prSet presAssocID="{B1BB9938-21B5-4715-B949-FE65A502C6BE}" presName="centerTile" presStyleLbl="fgShp" presStyleIdx="0" presStyleCnt="1">
        <dgm:presLayoutVars>
          <dgm:chMax val="0"/>
          <dgm:chPref val="0"/>
        </dgm:presLayoutVars>
      </dgm:prSet>
      <dgm:spPr/>
      <dgm:t>
        <a:bodyPr/>
        <a:lstStyle/>
        <a:p>
          <a:endParaRPr lang="en-US"/>
        </a:p>
      </dgm:t>
    </dgm:pt>
  </dgm:ptLst>
  <dgm:cxnLst>
    <dgm:cxn modelId="{90B7C906-0C10-4CDF-9C8D-30A32FDF5FF4}" srcId="{36B81849-E067-438E-AD07-4C5B2AF50B79}" destId="{F919F6CD-2FD6-4EC9-9DAD-1319362E61AA}" srcOrd="2" destOrd="0" parTransId="{A8673264-458C-4A7A-AB02-BE2149C79157}" sibTransId="{4698AD11-ABE5-49B4-BF75-250D85897D82}"/>
    <dgm:cxn modelId="{08848ED1-2C7E-4776-B153-112BBCD16B5E}" type="presOf" srcId="{297FCE81-C60E-4132-B434-5837B8D714A7}" destId="{1A2467D2-97DB-4204-AFF9-5D928FAE6F4B}" srcOrd="0" destOrd="0" presId="urn:microsoft.com/office/officeart/2005/8/layout/matrix1"/>
    <dgm:cxn modelId="{9E12373C-ECE5-41BC-8BDF-8F11A02D4EAA}" type="presOf" srcId="{F919F6CD-2FD6-4EC9-9DAD-1319362E61AA}" destId="{EDF30A88-0747-4A4C-AA11-0B2316423CED}" srcOrd="1" destOrd="0" presId="urn:microsoft.com/office/officeart/2005/8/layout/matrix1"/>
    <dgm:cxn modelId="{79871EC0-1BED-44C7-81D8-543C83244340}" type="presOf" srcId="{B1BB9938-21B5-4715-B949-FE65A502C6BE}" destId="{F6FBF91F-3464-4A24-B7B4-51627472583F}" srcOrd="0" destOrd="0" presId="urn:microsoft.com/office/officeart/2005/8/layout/matrix1"/>
    <dgm:cxn modelId="{EF1531FE-1072-46EA-B2AA-17C0DB9E0D89}" srcId="{B1BB9938-21B5-4715-B949-FE65A502C6BE}" destId="{36B81849-E067-438E-AD07-4C5B2AF50B79}" srcOrd="0" destOrd="0" parTransId="{502902D3-8512-4D63-95F6-89DA9B858ACB}" sibTransId="{49488AEF-3764-405B-99AE-5E7AB93EDBAB}"/>
    <dgm:cxn modelId="{C0EE4D8F-0EB7-4B17-974C-B1F65601814A}" type="presOf" srcId="{3A017B94-6EDB-43C5-BD4C-6902D6A2EE72}" destId="{3F2749CD-3205-450C-A283-4DD42D04E696}" srcOrd="1" destOrd="0" presId="urn:microsoft.com/office/officeart/2005/8/layout/matrix1"/>
    <dgm:cxn modelId="{3777E250-B4FB-4178-9276-562BF75921BC}" type="presOf" srcId="{F919F6CD-2FD6-4EC9-9DAD-1319362E61AA}" destId="{C6377C44-41A4-4BD5-A7B3-6FA5DA770179}" srcOrd="0" destOrd="0" presId="urn:microsoft.com/office/officeart/2005/8/layout/matrix1"/>
    <dgm:cxn modelId="{D9538228-9961-4B0C-9335-1C7AD3266ACF}" type="presOf" srcId="{3A017B94-6EDB-43C5-BD4C-6902D6A2EE72}" destId="{BF1DD356-39A3-4940-8DC4-2D7068BF478A}" srcOrd="0" destOrd="0" presId="urn:microsoft.com/office/officeart/2005/8/layout/matrix1"/>
    <dgm:cxn modelId="{3AC330E6-23F8-44E0-8964-7C8698188311}" type="presOf" srcId="{D3BC2CB3-6832-438D-81F9-970C86DE7605}" destId="{774FCC42-50F9-48E3-B0F0-7836E71FD162}" srcOrd="1" destOrd="0" presId="urn:microsoft.com/office/officeart/2005/8/layout/matrix1"/>
    <dgm:cxn modelId="{2BA11270-4515-4F33-9F19-A38CE885E135}" srcId="{36B81849-E067-438E-AD07-4C5B2AF50B79}" destId="{3A017B94-6EDB-43C5-BD4C-6902D6A2EE72}" srcOrd="1" destOrd="0" parTransId="{83490EDC-17A7-4339-9898-E406AC7147AD}" sibTransId="{5C1B8B80-DD29-4969-8912-6D1583A9F70B}"/>
    <dgm:cxn modelId="{3CAD9B59-08EB-45CB-8D23-AAC05C46B60E}" type="presOf" srcId="{297FCE81-C60E-4132-B434-5837B8D714A7}" destId="{4698CEF2-4348-43E3-811F-1A2A45DA1D47}" srcOrd="1" destOrd="0" presId="urn:microsoft.com/office/officeart/2005/8/layout/matrix1"/>
    <dgm:cxn modelId="{54723C48-04DA-45B1-976E-675067CC2BC1}" srcId="{36B81849-E067-438E-AD07-4C5B2AF50B79}" destId="{297FCE81-C60E-4132-B434-5837B8D714A7}" srcOrd="0" destOrd="0" parTransId="{57EDA184-2E69-48BB-8197-1FE031ED5BB7}" sibTransId="{9EA44B52-E190-41DC-9C27-116DD7FA6049}"/>
    <dgm:cxn modelId="{B3480722-6EA7-49F6-ACD3-EDF92811B466}" srcId="{36B81849-E067-438E-AD07-4C5B2AF50B79}" destId="{D3BC2CB3-6832-438D-81F9-970C86DE7605}" srcOrd="3" destOrd="0" parTransId="{24F0FE4F-23AB-4667-ACCB-672967E50D70}" sibTransId="{9C95B6EF-AA56-4BBB-9805-9B43F56763C6}"/>
    <dgm:cxn modelId="{A9A50890-CCCF-4D23-A839-9109B1C77E00}" type="presOf" srcId="{36B81849-E067-438E-AD07-4C5B2AF50B79}" destId="{1D6CB14B-8B46-4DD1-A788-E27A6711D0E8}" srcOrd="0" destOrd="0" presId="urn:microsoft.com/office/officeart/2005/8/layout/matrix1"/>
    <dgm:cxn modelId="{1ED6989E-4252-4B51-872B-5181850ADF6D}" type="presOf" srcId="{D3BC2CB3-6832-438D-81F9-970C86DE7605}" destId="{F210DE53-3EE1-49C3-AB92-9F588E88BCAD}" srcOrd="0" destOrd="0" presId="urn:microsoft.com/office/officeart/2005/8/layout/matrix1"/>
    <dgm:cxn modelId="{B0319EEE-E5C9-4E7E-8892-EF5ED17B931B}" type="presParOf" srcId="{F6FBF91F-3464-4A24-B7B4-51627472583F}" destId="{0B2CED89-8106-47E0-951E-6AD41C9D1004}" srcOrd="0" destOrd="0" presId="urn:microsoft.com/office/officeart/2005/8/layout/matrix1"/>
    <dgm:cxn modelId="{B736F61B-E4A6-4B4C-B96A-FB72A1163310}" type="presParOf" srcId="{0B2CED89-8106-47E0-951E-6AD41C9D1004}" destId="{1A2467D2-97DB-4204-AFF9-5D928FAE6F4B}" srcOrd="0" destOrd="0" presId="urn:microsoft.com/office/officeart/2005/8/layout/matrix1"/>
    <dgm:cxn modelId="{4F0644C7-FADC-411F-AB42-F89C97BA3292}" type="presParOf" srcId="{0B2CED89-8106-47E0-951E-6AD41C9D1004}" destId="{4698CEF2-4348-43E3-811F-1A2A45DA1D47}" srcOrd="1" destOrd="0" presId="urn:microsoft.com/office/officeart/2005/8/layout/matrix1"/>
    <dgm:cxn modelId="{37AB2E62-941D-412D-9ADF-A11CDE17A4E2}" type="presParOf" srcId="{0B2CED89-8106-47E0-951E-6AD41C9D1004}" destId="{BF1DD356-39A3-4940-8DC4-2D7068BF478A}" srcOrd="2" destOrd="0" presId="urn:microsoft.com/office/officeart/2005/8/layout/matrix1"/>
    <dgm:cxn modelId="{CDF6656D-9154-413D-AC20-ED9A31D676AA}" type="presParOf" srcId="{0B2CED89-8106-47E0-951E-6AD41C9D1004}" destId="{3F2749CD-3205-450C-A283-4DD42D04E696}" srcOrd="3" destOrd="0" presId="urn:microsoft.com/office/officeart/2005/8/layout/matrix1"/>
    <dgm:cxn modelId="{ECE89638-0728-4B7A-A40E-44317F86277A}" type="presParOf" srcId="{0B2CED89-8106-47E0-951E-6AD41C9D1004}" destId="{C6377C44-41A4-4BD5-A7B3-6FA5DA770179}" srcOrd="4" destOrd="0" presId="urn:microsoft.com/office/officeart/2005/8/layout/matrix1"/>
    <dgm:cxn modelId="{FB9859CC-8968-4A9D-B7C2-EEA20D8B7F5C}" type="presParOf" srcId="{0B2CED89-8106-47E0-951E-6AD41C9D1004}" destId="{EDF30A88-0747-4A4C-AA11-0B2316423CED}" srcOrd="5" destOrd="0" presId="urn:microsoft.com/office/officeart/2005/8/layout/matrix1"/>
    <dgm:cxn modelId="{5D110E49-955B-44B0-844B-F1F896DE2AA9}" type="presParOf" srcId="{0B2CED89-8106-47E0-951E-6AD41C9D1004}" destId="{F210DE53-3EE1-49C3-AB92-9F588E88BCAD}" srcOrd="6" destOrd="0" presId="urn:microsoft.com/office/officeart/2005/8/layout/matrix1"/>
    <dgm:cxn modelId="{3EC85172-66C6-48BA-AA01-AC6044F720AA}" type="presParOf" srcId="{0B2CED89-8106-47E0-951E-6AD41C9D1004}" destId="{774FCC42-50F9-48E3-B0F0-7836E71FD162}" srcOrd="7" destOrd="0" presId="urn:microsoft.com/office/officeart/2005/8/layout/matrix1"/>
    <dgm:cxn modelId="{FBF2FEBC-BB3D-44E6-8D78-FE59DFCE42BE}" type="presParOf" srcId="{F6FBF91F-3464-4A24-B7B4-51627472583F}" destId="{1D6CB14B-8B46-4DD1-A788-E27A6711D0E8}"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7553B9-E7A8-4D24-8E3F-836ECC9BE60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13A3C34-3364-4809-8608-2802CC161C3F}">
      <dgm:prSet phldrT="[Text]"/>
      <dgm:spPr/>
      <dgm:t>
        <a:bodyPr/>
        <a:lstStyle/>
        <a:p>
          <a:r>
            <a:rPr lang="en-US" dirty="0" smtClean="0"/>
            <a:t>temperature increase</a:t>
          </a:r>
          <a:endParaRPr lang="en-US" dirty="0"/>
        </a:p>
      </dgm:t>
    </dgm:pt>
    <dgm:pt modelId="{36BB3929-B50E-48C4-906D-7CF068D70928}" type="parTrans" cxnId="{04F59C26-0B30-4DBB-AC55-1D53FF830DFD}">
      <dgm:prSet/>
      <dgm:spPr/>
      <dgm:t>
        <a:bodyPr/>
        <a:lstStyle/>
        <a:p>
          <a:endParaRPr lang="en-US"/>
        </a:p>
      </dgm:t>
    </dgm:pt>
    <dgm:pt modelId="{2B8A3314-C8BE-4CE1-BA50-22FACDF25596}" type="sibTrans" cxnId="{04F59C26-0B30-4DBB-AC55-1D53FF830DFD}">
      <dgm:prSet/>
      <dgm:spPr/>
      <dgm:t>
        <a:bodyPr/>
        <a:lstStyle/>
        <a:p>
          <a:endParaRPr lang="en-US"/>
        </a:p>
      </dgm:t>
    </dgm:pt>
    <dgm:pt modelId="{82152D69-409A-4545-A166-81F431FEB7EE}">
      <dgm:prSet phldrT="[Text]"/>
      <dgm:spPr/>
      <dgm:t>
        <a:bodyPr/>
        <a:lstStyle/>
        <a:p>
          <a:r>
            <a:rPr lang="en-US" dirty="0" smtClean="0"/>
            <a:t> S 1</a:t>
          </a:r>
          <a:r>
            <a:rPr lang="en-US" baseline="30000" dirty="0" smtClean="0"/>
            <a:t>st</a:t>
          </a:r>
          <a:r>
            <a:rPr lang="en-US" dirty="0" smtClean="0"/>
            <a:t>. 2.3⁰C/2015 - 2.3⁰C/2100 |HE|</a:t>
          </a:r>
          <a:endParaRPr lang="en-US" dirty="0"/>
        </a:p>
      </dgm:t>
    </dgm:pt>
    <dgm:pt modelId="{F9A77AEE-5433-44C8-BD02-428C8727BC45}" type="parTrans" cxnId="{2E7F6943-44EE-4D49-AF52-868B38AFBB79}">
      <dgm:prSet/>
      <dgm:spPr/>
      <dgm:t>
        <a:bodyPr/>
        <a:lstStyle/>
        <a:p>
          <a:endParaRPr lang="en-US"/>
        </a:p>
      </dgm:t>
    </dgm:pt>
    <dgm:pt modelId="{A34DE540-4D70-42FF-9AB3-5896B625ACC1}" type="sibTrans" cxnId="{2E7F6943-44EE-4D49-AF52-868B38AFBB79}">
      <dgm:prSet/>
      <dgm:spPr/>
      <dgm:t>
        <a:bodyPr/>
        <a:lstStyle/>
        <a:p>
          <a:endParaRPr lang="en-US"/>
        </a:p>
      </dgm:t>
    </dgm:pt>
    <dgm:pt modelId="{6464C498-AF12-4D9B-B898-9FF6D72D7493}">
      <dgm:prSet phldrT="[Text]"/>
      <dgm:spPr/>
      <dgm:t>
        <a:bodyPr/>
        <a:lstStyle/>
        <a:p>
          <a:r>
            <a:rPr lang="en-US" dirty="0" smtClean="0"/>
            <a:t>S 2</a:t>
          </a:r>
          <a:r>
            <a:rPr lang="en-US" baseline="30000" dirty="0" smtClean="0"/>
            <a:t>nd</a:t>
          </a:r>
          <a:r>
            <a:rPr lang="en-US" dirty="0" smtClean="0"/>
            <a:t>. 1.7⁰C|2050 - 2⁰C/2100 |LE|</a:t>
          </a:r>
          <a:endParaRPr lang="en-US" dirty="0"/>
        </a:p>
      </dgm:t>
    </dgm:pt>
    <dgm:pt modelId="{62153A75-5DD7-4F5A-B14B-B2185B340170}" type="parTrans" cxnId="{BC3394E5-7035-4C78-92F8-A64885618814}">
      <dgm:prSet/>
      <dgm:spPr/>
      <dgm:t>
        <a:bodyPr/>
        <a:lstStyle/>
        <a:p>
          <a:endParaRPr lang="en-US"/>
        </a:p>
      </dgm:t>
    </dgm:pt>
    <dgm:pt modelId="{BD34E683-0827-4438-A94F-DA94D7FF8895}" type="sibTrans" cxnId="{BC3394E5-7035-4C78-92F8-A64885618814}">
      <dgm:prSet/>
      <dgm:spPr/>
      <dgm:t>
        <a:bodyPr/>
        <a:lstStyle/>
        <a:p>
          <a:endParaRPr lang="en-US"/>
        </a:p>
      </dgm:t>
    </dgm:pt>
    <dgm:pt modelId="{8E9B25EA-AEC8-4AC4-BDB6-9D8AB9FF2294}">
      <dgm:prSet phldrT="[Text]"/>
      <dgm:spPr/>
      <dgm:t>
        <a:bodyPr/>
        <a:lstStyle/>
        <a:p>
          <a:r>
            <a:rPr lang="en-US" dirty="0" smtClean="0"/>
            <a:t>Change in Spring Rainfall </a:t>
          </a:r>
          <a:endParaRPr lang="en-US" dirty="0"/>
        </a:p>
      </dgm:t>
    </dgm:pt>
    <dgm:pt modelId="{B60808F5-8E99-4973-8EC7-8CEA6E7120B2}" type="parTrans" cxnId="{C0278785-F858-450F-8E06-4E01E4212898}">
      <dgm:prSet/>
      <dgm:spPr/>
      <dgm:t>
        <a:bodyPr/>
        <a:lstStyle/>
        <a:p>
          <a:endParaRPr lang="en-US"/>
        </a:p>
      </dgm:t>
    </dgm:pt>
    <dgm:pt modelId="{0490BFA7-6C57-484B-93A0-BD6E6BA131BD}" type="sibTrans" cxnId="{C0278785-F858-450F-8E06-4E01E4212898}">
      <dgm:prSet/>
      <dgm:spPr/>
      <dgm:t>
        <a:bodyPr/>
        <a:lstStyle/>
        <a:p>
          <a:endParaRPr lang="en-US"/>
        </a:p>
      </dgm:t>
    </dgm:pt>
    <dgm:pt modelId="{28208CE9-064D-4311-8F6D-9BDE57279F50}">
      <dgm:prSet phldrT="[Text]"/>
      <dgm:spPr/>
      <dgm:t>
        <a:bodyPr/>
        <a:lstStyle/>
        <a:p>
          <a:r>
            <a:rPr lang="en-US" dirty="0" smtClean="0"/>
            <a:t>Year 2021-2050| Increase up to 10% and in some part significant decrease in </a:t>
          </a:r>
          <a:endParaRPr lang="en-US" dirty="0"/>
        </a:p>
      </dgm:t>
    </dgm:pt>
    <dgm:pt modelId="{769CB619-669E-41A1-BF1B-C001A6D4C424}" type="parTrans" cxnId="{BFA3C850-3FD8-4859-8D2F-8EFDD240C29B}">
      <dgm:prSet/>
      <dgm:spPr/>
      <dgm:t>
        <a:bodyPr/>
        <a:lstStyle/>
        <a:p>
          <a:endParaRPr lang="en-US"/>
        </a:p>
      </dgm:t>
    </dgm:pt>
    <dgm:pt modelId="{2F6F2CAF-44F0-4DCC-BA0E-A77AE7C064F1}" type="sibTrans" cxnId="{BFA3C850-3FD8-4859-8D2F-8EFDD240C29B}">
      <dgm:prSet/>
      <dgm:spPr/>
      <dgm:t>
        <a:bodyPr/>
        <a:lstStyle/>
        <a:p>
          <a:endParaRPr lang="en-US"/>
        </a:p>
      </dgm:t>
    </dgm:pt>
    <dgm:pt modelId="{78F04C1E-7EE6-4DA9-85C6-FD2640882BBC}">
      <dgm:prSet/>
      <dgm:spPr/>
      <dgm:t>
        <a:bodyPr/>
        <a:lstStyle/>
        <a:p>
          <a:r>
            <a:rPr lang="en-US" dirty="0" smtClean="0"/>
            <a:t> Change in Winter Precipitation </a:t>
          </a:r>
          <a:endParaRPr lang="en-US" dirty="0"/>
        </a:p>
      </dgm:t>
    </dgm:pt>
    <dgm:pt modelId="{0B8E12AA-B849-402B-BA57-367142D93020}" type="parTrans" cxnId="{4AEF19F4-0863-45A7-A2AB-51A73D0A0D02}">
      <dgm:prSet/>
      <dgm:spPr/>
      <dgm:t>
        <a:bodyPr/>
        <a:lstStyle/>
        <a:p>
          <a:endParaRPr lang="en-US"/>
        </a:p>
      </dgm:t>
    </dgm:pt>
    <dgm:pt modelId="{3A183BB0-9649-44BF-8228-F73CA66000F1}" type="sibTrans" cxnId="{4AEF19F4-0863-45A7-A2AB-51A73D0A0D02}">
      <dgm:prSet/>
      <dgm:spPr/>
      <dgm:t>
        <a:bodyPr/>
        <a:lstStyle/>
        <a:p>
          <a:endParaRPr lang="en-US"/>
        </a:p>
      </dgm:t>
    </dgm:pt>
    <dgm:pt modelId="{4FFB5310-1F70-413C-80B1-160B3D3BB3F9}">
      <dgm:prSet/>
      <dgm:spPr/>
      <dgm:t>
        <a:bodyPr/>
        <a:lstStyle/>
        <a:p>
          <a:r>
            <a:rPr lang="en-US" dirty="0" smtClean="0"/>
            <a:t> Change in Spring and Summer Heavy Precipitation </a:t>
          </a:r>
          <a:endParaRPr lang="en-US" dirty="0"/>
        </a:p>
      </dgm:t>
    </dgm:pt>
    <dgm:pt modelId="{5BF35172-2EA9-40F3-8A63-9724A226F83A}" type="parTrans" cxnId="{BBDF05AB-3192-4321-8259-54DE9A9F9B5E}">
      <dgm:prSet/>
      <dgm:spPr/>
      <dgm:t>
        <a:bodyPr/>
        <a:lstStyle/>
        <a:p>
          <a:endParaRPr lang="en-US"/>
        </a:p>
      </dgm:t>
    </dgm:pt>
    <dgm:pt modelId="{6E97D979-A78C-41CB-94C3-7CB96CCA6A9F}" type="sibTrans" cxnId="{BBDF05AB-3192-4321-8259-54DE9A9F9B5E}">
      <dgm:prSet/>
      <dgm:spPr/>
      <dgm:t>
        <a:bodyPr/>
        <a:lstStyle/>
        <a:p>
          <a:endParaRPr lang="en-US"/>
        </a:p>
      </dgm:t>
    </dgm:pt>
    <dgm:pt modelId="{F1E7DF09-E027-4BDC-BBD4-D25AEF179401}">
      <dgm:prSet/>
      <dgm:spPr/>
      <dgm:t>
        <a:bodyPr/>
        <a:lstStyle/>
        <a:p>
          <a:r>
            <a:rPr lang="en-US" dirty="0" smtClean="0"/>
            <a:t>2021 – 250| decrease between 0-10% across the country - except in the </a:t>
          </a:r>
          <a:r>
            <a:rPr lang="en-US" dirty="0" err="1" smtClean="0"/>
            <a:t>Wakhan</a:t>
          </a:r>
          <a:r>
            <a:rPr lang="en-US" dirty="0" smtClean="0"/>
            <a:t> corridor </a:t>
          </a:r>
          <a:endParaRPr lang="en-US" dirty="0"/>
        </a:p>
      </dgm:t>
    </dgm:pt>
    <dgm:pt modelId="{410882A2-2E0B-4071-9D50-4437DF03A7AA}" type="parTrans" cxnId="{AD1CB6C3-7CA1-48EB-952C-926E10A58389}">
      <dgm:prSet/>
      <dgm:spPr/>
      <dgm:t>
        <a:bodyPr/>
        <a:lstStyle/>
        <a:p>
          <a:endParaRPr lang="en-US"/>
        </a:p>
      </dgm:t>
    </dgm:pt>
    <dgm:pt modelId="{7E482A4E-7877-4008-90A7-54A5A83E597D}" type="sibTrans" cxnId="{AD1CB6C3-7CA1-48EB-952C-926E10A58389}">
      <dgm:prSet/>
      <dgm:spPr/>
      <dgm:t>
        <a:bodyPr/>
        <a:lstStyle/>
        <a:p>
          <a:endParaRPr lang="en-US"/>
        </a:p>
      </dgm:t>
    </dgm:pt>
    <dgm:pt modelId="{0CFE5A02-158F-4DB5-9767-C79C6C3CA7C7}">
      <dgm:prSet/>
      <dgm:spPr/>
      <dgm:t>
        <a:bodyPr/>
        <a:lstStyle/>
        <a:p>
          <a:r>
            <a:rPr lang="en-US" dirty="0" smtClean="0"/>
            <a:t>Decrease more than 5&gt; |Most part|2021-2050</a:t>
          </a:r>
          <a:endParaRPr lang="en-US" dirty="0"/>
        </a:p>
      </dgm:t>
    </dgm:pt>
    <dgm:pt modelId="{F9529E53-285A-4487-95B0-6EF43306148A}" type="parTrans" cxnId="{3B2F8E96-1532-484F-8586-9CD6C1C315AB}">
      <dgm:prSet/>
      <dgm:spPr/>
      <dgm:t>
        <a:bodyPr/>
        <a:lstStyle/>
        <a:p>
          <a:endParaRPr lang="en-US"/>
        </a:p>
      </dgm:t>
    </dgm:pt>
    <dgm:pt modelId="{4829ADF0-4EF7-4A00-877E-D0588FD02E3E}" type="sibTrans" cxnId="{3B2F8E96-1532-484F-8586-9CD6C1C315AB}">
      <dgm:prSet/>
      <dgm:spPr/>
      <dgm:t>
        <a:bodyPr/>
        <a:lstStyle/>
        <a:p>
          <a:endParaRPr lang="en-US"/>
        </a:p>
      </dgm:t>
    </dgm:pt>
    <dgm:pt modelId="{CE99FDCF-CE56-4667-84F8-C17DE02A0D26}">
      <dgm:prSet/>
      <dgm:spPr/>
      <dgm:t>
        <a:bodyPr/>
        <a:lstStyle/>
        <a:p>
          <a:r>
            <a:rPr lang="en-US" dirty="0" smtClean="0"/>
            <a:t>Decrease 0-5%| Some Part of the country|2021-2050</a:t>
          </a:r>
          <a:endParaRPr lang="en-US" dirty="0"/>
        </a:p>
      </dgm:t>
    </dgm:pt>
    <dgm:pt modelId="{2564AA05-624B-44FA-87F6-89DC3FD8CDCA}" type="parTrans" cxnId="{C21BFB80-EB9B-4B49-995B-5F4582C68CE9}">
      <dgm:prSet/>
      <dgm:spPr/>
      <dgm:t>
        <a:bodyPr/>
        <a:lstStyle/>
        <a:p>
          <a:endParaRPr lang="en-US"/>
        </a:p>
      </dgm:t>
    </dgm:pt>
    <dgm:pt modelId="{233D698E-0257-41AF-9BC1-E369205DBA76}" type="sibTrans" cxnId="{C21BFB80-EB9B-4B49-995B-5F4582C68CE9}">
      <dgm:prSet/>
      <dgm:spPr/>
      <dgm:t>
        <a:bodyPr/>
        <a:lstStyle/>
        <a:p>
          <a:endParaRPr lang="en-US"/>
        </a:p>
      </dgm:t>
    </dgm:pt>
    <dgm:pt modelId="{2EACA487-06D4-49F1-B5D2-36F94993C79B}" type="pres">
      <dgm:prSet presAssocID="{697553B9-E7A8-4D24-8E3F-836ECC9BE607}" presName="Name0" presStyleCnt="0">
        <dgm:presLayoutVars>
          <dgm:dir/>
          <dgm:animLvl val="lvl"/>
          <dgm:resizeHandles val="exact"/>
        </dgm:presLayoutVars>
      </dgm:prSet>
      <dgm:spPr/>
      <dgm:t>
        <a:bodyPr/>
        <a:lstStyle/>
        <a:p>
          <a:endParaRPr lang="en-US"/>
        </a:p>
      </dgm:t>
    </dgm:pt>
    <dgm:pt modelId="{88289363-CE90-4679-B15D-854E9E9F4024}" type="pres">
      <dgm:prSet presAssocID="{613A3C34-3364-4809-8608-2802CC161C3F}" presName="composite" presStyleCnt="0"/>
      <dgm:spPr/>
    </dgm:pt>
    <dgm:pt modelId="{A7536C1D-20C9-459C-9734-0A057C3EB38F}" type="pres">
      <dgm:prSet presAssocID="{613A3C34-3364-4809-8608-2802CC161C3F}" presName="parTx" presStyleLbl="alignNode1" presStyleIdx="0" presStyleCnt="4">
        <dgm:presLayoutVars>
          <dgm:chMax val="0"/>
          <dgm:chPref val="0"/>
          <dgm:bulletEnabled val="1"/>
        </dgm:presLayoutVars>
      </dgm:prSet>
      <dgm:spPr/>
      <dgm:t>
        <a:bodyPr/>
        <a:lstStyle/>
        <a:p>
          <a:endParaRPr lang="en-US"/>
        </a:p>
      </dgm:t>
    </dgm:pt>
    <dgm:pt modelId="{26888429-F21B-4D00-8DD1-B0A9BAD4B0BA}" type="pres">
      <dgm:prSet presAssocID="{613A3C34-3364-4809-8608-2802CC161C3F}" presName="desTx" presStyleLbl="alignAccFollowNode1" presStyleIdx="0" presStyleCnt="4">
        <dgm:presLayoutVars>
          <dgm:bulletEnabled val="1"/>
        </dgm:presLayoutVars>
      </dgm:prSet>
      <dgm:spPr/>
      <dgm:t>
        <a:bodyPr/>
        <a:lstStyle/>
        <a:p>
          <a:endParaRPr lang="en-US"/>
        </a:p>
      </dgm:t>
    </dgm:pt>
    <dgm:pt modelId="{1739DD20-7020-4675-B36C-FB43226DA7B7}" type="pres">
      <dgm:prSet presAssocID="{2B8A3314-C8BE-4CE1-BA50-22FACDF25596}" presName="space" presStyleCnt="0"/>
      <dgm:spPr/>
    </dgm:pt>
    <dgm:pt modelId="{B01FCC70-4506-4947-8F14-1E3ABDE78FC4}" type="pres">
      <dgm:prSet presAssocID="{4FFB5310-1F70-413C-80B1-160B3D3BB3F9}" presName="composite" presStyleCnt="0"/>
      <dgm:spPr/>
    </dgm:pt>
    <dgm:pt modelId="{AEE89E12-A5D1-4E1F-8105-42D12009B6B5}" type="pres">
      <dgm:prSet presAssocID="{4FFB5310-1F70-413C-80B1-160B3D3BB3F9}" presName="parTx" presStyleLbl="alignNode1" presStyleIdx="1" presStyleCnt="4" custLinFactX="100000" custLinFactNeighborX="128044" custLinFactNeighborY="-2127">
        <dgm:presLayoutVars>
          <dgm:chMax val="0"/>
          <dgm:chPref val="0"/>
          <dgm:bulletEnabled val="1"/>
        </dgm:presLayoutVars>
      </dgm:prSet>
      <dgm:spPr/>
      <dgm:t>
        <a:bodyPr/>
        <a:lstStyle/>
        <a:p>
          <a:endParaRPr lang="en-US"/>
        </a:p>
      </dgm:t>
    </dgm:pt>
    <dgm:pt modelId="{22F560F2-E742-4B28-951F-95F08F7459A1}" type="pres">
      <dgm:prSet presAssocID="{4FFB5310-1F70-413C-80B1-160B3D3BB3F9}" presName="desTx" presStyleLbl="alignAccFollowNode1" presStyleIdx="1" presStyleCnt="4">
        <dgm:presLayoutVars>
          <dgm:bulletEnabled val="1"/>
        </dgm:presLayoutVars>
      </dgm:prSet>
      <dgm:spPr/>
      <dgm:t>
        <a:bodyPr/>
        <a:lstStyle/>
        <a:p>
          <a:endParaRPr lang="en-US"/>
        </a:p>
      </dgm:t>
    </dgm:pt>
    <dgm:pt modelId="{C307B3E8-EC2C-464C-BB72-40EAC0E89E07}" type="pres">
      <dgm:prSet presAssocID="{6E97D979-A78C-41CB-94C3-7CB96CCA6A9F}" presName="space" presStyleCnt="0"/>
      <dgm:spPr/>
    </dgm:pt>
    <dgm:pt modelId="{FDA78960-49A5-40B3-B90F-B6A5F2FA404E}" type="pres">
      <dgm:prSet presAssocID="{78F04C1E-7EE6-4DA9-85C6-FD2640882BBC}" presName="composite" presStyleCnt="0"/>
      <dgm:spPr/>
    </dgm:pt>
    <dgm:pt modelId="{F83F1B21-2794-47FE-9DBB-771E20F822F9}" type="pres">
      <dgm:prSet presAssocID="{78F04C1E-7EE6-4DA9-85C6-FD2640882BBC}" presName="parTx" presStyleLbl="alignNode1" presStyleIdx="2" presStyleCnt="4">
        <dgm:presLayoutVars>
          <dgm:chMax val="0"/>
          <dgm:chPref val="0"/>
          <dgm:bulletEnabled val="1"/>
        </dgm:presLayoutVars>
      </dgm:prSet>
      <dgm:spPr/>
      <dgm:t>
        <a:bodyPr/>
        <a:lstStyle/>
        <a:p>
          <a:endParaRPr lang="en-US"/>
        </a:p>
      </dgm:t>
    </dgm:pt>
    <dgm:pt modelId="{AC5C6E6A-2D46-4BDC-8388-3766C458E21F}" type="pres">
      <dgm:prSet presAssocID="{78F04C1E-7EE6-4DA9-85C6-FD2640882BBC}" presName="desTx" presStyleLbl="alignAccFollowNode1" presStyleIdx="2" presStyleCnt="4">
        <dgm:presLayoutVars>
          <dgm:bulletEnabled val="1"/>
        </dgm:presLayoutVars>
      </dgm:prSet>
      <dgm:spPr/>
      <dgm:t>
        <a:bodyPr/>
        <a:lstStyle/>
        <a:p>
          <a:endParaRPr lang="en-US"/>
        </a:p>
      </dgm:t>
    </dgm:pt>
    <dgm:pt modelId="{5B31A864-3445-4C06-9182-8D1483FBC34B}" type="pres">
      <dgm:prSet presAssocID="{3A183BB0-9649-44BF-8228-F73CA66000F1}" presName="space" presStyleCnt="0"/>
      <dgm:spPr/>
    </dgm:pt>
    <dgm:pt modelId="{B0DF4AC4-4715-434C-B3DF-1AC4C1EC479D}" type="pres">
      <dgm:prSet presAssocID="{8E9B25EA-AEC8-4AC4-BDB6-9D8AB9FF2294}" presName="composite" presStyleCnt="0"/>
      <dgm:spPr/>
    </dgm:pt>
    <dgm:pt modelId="{E8200BCF-4590-4D58-9AA1-0BA9AC4CA5F7}" type="pres">
      <dgm:prSet presAssocID="{8E9B25EA-AEC8-4AC4-BDB6-9D8AB9FF2294}" presName="parTx" presStyleLbl="alignNode1" presStyleIdx="3" presStyleCnt="4" custLinFactX="-100000" custLinFactNeighborX="-128271" custLinFactNeighborY="-1857">
        <dgm:presLayoutVars>
          <dgm:chMax val="0"/>
          <dgm:chPref val="0"/>
          <dgm:bulletEnabled val="1"/>
        </dgm:presLayoutVars>
      </dgm:prSet>
      <dgm:spPr/>
      <dgm:t>
        <a:bodyPr/>
        <a:lstStyle/>
        <a:p>
          <a:endParaRPr lang="en-US"/>
        </a:p>
      </dgm:t>
    </dgm:pt>
    <dgm:pt modelId="{25AA5668-AA07-4E5F-A4FC-4CAB51710BA0}" type="pres">
      <dgm:prSet presAssocID="{8E9B25EA-AEC8-4AC4-BDB6-9D8AB9FF2294}" presName="desTx" presStyleLbl="alignAccFollowNode1" presStyleIdx="3" presStyleCnt="4">
        <dgm:presLayoutVars>
          <dgm:bulletEnabled val="1"/>
        </dgm:presLayoutVars>
      </dgm:prSet>
      <dgm:spPr/>
      <dgm:t>
        <a:bodyPr/>
        <a:lstStyle/>
        <a:p>
          <a:endParaRPr lang="en-US"/>
        </a:p>
      </dgm:t>
    </dgm:pt>
  </dgm:ptLst>
  <dgm:cxnLst>
    <dgm:cxn modelId="{AD1CB6C3-7CA1-48EB-952C-926E10A58389}" srcId="{4FFB5310-1F70-413C-80B1-160B3D3BB3F9}" destId="{F1E7DF09-E027-4BDC-BBD4-D25AEF179401}" srcOrd="0" destOrd="0" parTransId="{410882A2-2E0B-4071-9D50-4437DF03A7AA}" sibTransId="{7E482A4E-7877-4008-90A7-54A5A83E597D}"/>
    <dgm:cxn modelId="{3B2F8E96-1532-484F-8586-9CD6C1C315AB}" srcId="{78F04C1E-7EE6-4DA9-85C6-FD2640882BBC}" destId="{0CFE5A02-158F-4DB5-9767-C79C6C3CA7C7}" srcOrd="0" destOrd="0" parTransId="{F9529E53-285A-4487-95B0-6EF43306148A}" sibTransId="{4829ADF0-4EF7-4A00-877E-D0588FD02E3E}"/>
    <dgm:cxn modelId="{BBDF05AB-3192-4321-8259-54DE9A9F9B5E}" srcId="{697553B9-E7A8-4D24-8E3F-836ECC9BE607}" destId="{4FFB5310-1F70-413C-80B1-160B3D3BB3F9}" srcOrd="1" destOrd="0" parTransId="{5BF35172-2EA9-40F3-8A63-9724A226F83A}" sibTransId="{6E97D979-A78C-41CB-94C3-7CB96CCA6A9F}"/>
    <dgm:cxn modelId="{414BF961-EE88-493B-AD7E-CD9FFF9421E1}" type="presOf" srcId="{697553B9-E7A8-4D24-8E3F-836ECC9BE607}" destId="{2EACA487-06D4-49F1-B5D2-36F94993C79B}" srcOrd="0" destOrd="0" presId="urn:microsoft.com/office/officeart/2005/8/layout/hList1"/>
    <dgm:cxn modelId="{44FDE3B4-59B6-4FC2-9675-1487C91C3725}" type="presOf" srcId="{F1E7DF09-E027-4BDC-BBD4-D25AEF179401}" destId="{22F560F2-E742-4B28-951F-95F08F7459A1}" srcOrd="0" destOrd="0" presId="urn:microsoft.com/office/officeart/2005/8/layout/hList1"/>
    <dgm:cxn modelId="{85F1F848-2AA4-4C34-B09E-948C4BD6E135}" type="presOf" srcId="{0CFE5A02-158F-4DB5-9767-C79C6C3CA7C7}" destId="{AC5C6E6A-2D46-4BDC-8388-3766C458E21F}" srcOrd="0" destOrd="0" presId="urn:microsoft.com/office/officeart/2005/8/layout/hList1"/>
    <dgm:cxn modelId="{BC3394E5-7035-4C78-92F8-A64885618814}" srcId="{613A3C34-3364-4809-8608-2802CC161C3F}" destId="{6464C498-AF12-4D9B-B898-9FF6D72D7493}" srcOrd="1" destOrd="0" parTransId="{62153A75-5DD7-4F5A-B14B-B2185B340170}" sibTransId="{BD34E683-0827-4438-A94F-DA94D7FF8895}"/>
    <dgm:cxn modelId="{72DDCD7D-F60C-4A4D-8B4C-2C4528A2F047}" type="presOf" srcId="{4FFB5310-1F70-413C-80B1-160B3D3BB3F9}" destId="{AEE89E12-A5D1-4E1F-8105-42D12009B6B5}" srcOrd="0" destOrd="0" presId="urn:microsoft.com/office/officeart/2005/8/layout/hList1"/>
    <dgm:cxn modelId="{C0278785-F858-450F-8E06-4E01E4212898}" srcId="{697553B9-E7A8-4D24-8E3F-836ECC9BE607}" destId="{8E9B25EA-AEC8-4AC4-BDB6-9D8AB9FF2294}" srcOrd="3" destOrd="0" parTransId="{B60808F5-8E99-4973-8EC7-8CEA6E7120B2}" sibTransId="{0490BFA7-6C57-484B-93A0-BD6E6BA131BD}"/>
    <dgm:cxn modelId="{D474862B-1267-443F-9605-F4194B7BC69D}" type="presOf" srcId="{78F04C1E-7EE6-4DA9-85C6-FD2640882BBC}" destId="{F83F1B21-2794-47FE-9DBB-771E20F822F9}" srcOrd="0" destOrd="0" presId="urn:microsoft.com/office/officeart/2005/8/layout/hList1"/>
    <dgm:cxn modelId="{94460BD6-6FC6-466C-BC1C-E7470243C3B2}" type="presOf" srcId="{28208CE9-064D-4311-8F6D-9BDE57279F50}" destId="{25AA5668-AA07-4E5F-A4FC-4CAB51710BA0}" srcOrd="0" destOrd="0" presId="urn:microsoft.com/office/officeart/2005/8/layout/hList1"/>
    <dgm:cxn modelId="{D4AF0636-C6F3-47BB-BB7E-81611B0076AF}" type="presOf" srcId="{613A3C34-3364-4809-8608-2802CC161C3F}" destId="{A7536C1D-20C9-459C-9734-0A057C3EB38F}" srcOrd="0" destOrd="0" presId="urn:microsoft.com/office/officeart/2005/8/layout/hList1"/>
    <dgm:cxn modelId="{BFA3C850-3FD8-4859-8D2F-8EFDD240C29B}" srcId="{8E9B25EA-AEC8-4AC4-BDB6-9D8AB9FF2294}" destId="{28208CE9-064D-4311-8F6D-9BDE57279F50}" srcOrd="0" destOrd="0" parTransId="{769CB619-669E-41A1-BF1B-C001A6D4C424}" sibTransId="{2F6F2CAF-44F0-4DCC-BA0E-A77AE7C064F1}"/>
    <dgm:cxn modelId="{C21BFB80-EB9B-4B49-995B-5F4582C68CE9}" srcId="{78F04C1E-7EE6-4DA9-85C6-FD2640882BBC}" destId="{CE99FDCF-CE56-4667-84F8-C17DE02A0D26}" srcOrd="1" destOrd="0" parTransId="{2564AA05-624B-44FA-87F6-89DC3FD8CDCA}" sibTransId="{233D698E-0257-41AF-9BC1-E369205DBA76}"/>
    <dgm:cxn modelId="{04F59C26-0B30-4DBB-AC55-1D53FF830DFD}" srcId="{697553B9-E7A8-4D24-8E3F-836ECC9BE607}" destId="{613A3C34-3364-4809-8608-2802CC161C3F}" srcOrd="0" destOrd="0" parTransId="{36BB3929-B50E-48C4-906D-7CF068D70928}" sibTransId="{2B8A3314-C8BE-4CE1-BA50-22FACDF25596}"/>
    <dgm:cxn modelId="{8AF1F962-7AA5-46B1-8311-1EFCF86EC0A0}" type="presOf" srcId="{82152D69-409A-4545-A166-81F431FEB7EE}" destId="{26888429-F21B-4D00-8DD1-B0A9BAD4B0BA}" srcOrd="0" destOrd="0" presId="urn:microsoft.com/office/officeart/2005/8/layout/hList1"/>
    <dgm:cxn modelId="{4AEF19F4-0863-45A7-A2AB-51A73D0A0D02}" srcId="{697553B9-E7A8-4D24-8E3F-836ECC9BE607}" destId="{78F04C1E-7EE6-4DA9-85C6-FD2640882BBC}" srcOrd="2" destOrd="0" parTransId="{0B8E12AA-B849-402B-BA57-367142D93020}" sibTransId="{3A183BB0-9649-44BF-8228-F73CA66000F1}"/>
    <dgm:cxn modelId="{4D0E8253-855D-49B7-B3D5-389E8E97084D}" type="presOf" srcId="{8E9B25EA-AEC8-4AC4-BDB6-9D8AB9FF2294}" destId="{E8200BCF-4590-4D58-9AA1-0BA9AC4CA5F7}" srcOrd="0" destOrd="0" presId="urn:microsoft.com/office/officeart/2005/8/layout/hList1"/>
    <dgm:cxn modelId="{2E7F6943-44EE-4D49-AF52-868B38AFBB79}" srcId="{613A3C34-3364-4809-8608-2802CC161C3F}" destId="{82152D69-409A-4545-A166-81F431FEB7EE}" srcOrd="0" destOrd="0" parTransId="{F9A77AEE-5433-44C8-BD02-428C8727BC45}" sibTransId="{A34DE540-4D70-42FF-9AB3-5896B625ACC1}"/>
    <dgm:cxn modelId="{7B6C959A-8C24-496F-A85E-AF6ACDEABBB5}" type="presOf" srcId="{CE99FDCF-CE56-4667-84F8-C17DE02A0D26}" destId="{AC5C6E6A-2D46-4BDC-8388-3766C458E21F}" srcOrd="0" destOrd="1" presId="urn:microsoft.com/office/officeart/2005/8/layout/hList1"/>
    <dgm:cxn modelId="{09AD6D61-6D04-4A35-8810-7169150A933A}" type="presOf" srcId="{6464C498-AF12-4D9B-B898-9FF6D72D7493}" destId="{26888429-F21B-4D00-8DD1-B0A9BAD4B0BA}" srcOrd="0" destOrd="1" presId="urn:microsoft.com/office/officeart/2005/8/layout/hList1"/>
    <dgm:cxn modelId="{A49FD2DE-15F5-4A37-A79C-36080EECA8C5}" type="presParOf" srcId="{2EACA487-06D4-49F1-B5D2-36F94993C79B}" destId="{88289363-CE90-4679-B15D-854E9E9F4024}" srcOrd="0" destOrd="0" presId="urn:microsoft.com/office/officeart/2005/8/layout/hList1"/>
    <dgm:cxn modelId="{5DA51496-B02B-4542-9429-1DC796465875}" type="presParOf" srcId="{88289363-CE90-4679-B15D-854E9E9F4024}" destId="{A7536C1D-20C9-459C-9734-0A057C3EB38F}" srcOrd="0" destOrd="0" presId="urn:microsoft.com/office/officeart/2005/8/layout/hList1"/>
    <dgm:cxn modelId="{694DA4FF-6074-46B0-85DD-3AD89B96F5BF}" type="presParOf" srcId="{88289363-CE90-4679-B15D-854E9E9F4024}" destId="{26888429-F21B-4D00-8DD1-B0A9BAD4B0BA}" srcOrd="1" destOrd="0" presId="urn:microsoft.com/office/officeart/2005/8/layout/hList1"/>
    <dgm:cxn modelId="{D4F109BB-CB58-4BA2-AFC2-D052C92D227C}" type="presParOf" srcId="{2EACA487-06D4-49F1-B5D2-36F94993C79B}" destId="{1739DD20-7020-4675-B36C-FB43226DA7B7}" srcOrd="1" destOrd="0" presId="urn:microsoft.com/office/officeart/2005/8/layout/hList1"/>
    <dgm:cxn modelId="{1CCF0EA3-45ED-4A1A-A246-AC81307D0FAD}" type="presParOf" srcId="{2EACA487-06D4-49F1-B5D2-36F94993C79B}" destId="{B01FCC70-4506-4947-8F14-1E3ABDE78FC4}" srcOrd="2" destOrd="0" presId="urn:microsoft.com/office/officeart/2005/8/layout/hList1"/>
    <dgm:cxn modelId="{02FF0CA9-3A86-4366-855B-0E48B9B0F829}" type="presParOf" srcId="{B01FCC70-4506-4947-8F14-1E3ABDE78FC4}" destId="{AEE89E12-A5D1-4E1F-8105-42D12009B6B5}" srcOrd="0" destOrd="0" presId="urn:microsoft.com/office/officeart/2005/8/layout/hList1"/>
    <dgm:cxn modelId="{721BD825-5982-4CDE-9417-E0143714EA01}" type="presParOf" srcId="{B01FCC70-4506-4947-8F14-1E3ABDE78FC4}" destId="{22F560F2-E742-4B28-951F-95F08F7459A1}" srcOrd="1" destOrd="0" presId="urn:microsoft.com/office/officeart/2005/8/layout/hList1"/>
    <dgm:cxn modelId="{DD259E9D-2FD4-4471-B43D-045715FEEE5C}" type="presParOf" srcId="{2EACA487-06D4-49F1-B5D2-36F94993C79B}" destId="{C307B3E8-EC2C-464C-BB72-40EAC0E89E07}" srcOrd="3" destOrd="0" presId="urn:microsoft.com/office/officeart/2005/8/layout/hList1"/>
    <dgm:cxn modelId="{A5854251-6C15-4913-881A-5B00003468FB}" type="presParOf" srcId="{2EACA487-06D4-49F1-B5D2-36F94993C79B}" destId="{FDA78960-49A5-40B3-B90F-B6A5F2FA404E}" srcOrd="4" destOrd="0" presId="urn:microsoft.com/office/officeart/2005/8/layout/hList1"/>
    <dgm:cxn modelId="{4A31B816-CD80-4FED-995E-4BD85D481958}" type="presParOf" srcId="{FDA78960-49A5-40B3-B90F-B6A5F2FA404E}" destId="{F83F1B21-2794-47FE-9DBB-771E20F822F9}" srcOrd="0" destOrd="0" presId="urn:microsoft.com/office/officeart/2005/8/layout/hList1"/>
    <dgm:cxn modelId="{E4070A82-14EE-46AA-B146-DB200B262EBC}" type="presParOf" srcId="{FDA78960-49A5-40B3-B90F-B6A5F2FA404E}" destId="{AC5C6E6A-2D46-4BDC-8388-3766C458E21F}" srcOrd="1" destOrd="0" presId="urn:microsoft.com/office/officeart/2005/8/layout/hList1"/>
    <dgm:cxn modelId="{A1DA3223-BAF2-49BC-8E4E-86ABDF149692}" type="presParOf" srcId="{2EACA487-06D4-49F1-B5D2-36F94993C79B}" destId="{5B31A864-3445-4C06-9182-8D1483FBC34B}" srcOrd="5" destOrd="0" presId="urn:microsoft.com/office/officeart/2005/8/layout/hList1"/>
    <dgm:cxn modelId="{FC655F09-8A6C-43E3-8FF5-BC39CBD46443}" type="presParOf" srcId="{2EACA487-06D4-49F1-B5D2-36F94993C79B}" destId="{B0DF4AC4-4715-434C-B3DF-1AC4C1EC479D}" srcOrd="6" destOrd="0" presId="urn:microsoft.com/office/officeart/2005/8/layout/hList1"/>
    <dgm:cxn modelId="{D7C9ED7D-0662-440A-917E-139D087DC7FF}" type="presParOf" srcId="{B0DF4AC4-4715-434C-B3DF-1AC4C1EC479D}" destId="{E8200BCF-4590-4D58-9AA1-0BA9AC4CA5F7}" srcOrd="0" destOrd="0" presId="urn:microsoft.com/office/officeart/2005/8/layout/hList1"/>
    <dgm:cxn modelId="{959ADCE3-4157-4DF5-961C-C3F8327F8C35}" type="presParOf" srcId="{B0DF4AC4-4715-434C-B3DF-1AC4C1EC479D}" destId="{25AA5668-AA07-4E5F-A4FC-4CAB51710B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3A945-32CB-49E6-B898-65DD2C298BDF}">
      <dsp:nvSpPr>
        <dsp:cNvPr id="0" name=""/>
        <dsp:cNvSpPr/>
      </dsp:nvSpPr>
      <dsp:spPr>
        <a:xfrm>
          <a:off x="2981703" y="200"/>
          <a:ext cx="1627057" cy="16270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Political </a:t>
          </a:r>
          <a:endParaRPr lang="en-US" sz="1400" kern="1200" dirty="0"/>
        </a:p>
      </dsp:txBody>
      <dsp:txXfrm>
        <a:off x="3219980" y="238477"/>
        <a:ext cx="1150503" cy="1150503"/>
      </dsp:txXfrm>
    </dsp:sp>
    <dsp:sp modelId="{F7E316DB-382F-4AEE-B1C0-A555ABC9B316}">
      <dsp:nvSpPr>
        <dsp:cNvPr id="0" name=""/>
        <dsp:cNvSpPr/>
      </dsp:nvSpPr>
      <dsp:spPr>
        <a:xfrm rot="2160000">
          <a:off x="4557639" y="1250663"/>
          <a:ext cx="433777" cy="5491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4570066" y="1322244"/>
        <a:ext cx="303644" cy="329479"/>
      </dsp:txXfrm>
    </dsp:sp>
    <dsp:sp modelId="{5ED3D190-E4DE-415B-A94C-7E1436DA1745}">
      <dsp:nvSpPr>
        <dsp:cNvPr id="0" name=""/>
        <dsp:cNvSpPr/>
      </dsp:nvSpPr>
      <dsp:spPr>
        <a:xfrm>
          <a:off x="4960160" y="1437633"/>
          <a:ext cx="1627057" cy="16270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Economic</a:t>
          </a:r>
          <a:endParaRPr lang="en-US" sz="2000" kern="1200" dirty="0"/>
        </a:p>
      </dsp:txBody>
      <dsp:txXfrm>
        <a:off x="5198437" y="1675910"/>
        <a:ext cx="1150503" cy="1150503"/>
      </dsp:txXfrm>
    </dsp:sp>
    <dsp:sp modelId="{410A44AC-90B4-40F8-9E6F-2371775D1B5C}">
      <dsp:nvSpPr>
        <dsp:cNvPr id="0" name=""/>
        <dsp:cNvSpPr/>
      </dsp:nvSpPr>
      <dsp:spPr>
        <a:xfrm rot="6480000">
          <a:off x="5182742" y="3127828"/>
          <a:ext cx="433777" cy="5491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5267915" y="3175772"/>
        <a:ext cx="303644" cy="329479"/>
      </dsp:txXfrm>
    </dsp:sp>
    <dsp:sp modelId="{42187E6E-6867-4D35-BC06-5B61E0E1D12F}">
      <dsp:nvSpPr>
        <dsp:cNvPr id="0" name=""/>
        <dsp:cNvSpPr/>
      </dsp:nvSpPr>
      <dsp:spPr>
        <a:xfrm>
          <a:off x="4204456" y="3763448"/>
          <a:ext cx="1627057" cy="16270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smtClean="0"/>
            <a:t>Cultural </a:t>
          </a:r>
          <a:endParaRPr lang="en-US" sz="2600" kern="1200" dirty="0"/>
        </a:p>
      </dsp:txBody>
      <dsp:txXfrm>
        <a:off x="4442733" y="4001725"/>
        <a:ext cx="1150503" cy="1150503"/>
      </dsp:txXfrm>
    </dsp:sp>
    <dsp:sp modelId="{3855C172-67E5-45CE-A838-43807E8F7362}">
      <dsp:nvSpPr>
        <dsp:cNvPr id="0" name=""/>
        <dsp:cNvSpPr/>
      </dsp:nvSpPr>
      <dsp:spPr>
        <a:xfrm rot="10800000">
          <a:off x="3985684" y="4302411"/>
          <a:ext cx="154599" cy="5491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4032064" y="4412237"/>
        <a:ext cx="108219" cy="329479"/>
      </dsp:txXfrm>
    </dsp:sp>
    <dsp:sp modelId="{04FD7167-273D-46D3-864B-381199CA4EF1}">
      <dsp:nvSpPr>
        <dsp:cNvPr id="0" name=""/>
        <dsp:cNvSpPr/>
      </dsp:nvSpPr>
      <dsp:spPr>
        <a:xfrm>
          <a:off x="1232198" y="3763448"/>
          <a:ext cx="2680561" cy="1627057"/>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Environmental</a:t>
          </a:r>
          <a:endParaRPr lang="en-US" sz="1400" kern="1200" dirty="0">
            <a:solidFill>
              <a:schemeClr val="bg1"/>
            </a:solidFill>
          </a:endParaRPr>
        </a:p>
      </dsp:txBody>
      <dsp:txXfrm>
        <a:off x="1624757" y="4001725"/>
        <a:ext cx="1895443" cy="1150503"/>
      </dsp:txXfrm>
    </dsp:sp>
    <dsp:sp modelId="{A94EB302-658F-4A53-9551-43FAE69F4AD1}">
      <dsp:nvSpPr>
        <dsp:cNvPr id="0" name=""/>
        <dsp:cNvSpPr/>
      </dsp:nvSpPr>
      <dsp:spPr>
        <a:xfrm rot="15120000">
          <a:off x="1984252" y="3138591"/>
          <a:ext cx="420156" cy="5491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0800000">
        <a:off x="2066751" y="3308356"/>
        <a:ext cx="294109" cy="329479"/>
      </dsp:txXfrm>
    </dsp:sp>
    <dsp:sp modelId="{D78D7FDD-E074-4A6C-9188-1C8B81F79F39}">
      <dsp:nvSpPr>
        <dsp:cNvPr id="0" name=""/>
        <dsp:cNvSpPr/>
      </dsp:nvSpPr>
      <dsp:spPr>
        <a:xfrm>
          <a:off x="1003247" y="1437633"/>
          <a:ext cx="1627057" cy="16270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Social</a:t>
          </a:r>
          <a:endParaRPr lang="en-US" sz="2800" kern="1200" dirty="0"/>
        </a:p>
      </dsp:txBody>
      <dsp:txXfrm>
        <a:off x="1241524" y="1675910"/>
        <a:ext cx="1150503" cy="1150503"/>
      </dsp:txXfrm>
    </dsp:sp>
    <dsp:sp modelId="{7CB7330C-490B-45EE-BE89-BCD29EF75D4C}">
      <dsp:nvSpPr>
        <dsp:cNvPr id="0" name=""/>
        <dsp:cNvSpPr/>
      </dsp:nvSpPr>
      <dsp:spPr>
        <a:xfrm rot="19440000">
          <a:off x="2579183" y="1265096"/>
          <a:ext cx="433777" cy="5491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2591610" y="1413167"/>
        <a:ext cx="303644" cy="3294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467D2-97DB-4204-AFF9-5D928FAE6F4B}">
      <dsp:nvSpPr>
        <dsp:cNvPr id="0" name=""/>
        <dsp:cNvSpPr/>
      </dsp:nvSpPr>
      <dsp:spPr>
        <a:xfrm rot="16200000">
          <a:off x="636821" y="-636821"/>
          <a:ext cx="2282357" cy="3556000"/>
        </a:xfrm>
        <a:prstGeom prst="round1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Lack of Spring Rainfall</a:t>
          </a:r>
          <a:endParaRPr lang="en-US" sz="2000" kern="1200" dirty="0"/>
        </a:p>
      </dsp:txBody>
      <dsp:txXfrm rot="5400000">
        <a:off x="-1" y="1"/>
        <a:ext cx="3556000" cy="1711768"/>
      </dsp:txXfrm>
    </dsp:sp>
    <dsp:sp modelId="{BF1DD356-39A3-4940-8DC4-2D7068BF478A}">
      <dsp:nvSpPr>
        <dsp:cNvPr id="0" name=""/>
        <dsp:cNvSpPr/>
      </dsp:nvSpPr>
      <dsp:spPr>
        <a:xfrm>
          <a:off x="3556000" y="0"/>
          <a:ext cx="3556000" cy="2282357"/>
        </a:xfrm>
        <a:prstGeom prst="round1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Reduced Snowmelt in upland areas</a:t>
          </a:r>
          <a:endParaRPr lang="en-US" sz="2000" kern="1200" dirty="0"/>
        </a:p>
      </dsp:txBody>
      <dsp:txXfrm>
        <a:off x="3556000" y="0"/>
        <a:ext cx="3556000" cy="1711768"/>
      </dsp:txXfrm>
    </dsp:sp>
    <dsp:sp modelId="{C6377C44-41A4-4BD5-A7B3-6FA5DA770179}">
      <dsp:nvSpPr>
        <dsp:cNvPr id="0" name=""/>
        <dsp:cNvSpPr/>
      </dsp:nvSpPr>
      <dsp:spPr>
        <a:xfrm rot="10800000">
          <a:off x="0" y="2282357"/>
          <a:ext cx="3556000" cy="2282357"/>
        </a:xfrm>
        <a:prstGeom prst="round1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Heavy Spring Rainfall</a:t>
          </a:r>
          <a:endParaRPr lang="en-US" sz="2000" kern="1200" dirty="0"/>
        </a:p>
      </dsp:txBody>
      <dsp:txXfrm rot="10800000">
        <a:off x="0" y="2852946"/>
        <a:ext cx="3556000" cy="1711768"/>
      </dsp:txXfrm>
    </dsp:sp>
    <dsp:sp modelId="{F210DE53-3EE1-49C3-AB92-9F588E88BCAD}">
      <dsp:nvSpPr>
        <dsp:cNvPr id="0" name=""/>
        <dsp:cNvSpPr/>
      </dsp:nvSpPr>
      <dsp:spPr>
        <a:xfrm rot="5400000">
          <a:off x="4192821" y="1645536"/>
          <a:ext cx="2282357" cy="3556000"/>
        </a:xfrm>
        <a:prstGeom prst="round1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Increased Snowmelt in Highland Areas</a:t>
          </a:r>
          <a:endParaRPr lang="en-US" sz="2000" kern="1200" dirty="0"/>
        </a:p>
      </dsp:txBody>
      <dsp:txXfrm rot="-5400000">
        <a:off x="3555999" y="2852946"/>
        <a:ext cx="3556000" cy="1711768"/>
      </dsp:txXfrm>
    </dsp:sp>
    <dsp:sp modelId="{1D6CB14B-8B46-4DD1-A788-E27A6711D0E8}">
      <dsp:nvSpPr>
        <dsp:cNvPr id="0" name=""/>
        <dsp:cNvSpPr/>
      </dsp:nvSpPr>
      <dsp:spPr>
        <a:xfrm>
          <a:off x="2489199" y="1711768"/>
          <a:ext cx="2133600" cy="1141178"/>
        </a:xfrm>
        <a:prstGeom prst="roundRect">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Type of Climate Change in Afghanistan </a:t>
          </a:r>
          <a:endParaRPr lang="en-US" sz="2000" kern="1200" dirty="0"/>
        </a:p>
      </dsp:txBody>
      <dsp:txXfrm>
        <a:off x="2544907" y="1767476"/>
        <a:ext cx="2022184" cy="1029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36C1D-20C9-459C-9734-0A057C3EB38F}">
      <dsp:nvSpPr>
        <dsp:cNvPr id="0" name=""/>
        <dsp:cNvSpPr/>
      </dsp:nvSpPr>
      <dsp:spPr>
        <a:xfrm>
          <a:off x="4372" y="30705"/>
          <a:ext cx="2628898" cy="8583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temperature increase</a:t>
          </a:r>
          <a:endParaRPr lang="en-US" sz="1700" kern="1200" dirty="0"/>
        </a:p>
      </dsp:txBody>
      <dsp:txXfrm>
        <a:off x="4372" y="30705"/>
        <a:ext cx="2628898" cy="858385"/>
      </dsp:txXfrm>
    </dsp:sp>
    <dsp:sp modelId="{26888429-F21B-4D00-8DD1-B0A9BAD4B0BA}">
      <dsp:nvSpPr>
        <dsp:cNvPr id="0" name=""/>
        <dsp:cNvSpPr/>
      </dsp:nvSpPr>
      <dsp:spPr>
        <a:xfrm>
          <a:off x="4372" y="889090"/>
          <a:ext cx="2628898" cy="14684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 S 1</a:t>
          </a:r>
          <a:r>
            <a:rPr lang="en-US" sz="1700" kern="1200" baseline="30000" dirty="0" smtClean="0"/>
            <a:t>st</a:t>
          </a:r>
          <a:r>
            <a:rPr lang="en-US" sz="1700" kern="1200" dirty="0" smtClean="0"/>
            <a:t>. 2.3⁰C/2015 - 2.3⁰C/2100 |HE|</a:t>
          </a:r>
          <a:endParaRPr lang="en-US" sz="1700" kern="1200" dirty="0"/>
        </a:p>
        <a:p>
          <a:pPr marL="171450" lvl="1" indent="-171450" algn="l" defTabSz="755650">
            <a:lnSpc>
              <a:spcPct val="90000"/>
            </a:lnSpc>
            <a:spcBef>
              <a:spcPct val="0"/>
            </a:spcBef>
            <a:spcAft>
              <a:spcPct val="15000"/>
            </a:spcAft>
            <a:buChar char="••"/>
          </a:pPr>
          <a:r>
            <a:rPr lang="en-US" sz="1700" kern="1200" dirty="0" smtClean="0"/>
            <a:t>S 2</a:t>
          </a:r>
          <a:r>
            <a:rPr lang="en-US" sz="1700" kern="1200" baseline="30000" dirty="0" smtClean="0"/>
            <a:t>nd</a:t>
          </a:r>
          <a:r>
            <a:rPr lang="en-US" sz="1700" kern="1200" dirty="0" smtClean="0"/>
            <a:t>. 1.7⁰C|2050 - 2⁰C/2100 |LE|</a:t>
          </a:r>
          <a:endParaRPr lang="en-US" sz="1700" kern="1200" dirty="0"/>
        </a:p>
      </dsp:txBody>
      <dsp:txXfrm>
        <a:off x="4372" y="889090"/>
        <a:ext cx="2628898" cy="1468489"/>
      </dsp:txXfrm>
    </dsp:sp>
    <dsp:sp modelId="{AEE89E12-A5D1-4E1F-8105-42D12009B6B5}">
      <dsp:nvSpPr>
        <dsp:cNvPr id="0" name=""/>
        <dsp:cNvSpPr/>
      </dsp:nvSpPr>
      <dsp:spPr>
        <a:xfrm>
          <a:off x="8996360" y="12447"/>
          <a:ext cx="2628898" cy="8583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 Change in Spring and Summer Heavy Precipitation </a:t>
          </a:r>
          <a:endParaRPr lang="en-US" sz="1700" kern="1200" dirty="0"/>
        </a:p>
      </dsp:txBody>
      <dsp:txXfrm>
        <a:off x="8996360" y="12447"/>
        <a:ext cx="2628898" cy="858385"/>
      </dsp:txXfrm>
    </dsp:sp>
    <dsp:sp modelId="{22F560F2-E742-4B28-951F-95F08F7459A1}">
      <dsp:nvSpPr>
        <dsp:cNvPr id="0" name=""/>
        <dsp:cNvSpPr/>
      </dsp:nvSpPr>
      <dsp:spPr>
        <a:xfrm>
          <a:off x="3001315" y="889090"/>
          <a:ext cx="2628898" cy="14684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2021 – 250| decrease between 0-10% across the country - except in the </a:t>
          </a:r>
          <a:r>
            <a:rPr lang="en-US" sz="1700" kern="1200" dirty="0" err="1" smtClean="0"/>
            <a:t>Wakhan</a:t>
          </a:r>
          <a:r>
            <a:rPr lang="en-US" sz="1700" kern="1200" dirty="0" smtClean="0"/>
            <a:t> corridor </a:t>
          </a:r>
          <a:endParaRPr lang="en-US" sz="1700" kern="1200" dirty="0"/>
        </a:p>
      </dsp:txBody>
      <dsp:txXfrm>
        <a:off x="3001315" y="889090"/>
        <a:ext cx="2628898" cy="1468489"/>
      </dsp:txXfrm>
    </dsp:sp>
    <dsp:sp modelId="{F83F1B21-2794-47FE-9DBB-771E20F822F9}">
      <dsp:nvSpPr>
        <dsp:cNvPr id="0" name=""/>
        <dsp:cNvSpPr/>
      </dsp:nvSpPr>
      <dsp:spPr>
        <a:xfrm>
          <a:off x="5998259" y="30705"/>
          <a:ext cx="2628898" cy="8583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 Change in Winter Precipitation </a:t>
          </a:r>
          <a:endParaRPr lang="en-US" sz="1700" kern="1200" dirty="0"/>
        </a:p>
      </dsp:txBody>
      <dsp:txXfrm>
        <a:off x="5998259" y="30705"/>
        <a:ext cx="2628898" cy="858385"/>
      </dsp:txXfrm>
    </dsp:sp>
    <dsp:sp modelId="{AC5C6E6A-2D46-4BDC-8388-3766C458E21F}">
      <dsp:nvSpPr>
        <dsp:cNvPr id="0" name=""/>
        <dsp:cNvSpPr/>
      </dsp:nvSpPr>
      <dsp:spPr>
        <a:xfrm>
          <a:off x="5998259" y="889090"/>
          <a:ext cx="2628898" cy="14684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Decrease more than 5&gt; |Most part|2021-2050</a:t>
          </a:r>
          <a:endParaRPr lang="en-US" sz="1700" kern="1200" dirty="0"/>
        </a:p>
        <a:p>
          <a:pPr marL="171450" lvl="1" indent="-171450" algn="l" defTabSz="755650">
            <a:lnSpc>
              <a:spcPct val="90000"/>
            </a:lnSpc>
            <a:spcBef>
              <a:spcPct val="0"/>
            </a:spcBef>
            <a:spcAft>
              <a:spcPct val="15000"/>
            </a:spcAft>
            <a:buChar char="••"/>
          </a:pPr>
          <a:r>
            <a:rPr lang="en-US" sz="1700" kern="1200" dirty="0" smtClean="0"/>
            <a:t>Decrease 0-5%| Some Part of the country|2021-2050</a:t>
          </a:r>
          <a:endParaRPr lang="en-US" sz="1700" kern="1200" dirty="0"/>
        </a:p>
      </dsp:txBody>
      <dsp:txXfrm>
        <a:off x="5998259" y="889090"/>
        <a:ext cx="2628898" cy="1468489"/>
      </dsp:txXfrm>
    </dsp:sp>
    <dsp:sp modelId="{E8200BCF-4590-4D58-9AA1-0BA9AC4CA5F7}">
      <dsp:nvSpPr>
        <dsp:cNvPr id="0" name=""/>
        <dsp:cNvSpPr/>
      </dsp:nvSpPr>
      <dsp:spPr>
        <a:xfrm>
          <a:off x="2994191" y="14764"/>
          <a:ext cx="2628898" cy="8583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Change in Spring Rainfall </a:t>
          </a:r>
          <a:endParaRPr lang="en-US" sz="1700" kern="1200" dirty="0"/>
        </a:p>
      </dsp:txBody>
      <dsp:txXfrm>
        <a:off x="2994191" y="14764"/>
        <a:ext cx="2628898" cy="858385"/>
      </dsp:txXfrm>
    </dsp:sp>
    <dsp:sp modelId="{25AA5668-AA07-4E5F-A4FC-4CAB51710BA0}">
      <dsp:nvSpPr>
        <dsp:cNvPr id="0" name=""/>
        <dsp:cNvSpPr/>
      </dsp:nvSpPr>
      <dsp:spPr>
        <a:xfrm>
          <a:off x="8995203" y="889090"/>
          <a:ext cx="2628898" cy="14684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Year 2021-2050| Increase up to 10% and in some part significant decrease in </a:t>
          </a:r>
          <a:endParaRPr lang="en-US" sz="1700" kern="1200" dirty="0"/>
        </a:p>
      </dsp:txBody>
      <dsp:txXfrm>
        <a:off x="8995203" y="889090"/>
        <a:ext cx="2628898" cy="146848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6F586C4-1146-4811-83B5-3A179FBE4727}" type="datetimeFigureOut">
              <a:rPr lang="en-US" smtClean="0"/>
              <a:t>7/9/2018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D35A099-0133-48F8-A445-937AF234114A}" type="slidenum">
              <a:rPr lang="en-US" smtClean="0"/>
              <a:t>‹#›</a:t>
            </a:fld>
            <a:endParaRPr lang="en-US"/>
          </a:p>
        </p:txBody>
      </p:sp>
    </p:spTree>
    <p:extLst>
      <p:ext uri="{BB962C8B-B14F-4D97-AF65-F5344CB8AC3E}">
        <p14:creationId xmlns:p14="http://schemas.microsoft.com/office/powerpoint/2010/main" val="31171890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928BF3-E70C-4E97-A909-70BC53FBAA6C}"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2397601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28BF3-E70C-4E97-A909-70BC53FBAA6C}"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2935138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928BF3-E70C-4E97-A909-70BC53FBAA6C}"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198309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928BF3-E70C-4E97-A909-70BC53FBAA6C}"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3590322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928BF3-E70C-4E97-A909-70BC53FBAA6C}" type="datetimeFigureOut">
              <a:rPr lang="en-US" smtClean="0"/>
              <a:t>7/9/2018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3080539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928BF3-E70C-4E97-A909-70BC53FBAA6C}" type="datetimeFigureOut">
              <a:rPr lang="en-US" smtClean="0"/>
              <a:t>7/9/2018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360787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28BF3-E70C-4E97-A909-70BC53FBAA6C}" type="datetimeFigureOut">
              <a:rPr lang="en-US" smtClean="0"/>
              <a:t>7/9/2018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1605803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28BF3-E70C-4E97-A909-70BC53FBAA6C}"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1844133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28BF3-E70C-4E97-A909-70BC53FBAA6C}"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298554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28BF3-E70C-4E97-A909-70BC53FBAA6C}"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3625106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928BF3-E70C-4E97-A909-70BC53FBAA6C}"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512E4-5B5D-46F6-A089-D368A5B04BEA}" type="slidenum">
              <a:rPr lang="en-US" smtClean="0"/>
              <a:t>‹#›</a:t>
            </a:fld>
            <a:endParaRPr lang="en-US"/>
          </a:p>
        </p:txBody>
      </p:sp>
    </p:spTree>
    <p:extLst>
      <p:ext uri="{BB962C8B-B14F-4D97-AF65-F5344CB8AC3E}">
        <p14:creationId xmlns:p14="http://schemas.microsoft.com/office/powerpoint/2010/main" val="1280341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28BF3-E70C-4E97-A909-70BC53FBAA6C}" type="datetimeFigureOut">
              <a:rPr lang="en-US" smtClean="0"/>
              <a:t>7/9/2018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B512E4-5B5D-46F6-A089-D368A5B04BEA}" type="slidenum">
              <a:rPr lang="en-US" smtClean="0"/>
              <a:t>‹#›</a:t>
            </a:fld>
            <a:endParaRPr lang="en-US"/>
          </a:p>
        </p:txBody>
      </p:sp>
    </p:spTree>
    <p:extLst>
      <p:ext uri="{BB962C8B-B14F-4D97-AF65-F5344CB8AC3E}">
        <p14:creationId xmlns:p14="http://schemas.microsoft.com/office/powerpoint/2010/main" val="950253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jp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0382" y="592211"/>
            <a:ext cx="3391233" cy="3199638"/>
          </a:xfrm>
          <a:prstGeom prst="rect">
            <a:avLst/>
          </a:prstGeom>
        </p:spPr>
      </p:pic>
      <p:sp>
        <p:nvSpPr>
          <p:cNvPr id="4" name="Rectangle 3"/>
          <p:cNvSpPr/>
          <p:nvPr/>
        </p:nvSpPr>
        <p:spPr>
          <a:xfrm>
            <a:off x="0" y="3967072"/>
            <a:ext cx="12192000" cy="523220"/>
          </a:xfrm>
          <a:prstGeom prst="rect">
            <a:avLst/>
          </a:prstGeom>
        </p:spPr>
        <p:txBody>
          <a:bodyPr wrap="square">
            <a:spAutoFit/>
          </a:bodyPr>
          <a:lstStyle/>
          <a:p>
            <a:pPr algn="ctr"/>
            <a:r>
              <a:rPr lang="en-US" sz="2800" dirty="0" smtClean="0"/>
              <a:t>Ministry of Refugees and Repatriation </a:t>
            </a:r>
            <a:endParaRPr lang="en-US" sz="2800" dirty="0"/>
          </a:p>
        </p:txBody>
      </p:sp>
      <p:sp>
        <p:nvSpPr>
          <p:cNvPr id="5" name="Rectangle 4"/>
          <p:cNvSpPr/>
          <p:nvPr/>
        </p:nvSpPr>
        <p:spPr>
          <a:xfrm>
            <a:off x="0" y="4665515"/>
            <a:ext cx="12191999" cy="523220"/>
          </a:xfrm>
          <a:prstGeom prst="rect">
            <a:avLst/>
          </a:prstGeom>
        </p:spPr>
        <p:txBody>
          <a:bodyPr wrap="square">
            <a:spAutoFit/>
          </a:bodyPr>
          <a:lstStyle/>
          <a:p>
            <a:pPr algn="ctr"/>
            <a:r>
              <a:rPr lang="en-US" sz="2800" dirty="0" smtClean="0"/>
              <a:t>Migration and Climate Change</a:t>
            </a:r>
            <a:endParaRPr lang="en-US" sz="2800" dirty="0"/>
          </a:p>
        </p:txBody>
      </p:sp>
      <p:sp>
        <p:nvSpPr>
          <p:cNvPr id="6" name="Rectangle 5"/>
          <p:cNvSpPr/>
          <p:nvPr/>
        </p:nvSpPr>
        <p:spPr>
          <a:xfrm>
            <a:off x="-2" y="6473054"/>
            <a:ext cx="12191999" cy="369332"/>
          </a:xfrm>
          <a:prstGeom prst="rect">
            <a:avLst/>
          </a:prstGeom>
          <a:solidFill>
            <a:schemeClr val="accent1"/>
          </a:solidFill>
        </p:spPr>
        <p:txBody>
          <a:bodyPr wrap="square">
            <a:spAutoFit/>
          </a:bodyPr>
          <a:lstStyle/>
          <a:p>
            <a:r>
              <a:rPr lang="en-US" dirty="0" smtClean="0"/>
              <a:t>  Prepared By: Sultan Ali Javid | July 2018</a:t>
            </a:r>
            <a:endParaRPr lang="en-US" dirty="0"/>
          </a:p>
        </p:txBody>
      </p:sp>
    </p:spTree>
    <p:extLst>
      <p:ext uri="{BB962C8B-B14F-4D97-AF65-F5344CB8AC3E}">
        <p14:creationId xmlns:p14="http://schemas.microsoft.com/office/powerpoint/2010/main" val="36757723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6315" y="1246535"/>
            <a:ext cx="10599579" cy="4547874"/>
          </a:xfrm>
        </p:spPr>
        <p:txBody>
          <a:bodyPr>
            <a:noAutofit/>
          </a:bodyPr>
          <a:lstStyle/>
          <a:p>
            <a:pPr algn="just"/>
            <a:r>
              <a:rPr lang="en-US" sz="1800" dirty="0"/>
              <a:t>According to the United Nations (UN), as of 2015 approximately 244 million people were living outside their country of birth, and another 740 million were either internally displaced or had moved within their country (UNDESA, 2016a)</a:t>
            </a:r>
          </a:p>
          <a:p>
            <a:pPr algn="just"/>
            <a:r>
              <a:rPr lang="en-US" sz="1800" dirty="0"/>
              <a:t>In 2016, over 24 million people were newly displaced by sudden-onset climate-related hazards, such as typhoons and floods</a:t>
            </a:r>
          </a:p>
          <a:p>
            <a:pPr algn="just"/>
            <a:endParaRPr lang="en-US" sz="1800" dirty="0" smtClean="0"/>
          </a:p>
          <a:p>
            <a:pPr algn="just"/>
            <a:r>
              <a:rPr lang="en-US" sz="1800" dirty="0" smtClean="0"/>
              <a:t>Afghanistan; The income of more then 61% of the total population depend on agriculture, </a:t>
            </a:r>
            <a:r>
              <a:rPr lang="en-US" sz="1800" dirty="0"/>
              <a:t>and accounts for 44% of employment (self-employed or salaried</a:t>
            </a:r>
            <a:r>
              <a:rPr lang="en-US" sz="1800" dirty="0" smtClean="0"/>
              <a:t>). The political instability, poverty  and natural disaster has serious effect on migration: </a:t>
            </a:r>
          </a:p>
          <a:p>
            <a:pPr marL="342900" indent="-342900" algn="just">
              <a:buFont typeface="Arial" panose="020B0604020202020204" pitchFamily="34" charset="0"/>
              <a:buChar char="•"/>
            </a:pPr>
            <a:r>
              <a:rPr lang="en-US" sz="1800" dirty="0" smtClean="0"/>
              <a:t>Rural Area to Urban (IDP)</a:t>
            </a:r>
          </a:p>
          <a:p>
            <a:pPr marL="342900" indent="-342900" algn="just">
              <a:buFont typeface="Arial" panose="020B0604020202020204" pitchFamily="34" charset="0"/>
              <a:buChar char="•"/>
            </a:pPr>
            <a:r>
              <a:rPr lang="en-US" sz="1800" dirty="0" smtClean="0"/>
              <a:t>Cross border Migration ( Refugees)</a:t>
            </a:r>
          </a:p>
          <a:p>
            <a:pPr algn="just"/>
            <a:r>
              <a:rPr lang="en-US" sz="1600" b="1" i="1" dirty="0" smtClean="0"/>
              <a:t>Migration</a:t>
            </a:r>
            <a:r>
              <a:rPr lang="en-US" sz="1600" i="1" dirty="0" smtClean="0"/>
              <a:t>: the process of moving within or across borders, either temporarily, seasonally or permanently. </a:t>
            </a:r>
          </a:p>
          <a:p>
            <a:pPr algn="just"/>
            <a:r>
              <a:rPr lang="en-US" sz="1600" b="1" i="1" dirty="0" smtClean="0"/>
              <a:t>Displacement</a:t>
            </a:r>
            <a:r>
              <a:rPr lang="en-US" sz="1600" i="1" dirty="0" smtClean="0"/>
              <a:t>: refers most commonly to instances where there is no choice but to move, either temporarily or permanently, within or across borders. </a:t>
            </a:r>
          </a:p>
        </p:txBody>
      </p:sp>
      <p:sp>
        <p:nvSpPr>
          <p:cNvPr id="2" name="Rectangle 1"/>
          <p:cNvSpPr/>
          <p:nvPr/>
        </p:nvSpPr>
        <p:spPr>
          <a:xfrm>
            <a:off x="0" y="319149"/>
            <a:ext cx="12272211" cy="369332"/>
          </a:xfrm>
          <a:prstGeom prst="rect">
            <a:avLst/>
          </a:prstGeom>
          <a:solidFill>
            <a:schemeClr val="accent2"/>
          </a:solidFill>
        </p:spPr>
        <p:txBody>
          <a:bodyPr wrap="square">
            <a:spAutoFit/>
          </a:bodyPr>
          <a:lstStyle/>
          <a:p>
            <a:r>
              <a:rPr lang="en-US" dirty="0" smtClean="0"/>
              <a:t>               Background</a:t>
            </a:r>
            <a:endParaRPr lang="en-US" dirty="0"/>
          </a:p>
        </p:txBody>
      </p:sp>
    </p:spTree>
    <p:extLst>
      <p:ext uri="{BB962C8B-B14F-4D97-AF65-F5344CB8AC3E}">
        <p14:creationId xmlns:p14="http://schemas.microsoft.com/office/powerpoint/2010/main" val="18433765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911178424"/>
              </p:ext>
            </p:extLst>
          </p:nvPr>
        </p:nvGraphicFramePr>
        <p:xfrm>
          <a:off x="2148957" y="1244010"/>
          <a:ext cx="7590465" cy="5390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0" y="586195"/>
            <a:ext cx="12192000" cy="461665"/>
          </a:xfrm>
          <a:prstGeom prst="rect">
            <a:avLst/>
          </a:prstGeom>
          <a:solidFill>
            <a:schemeClr val="accent2"/>
          </a:solidFill>
        </p:spPr>
        <p:txBody>
          <a:bodyPr wrap="square">
            <a:spAutoFit/>
          </a:bodyPr>
          <a:lstStyle/>
          <a:p>
            <a:r>
              <a:rPr lang="en-US" sz="2400" b="1" dirty="0" smtClean="0"/>
              <a:t>          Factors that influence human mobility</a:t>
            </a:r>
            <a:endParaRPr lang="en-US" sz="2400" b="1" dirty="0"/>
          </a:p>
        </p:txBody>
      </p:sp>
    </p:spTree>
    <p:extLst>
      <p:ext uri="{BB962C8B-B14F-4D97-AF65-F5344CB8AC3E}">
        <p14:creationId xmlns:p14="http://schemas.microsoft.com/office/powerpoint/2010/main" val="12755959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9751" y="1418558"/>
            <a:ext cx="10772497" cy="3968344"/>
          </a:xfrm>
        </p:spPr>
        <p:txBody>
          <a:bodyPr>
            <a:normAutofit fontScale="92500"/>
          </a:bodyPr>
          <a:lstStyle/>
          <a:p>
            <a:pPr algn="just"/>
            <a:r>
              <a:rPr lang="en-US" b="1" dirty="0" smtClean="0"/>
              <a:t>Sustainable </a:t>
            </a:r>
            <a:r>
              <a:rPr lang="en-US" b="1" dirty="0"/>
              <a:t>Development Goals (SDGs) </a:t>
            </a:r>
            <a:r>
              <a:rPr lang="en-US" dirty="0"/>
              <a:t>and targets on both climate change and migration, though explicit links between the two are absent. The </a:t>
            </a:r>
            <a:r>
              <a:rPr lang="en-US" u="sng" dirty="0"/>
              <a:t>Global Compacts on Migration and Refugees, to be </a:t>
            </a:r>
            <a:r>
              <a:rPr lang="en-US" u="sng" dirty="0" smtClean="0"/>
              <a:t>finalized </a:t>
            </a:r>
            <a:r>
              <a:rPr lang="en-US" u="sng" dirty="0"/>
              <a:t>in 2018, offer scope for climate risk-informed action</a:t>
            </a:r>
          </a:p>
          <a:p>
            <a:pPr algn="just"/>
            <a:r>
              <a:rPr lang="en-US" b="1" dirty="0"/>
              <a:t>The UN Secretary-General </a:t>
            </a:r>
            <a:r>
              <a:rPr lang="en-US" b="1" dirty="0" err="1"/>
              <a:t>António</a:t>
            </a:r>
            <a:r>
              <a:rPr lang="en-US" b="1" dirty="0"/>
              <a:t> </a:t>
            </a:r>
            <a:r>
              <a:rPr lang="en-US" b="1" dirty="0" err="1"/>
              <a:t>Guterres</a:t>
            </a:r>
            <a:r>
              <a:rPr lang="en-US" b="1" dirty="0"/>
              <a:t>: </a:t>
            </a:r>
          </a:p>
          <a:p>
            <a:pPr algn="just"/>
            <a:r>
              <a:rPr lang="en-US" dirty="0"/>
              <a:t>He called for a new international protection framework for people who have been forced to leave their own country and who may not qualify for refugee status under international law, including those displaced as a result of catastrophic environmental events </a:t>
            </a:r>
            <a:endParaRPr lang="en-US" dirty="0" smtClean="0"/>
          </a:p>
          <a:p>
            <a:pPr algn="just"/>
            <a:r>
              <a:rPr lang="en-US" dirty="0" smtClean="0"/>
              <a:t>Ministry of Refugees and Repatriation with technical support of ICMPD has also working on a comprehensive migration policy in which Migration and climate change is one of the objectives. </a:t>
            </a:r>
            <a:endParaRPr lang="en-US" dirty="0"/>
          </a:p>
        </p:txBody>
      </p:sp>
      <p:sp>
        <p:nvSpPr>
          <p:cNvPr id="2" name="Rectangle 1"/>
          <p:cNvSpPr/>
          <p:nvPr/>
        </p:nvSpPr>
        <p:spPr>
          <a:xfrm>
            <a:off x="0" y="462632"/>
            <a:ext cx="12192000" cy="369332"/>
          </a:xfrm>
          <a:prstGeom prst="rect">
            <a:avLst/>
          </a:prstGeom>
          <a:solidFill>
            <a:schemeClr val="accent2"/>
          </a:solidFill>
        </p:spPr>
        <p:txBody>
          <a:bodyPr wrap="square">
            <a:spAutoFit/>
          </a:bodyPr>
          <a:lstStyle/>
          <a:p>
            <a:pPr algn="just"/>
            <a:r>
              <a:rPr lang="en-US" b="1" dirty="0" smtClean="0"/>
              <a:t>             Global Regime (SDG Target) </a:t>
            </a:r>
            <a:endParaRPr lang="en-US" b="1" dirty="0"/>
          </a:p>
        </p:txBody>
      </p:sp>
    </p:spTree>
    <p:extLst>
      <p:ext uri="{BB962C8B-B14F-4D97-AF65-F5344CB8AC3E}">
        <p14:creationId xmlns:p14="http://schemas.microsoft.com/office/powerpoint/2010/main" val="12614697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022740534"/>
              </p:ext>
            </p:extLst>
          </p:nvPr>
        </p:nvGraphicFramePr>
        <p:xfrm>
          <a:off x="1012170" y="1354037"/>
          <a:ext cx="10311504" cy="4919176"/>
        </p:xfrm>
        <a:graphic>
          <a:graphicData uri="http://schemas.openxmlformats.org/drawingml/2006/table">
            <a:tbl>
              <a:tblPr firstRow="1" bandRow="1">
                <a:tableStyleId>{3B4B98B0-60AC-42C2-AFA5-B58CD77FA1E5}</a:tableStyleId>
              </a:tblPr>
              <a:tblGrid>
                <a:gridCol w="3437168"/>
                <a:gridCol w="2337275"/>
                <a:gridCol w="4537061"/>
              </a:tblGrid>
              <a:tr h="614897">
                <a:tc>
                  <a:txBody>
                    <a:bodyPr/>
                    <a:lstStyle/>
                    <a:p>
                      <a:r>
                        <a:rPr lang="en-US" sz="2400" dirty="0" smtClean="0"/>
                        <a:t>Country </a:t>
                      </a:r>
                      <a:endParaRPr lang="en-US" sz="2400" dirty="0"/>
                    </a:p>
                  </a:txBody>
                  <a:tcPr/>
                </a:tc>
                <a:tc>
                  <a:txBody>
                    <a:bodyPr/>
                    <a:lstStyle/>
                    <a:p>
                      <a:r>
                        <a:rPr lang="en-US" sz="2400" dirty="0" smtClean="0"/>
                        <a:t>Displaced </a:t>
                      </a:r>
                      <a:endParaRPr lang="en-US" sz="2400" dirty="0"/>
                    </a:p>
                  </a:txBody>
                  <a:tcPr/>
                </a:tc>
                <a:tc>
                  <a:txBody>
                    <a:bodyPr/>
                    <a:lstStyle/>
                    <a:p>
                      <a:r>
                        <a:rPr lang="en-US" sz="2400" dirty="0" smtClean="0"/>
                        <a:t>Reasons</a:t>
                      </a:r>
                      <a:r>
                        <a:rPr lang="en-US" sz="2400" baseline="0" dirty="0" smtClean="0"/>
                        <a:t> for Displaced </a:t>
                      </a:r>
                      <a:endParaRPr lang="en-US" sz="2400" dirty="0"/>
                    </a:p>
                  </a:txBody>
                  <a:tcPr/>
                </a:tc>
              </a:tr>
              <a:tr h="614897">
                <a:tc>
                  <a:txBody>
                    <a:bodyPr/>
                    <a:lstStyle/>
                    <a:p>
                      <a:r>
                        <a:rPr lang="en-US" sz="2400" dirty="0" smtClean="0"/>
                        <a:t>China </a:t>
                      </a:r>
                      <a:endParaRPr lang="en-US" sz="2400" dirty="0"/>
                    </a:p>
                  </a:txBody>
                  <a:tcPr/>
                </a:tc>
                <a:tc>
                  <a:txBody>
                    <a:bodyPr/>
                    <a:lstStyle/>
                    <a:p>
                      <a:r>
                        <a:rPr lang="en-US" sz="2400" dirty="0" smtClean="0"/>
                        <a:t>1,990,000</a:t>
                      </a:r>
                      <a:endParaRPr lang="en-US" sz="2400" dirty="0"/>
                    </a:p>
                  </a:txBody>
                  <a:tcPr/>
                </a:tc>
                <a:tc>
                  <a:txBody>
                    <a:bodyPr/>
                    <a:lstStyle/>
                    <a:p>
                      <a:r>
                        <a:rPr lang="en-US" sz="2400" dirty="0" smtClean="0"/>
                        <a:t>River</a:t>
                      </a:r>
                      <a:r>
                        <a:rPr lang="en-US" sz="2400" baseline="0" dirty="0" smtClean="0"/>
                        <a:t> Flood </a:t>
                      </a:r>
                      <a:endParaRPr lang="en-US" sz="2400" dirty="0"/>
                    </a:p>
                  </a:txBody>
                  <a:tcPr/>
                </a:tc>
              </a:tr>
              <a:tr h="614897">
                <a:tc>
                  <a:txBody>
                    <a:bodyPr/>
                    <a:lstStyle/>
                    <a:p>
                      <a:r>
                        <a:rPr lang="en-US" sz="2400" dirty="0" smtClean="0"/>
                        <a:t>China </a:t>
                      </a:r>
                      <a:endParaRPr lang="en-US" sz="2400" dirty="0"/>
                    </a:p>
                  </a:txBody>
                  <a:tcPr/>
                </a:tc>
                <a:tc>
                  <a:txBody>
                    <a:bodyPr/>
                    <a:lstStyle/>
                    <a:p>
                      <a:r>
                        <a:rPr lang="en-US" sz="2400" dirty="0" smtClean="0"/>
                        <a:t>2,000,000</a:t>
                      </a:r>
                      <a:endParaRPr lang="en-US" sz="2400" dirty="0"/>
                    </a:p>
                  </a:txBody>
                  <a:tcPr/>
                </a:tc>
                <a:tc>
                  <a:txBody>
                    <a:bodyPr/>
                    <a:lstStyle/>
                    <a:p>
                      <a:r>
                        <a:rPr lang="en-US" sz="2400" dirty="0" smtClean="0"/>
                        <a:t>Typhoon </a:t>
                      </a:r>
                      <a:endParaRPr lang="en-US" sz="2400" dirty="0"/>
                    </a:p>
                  </a:txBody>
                  <a:tcPr/>
                </a:tc>
              </a:tr>
              <a:tr h="614897">
                <a:tc>
                  <a:txBody>
                    <a:bodyPr/>
                    <a:lstStyle/>
                    <a:p>
                      <a:r>
                        <a:rPr lang="en-US" sz="2400" dirty="0" smtClean="0"/>
                        <a:t>India</a:t>
                      </a:r>
                      <a:endParaRPr lang="en-US" sz="2400" dirty="0"/>
                    </a:p>
                  </a:txBody>
                  <a:tcPr/>
                </a:tc>
                <a:tc>
                  <a:txBody>
                    <a:bodyPr/>
                    <a:lstStyle/>
                    <a:p>
                      <a:r>
                        <a:rPr lang="en-US" sz="2400" dirty="0" smtClean="0"/>
                        <a:t>1,670,000</a:t>
                      </a:r>
                      <a:endParaRPr lang="en-US" sz="2400" dirty="0"/>
                    </a:p>
                  </a:txBody>
                  <a:tcPr/>
                </a:tc>
                <a:tc>
                  <a:txBody>
                    <a:bodyPr/>
                    <a:lstStyle/>
                    <a:p>
                      <a:r>
                        <a:rPr lang="en-US" sz="2400" dirty="0" smtClean="0"/>
                        <a:t>Flood </a:t>
                      </a:r>
                      <a:endParaRPr lang="en-US" sz="2400" dirty="0"/>
                    </a:p>
                  </a:txBody>
                  <a:tcPr/>
                </a:tc>
              </a:tr>
              <a:tr h="614897">
                <a:tc>
                  <a:txBody>
                    <a:bodyPr/>
                    <a:lstStyle/>
                    <a:p>
                      <a:r>
                        <a:rPr lang="en-US" sz="2400" dirty="0" smtClean="0"/>
                        <a:t>Philippines </a:t>
                      </a:r>
                      <a:endParaRPr lang="en-US" sz="2400" dirty="0"/>
                    </a:p>
                  </a:txBody>
                  <a:tcPr/>
                </a:tc>
                <a:tc>
                  <a:txBody>
                    <a:bodyPr/>
                    <a:lstStyle/>
                    <a:p>
                      <a:r>
                        <a:rPr lang="en-US" sz="2400" dirty="0" smtClean="0"/>
                        <a:t>4,968,971</a:t>
                      </a:r>
                      <a:endParaRPr lang="en-US" sz="2400" dirty="0"/>
                    </a:p>
                  </a:txBody>
                  <a:tcPr/>
                </a:tc>
                <a:tc>
                  <a:txBody>
                    <a:bodyPr/>
                    <a:lstStyle/>
                    <a:p>
                      <a:r>
                        <a:rPr lang="en-US" sz="2400" dirty="0" smtClean="0"/>
                        <a:t>Typhoon </a:t>
                      </a:r>
                      <a:endParaRPr lang="en-US" sz="2400" dirty="0"/>
                    </a:p>
                  </a:txBody>
                  <a:tcPr/>
                </a:tc>
              </a:tr>
              <a:tr h="614897">
                <a:tc>
                  <a:txBody>
                    <a:bodyPr/>
                    <a:lstStyle/>
                    <a:p>
                      <a:r>
                        <a:rPr lang="en-US" sz="2400" dirty="0" smtClean="0"/>
                        <a:t>Indonesia</a:t>
                      </a:r>
                      <a:r>
                        <a:rPr lang="en-US" sz="2400" baseline="0" dirty="0" smtClean="0"/>
                        <a:t> </a:t>
                      </a:r>
                      <a:endParaRPr lang="en-US" sz="2400" dirty="0"/>
                    </a:p>
                  </a:txBody>
                  <a:tcPr/>
                </a:tc>
                <a:tc>
                  <a:txBody>
                    <a:bodyPr/>
                    <a:lstStyle/>
                    <a:p>
                      <a:r>
                        <a:rPr lang="en-US" sz="2400" dirty="0" smtClean="0"/>
                        <a:t>948,098</a:t>
                      </a:r>
                      <a:endParaRPr lang="en-US" sz="2400" dirty="0"/>
                    </a:p>
                  </a:txBody>
                  <a:tcPr/>
                </a:tc>
                <a:tc>
                  <a:txBody>
                    <a:bodyPr/>
                    <a:lstStyle/>
                    <a:p>
                      <a:r>
                        <a:rPr lang="en-US" sz="2400" dirty="0" smtClean="0"/>
                        <a:t>Rainy season floods and landslides</a:t>
                      </a:r>
                      <a:endParaRPr lang="en-US" sz="2400" dirty="0"/>
                    </a:p>
                  </a:txBody>
                  <a:tcPr/>
                </a:tc>
              </a:tr>
              <a:tr h="614897">
                <a:tc>
                  <a:txBody>
                    <a:bodyPr/>
                    <a:lstStyle/>
                    <a:p>
                      <a:r>
                        <a:rPr lang="en-US" sz="2400" dirty="0" smtClean="0"/>
                        <a:t>USA</a:t>
                      </a:r>
                      <a:endParaRPr lang="en-US" sz="2400" dirty="0"/>
                    </a:p>
                  </a:txBody>
                  <a:tcPr/>
                </a:tc>
                <a:tc>
                  <a:txBody>
                    <a:bodyPr/>
                    <a:lstStyle/>
                    <a:p>
                      <a:r>
                        <a:rPr lang="en-US" sz="2400" dirty="0" smtClean="0"/>
                        <a:t>875,000</a:t>
                      </a:r>
                      <a:endParaRPr lang="en-US" sz="2400" dirty="0"/>
                    </a:p>
                  </a:txBody>
                  <a:tcPr/>
                </a:tc>
                <a:tc>
                  <a:txBody>
                    <a:bodyPr/>
                    <a:lstStyle/>
                    <a:p>
                      <a:r>
                        <a:rPr lang="en-US" sz="2400" dirty="0" smtClean="0"/>
                        <a:t>Hurricane</a:t>
                      </a:r>
                      <a:endParaRPr lang="en-US" sz="2400" dirty="0"/>
                    </a:p>
                  </a:txBody>
                  <a:tcPr/>
                </a:tc>
              </a:tr>
              <a:tr h="614897">
                <a:tc>
                  <a:txBody>
                    <a:bodyPr/>
                    <a:lstStyle/>
                    <a:p>
                      <a:r>
                        <a:rPr lang="en-US" sz="2400" dirty="0" smtClean="0"/>
                        <a:t>Cuba</a:t>
                      </a:r>
                      <a:endParaRPr lang="en-US" sz="2400" dirty="0"/>
                    </a:p>
                  </a:txBody>
                  <a:tcPr/>
                </a:tc>
                <a:tc>
                  <a:txBody>
                    <a:bodyPr/>
                    <a:lstStyle/>
                    <a:p>
                      <a:r>
                        <a:rPr lang="en-US" sz="2400" dirty="0" smtClean="0"/>
                        <a:t>1,079,214</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Hurricane</a:t>
                      </a:r>
                    </a:p>
                  </a:txBody>
                  <a:tcPr/>
                </a:tc>
              </a:tr>
            </a:tbl>
          </a:graphicData>
        </a:graphic>
      </p:graphicFrame>
      <p:sp>
        <p:nvSpPr>
          <p:cNvPr id="6" name="Rectangle 5"/>
          <p:cNvSpPr/>
          <p:nvPr/>
        </p:nvSpPr>
        <p:spPr>
          <a:xfrm>
            <a:off x="0" y="575562"/>
            <a:ext cx="12192000" cy="461665"/>
          </a:xfrm>
          <a:prstGeom prst="rect">
            <a:avLst/>
          </a:prstGeom>
          <a:solidFill>
            <a:schemeClr val="accent2"/>
          </a:solidFill>
        </p:spPr>
        <p:txBody>
          <a:bodyPr wrap="square">
            <a:spAutoFit/>
          </a:bodyPr>
          <a:lstStyle/>
          <a:p>
            <a:r>
              <a:rPr lang="en-US" sz="2400" dirty="0" smtClean="0"/>
              <a:t>             Some Statistic on Climate change and Migration </a:t>
            </a:r>
            <a:endParaRPr lang="en-US" sz="2400" dirty="0"/>
          </a:p>
        </p:txBody>
      </p:sp>
    </p:spTree>
    <p:extLst>
      <p:ext uri="{BB962C8B-B14F-4D97-AF65-F5344CB8AC3E}">
        <p14:creationId xmlns:p14="http://schemas.microsoft.com/office/powerpoint/2010/main" val="6514503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4028" y="1422364"/>
            <a:ext cx="10745972" cy="4563765"/>
          </a:xfrm>
        </p:spPr>
        <p:txBody>
          <a:bodyPr>
            <a:normAutofit/>
          </a:bodyPr>
          <a:lstStyle/>
          <a:p>
            <a:pPr marL="342900" indent="-342900" algn="just">
              <a:buFont typeface="Arial" panose="020B0604020202020204" pitchFamily="34" charset="0"/>
              <a:buChar char="•"/>
            </a:pPr>
            <a:r>
              <a:rPr lang="en-US" sz="2500" b="1" dirty="0"/>
              <a:t> </a:t>
            </a:r>
            <a:r>
              <a:rPr lang="en-US" sz="2500" dirty="0"/>
              <a:t>In 2006, the Stern Review suggested that, by 2050, 200 million people would be affected by climate change that could induce human mobility (Stern, 2006). </a:t>
            </a:r>
          </a:p>
          <a:p>
            <a:pPr marL="342900" indent="-342900" algn="just">
              <a:buFont typeface="Arial" panose="020B0604020202020204" pitchFamily="34" charset="0"/>
              <a:buChar char="•"/>
            </a:pPr>
            <a:r>
              <a:rPr lang="en-US" sz="2500" dirty="0"/>
              <a:t>The non-governmental </a:t>
            </a:r>
            <a:r>
              <a:rPr lang="en-US" sz="2500" dirty="0" smtClean="0"/>
              <a:t>organization </a:t>
            </a:r>
            <a:r>
              <a:rPr lang="en-US" sz="2500" dirty="0"/>
              <a:t>(NGO) Christian Aid has forecast that a billion people may be displaced by 2050 as a result of environmental causes, albeit not climate change alone (Christian Aid, 2007). </a:t>
            </a:r>
          </a:p>
          <a:p>
            <a:pPr marL="342900" indent="-342900" algn="just">
              <a:buFont typeface="Arial" panose="020B0604020202020204" pitchFamily="34" charset="0"/>
              <a:buChar char="•"/>
            </a:pPr>
            <a:r>
              <a:rPr lang="en-US" sz="2500" dirty="0"/>
              <a:t>Others have estimated the number of ‘climate migrants’ at between 25 million and 30 million a year (Myers, 1997; El </a:t>
            </a:r>
            <a:r>
              <a:rPr lang="en-US" sz="2500" dirty="0" err="1"/>
              <a:t>Hinnawi</a:t>
            </a:r>
            <a:r>
              <a:rPr lang="en-US" sz="2500" dirty="0"/>
              <a:t>, 1985). </a:t>
            </a:r>
          </a:p>
          <a:p>
            <a:pPr marL="342900" indent="-342900" algn="just">
              <a:buFont typeface="Arial" panose="020B0604020202020204" pitchFamily="34" charset="0"/>
              <a:buChar char="•"/>
            </a:pPr>
            <a:r>
              <a:rPr lang="en-US" sz="2500" dirty="0"/>
              <a:t>A recent report by the Environmental Justice Foundation (EJF, 2017) suggests that sea-level rise will lead to the displacement of hundreds of millions of people by 2100</a:t>
            </a:r>
          </a:p>
        </p:txBody>
      </p:sp>
      <p:sp>
        <p:nvSpPr>
          <p:cNvPr id="2" name="Rectangle 1"/>
          <p:cNvSpPr/>
          <p:nvPr/>
        </p:nvSpPr>
        <p:spPr>
          <a:xfrm>
            <a:off x="0" y="628725"/>
            <a:ext cx="12192000" cy="400110"/>
          </a:xfrm>
          <a:prstGeom prst="rect">
            <a:avLst/>
          </a:prstGeom>
          <a:solidFill>
            <a:schemeClr val="accent2"/>
          </a:solidFill>
        </p:spPr>
        <p:txBody>
          <a:bodyPr wrap="square">
            <a:spAutoFit/>
          </a:bodyPr>
          <a:lstStyle/>
          <a:p>
            <a:r>
              <a:rPr lang="en-US" sz="2000" dirty="0" smtClean="0"/>
              <a:t>             Forecasting of Mobility due to Climate Change </a:t>
            </a:r>
            <a:endParaRPr lang="en-US" sz="2000" dirty="0"/>
          </a:p>
        </p:txBody>
      </p:sp>
    </p:spTree>
    <p:extLst>
      <p:ext uri="{BB962C8B-B14F-4D97-AF65-F5344CB8AC3E}">
        <p14:creationId xmlns:p14="http://schemas.microsoft.com/office/powerpoint/2010/main" val="22935380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20036" y="5349028"/>
            <a:ext cx="10150475" cy="646331"/>
          </a:xfrm>
          <a:prstGeom prst="rect">
            <a:avLst/>
          </a:prstGeom>
          <a:solidFill>
            <a:srgbClr val="FF0000"/>
          </a:solidFill>
        </p:spPr>
        <p:txBody>
          <a:bodyPr wrap="square">
            <a:spAutoFit/>
          </a:bodyPr>
          <a:lstStyle/>
          <a:p>
            <a:r>
              <a:rPr lang="en-US" b="1" dirty="0">
                <a:solidFill>
                  <a:schemeClr val="bg1"/>
                </a:solidFill>
                <a:effectLst>
                  <a:outerShdw blurRad="38100" dist="38100" dir="2700000" algn="tl">
                    <a:srgbClr val="000000">
                      <a:alpha val="43137"/>
                    </a:srgbClr>
                  </a:outerShdw>
                </a:effectLst>
              </a:rPr>
              <a:t>The top five countries in terms of numbers of IDPs in 2016 were the Democratic Republic of Congo, Syria, Iraq, Afghanistan and </a:t>
            </a:r>
            <a:r>
              <a:rPr lang="en-US" b="1" dirty="0" smtClean="0">
                <a:solidFill>
                  <a:schemeClr val="bg1"/>
                </a:solidFill>
                <a:effectLst>
                  <a:outerShdw blurRad="38100" dist="38100" dir="2700000" algn="tl">
                    <a:srgbClr val="000000">
                      <a:alpha val="43137"/>
                    </a:srgbClr>
                  </a:outerShdw>
                </a:effectLst>
              </a:rPr>
              <a:t>Nigeria</a:t>
            </a:r>
            <a:endParaRPr lang="en-US" b="1" dirty="0">
              <a:solidFill>
                <a:schemeClr val="bg1"/>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036" y="575856"/>
            <a:ext cx="10150475" cy="4517746"/>
          </a:xfrm>
          <a:prstGeom prst="rect">
            <a:avLst/>
          </a:prstGeom>
        </p:spPr>
      </p:pic>
    </p:spTree>
    <p:extLst>
      <p:ext uri="{BB962C8B-B14F-4D97-AF65-F5344CB8AC3E}">
        <p14:creationId xmlns:p14="http://schemas.microsoft.com/office/powerpoint/2010/main" val="22536776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1209"/>
            <a:ext cx="12192000" cy="461665"/>
          </a:xfrm>
          <a:prstGeom prst="rect">
            <a:avLst/>
          </a:prstGeom>
          <a:solidFill>
            <a:schemeClr val="accent2"/>
          </a:solidFill>
        </p:spPr>
        <p:txBody>
          <a:bodyPr wrap="square">
            <a:spAutoFit/>
          </a:bodyPr>
          <a:lstStyle/>
          <a:p>
            <a:r>
              <a:rPr lang="en-US" sz="2000" dirty="0"/>
              <a:t>            </a:t>
            </a:r>
            <a:r>
              <a:rPr lang="en-US" sz="2400" b="1" dirty="0"/>
              <a:t>Migration as </a:t>
            </a:r>
            <a:r>
              <a:rPr lang="en-US" sz="2400" b="1" dirty="0" smtClean="0"/>
              <a:t>adaptation</a:t>
            </a:r>
            <a:r>
              <a:rPr lang="en-US" sz="2000" dirty="0" smtClean="0"/>
              <a:t>| Opportunities </a:t>
            </a:r>
            <a:r>
              <a:rPr lang="en-US" sz="2000" dirty="0"/>
              <a:t>and challenges of human mobility</a:t>
            </a:r>
          </a:p>
        </p:txBody>
      </p:sp>
      <p:graphicFrame>
        <p:nvGraphicFramePr>
          <p:cNvPr id="2" name="Table 1"/>
          <p:cNvGraphicFramePr>
            <a:graphicFrameLocks noGrp="1"/>
          </p:cNvGraphicFramePr>
          <p:nvPr>
            <p:extLst>
              <p:ext uri="{D42A27DB-BD31-4B8C-83A1-F6EECF244321}">
                <p14:modId xmlns:p14="http://schemas.microsoft.com/office/powerpoint/2010/main" val="149671285"/>
              </p:ext>
            </p:extLst>
          </p:nvPr>
        </p:nvGraphicFramePr>
        <p:xfrm>
          <a:off x="822842" y="1790107"/>
          <a:ext cx="10546316" cy="2825280"/>
        </p:xfrm>
        <a:graphic>
          <a:graphicData uri="http://schemas.openxmlformats.org/drawingml/2006/table">
            <a:tbl>
              <a:tblPr firstRow="1" bandRow="1">
                <a:tableStyleId>{5C22544A-7EE6-4342-B048-85BDC9FD1C3A}</a:tableStyleId>
              </a:tblPr>
              <a:tblGrid>
                <a:gridCol w="5273158"/>
                <a:gridCol w="5273158"/>
              </a:tblGrid>
              <a:tr h="769040">
                <a:tc>
                  <a:txBody>
                    <a:bodyPr/>
                    <a:lstStyle/>
                    <a:p>
                      <a:pPr algn="ctr"/>
                      <a:r>
                        <a:rPr lang="en-US" sz="2800" dirty="0" smtClean="0"/>
                        <a:t>Opportunities </a:t>
                      </a:r>
                      <a:endParaRPr lang="en-US" sz="2800" dirty="0"/>
                    </a:p>
                  </a:txBody>
                  <a:tcPr/>
                </a:tc>
                <a:tc>
                  <a:txBody>
                    <a:bodyPr/>
                    <a:lstStyle/>
                    <a:p>
                      <a:pPr algn="ctr"/>
                      <a:r>
                        <a:rPr lang="en-US" sz="2800" dirty="0" smtClean="0"/>
                        <a:t>Challenges </a:t>
                      </a:r>
                      <a:endParaRPr lang="en-US" sz="2800" dirty="0"/>
                    </a:p>
                  </a:txBody>
                  <a:tcPr/>
                </a:tc>
              </a:tr>
              <a:tr h="769040">
                <a:tc>
                  <a:txBody>
                    <a:bodyPr/>
                    <a:lstStyle/>
                    <a:p>
                      <a:pPr algn="l"/>
                      <a:r>
                        <a:rPr lang="en-US" sz="2800" dirty="0" smtClean="0"/>
                        <a:t>New Economic</a:t>
                      </a:r>
                      <a:r>
                        <a:rPr lang="en-US" sz="2800" baseline="0" dirty="0" smtClean="0"/>
                        <a:t> Activities </a:t>
                      </a:r>
                      <a:endParaRPr lang="en-US" sz="2800" dirty="0"/>
                    </a:p>
                  </a:txBody>
                  <a:tcPr/>
                </a:tc>
                <a:tc>
                  <a:txBody>
                    <a:bodyPr/>
                    <a:lstStyle/>
                    <a:p>
                      <a:pPr algn="r"/>
                      <a:r>
                        <a:rPr lang="en-US" sz="2800" dirty="0" smtClean="0"/>
                        <a:t>Disrupted Social Network</a:t>
                      </a:r>
                      <a:r>
                        <a:rPr lang="en-US" sz="2800" baseline="0" dirty="0" smtClean="0"/>
                        <a:t> </a:t>
                      </a:r>
                      <a:endParaRPr lang="en-US" sz="2800" dirty="0"/>
                    </a:p>
                  </a:txBody>
                  <a:tcPr/>
                </a:tc>
              </a:tr>
              <a:tr h="0">
                <a:tc>
                  <a:txBody>
                    <a:bodyPr/>
                    <a:lstStyle/>
                    <a:p>
                      <a:pPr algn="l"/>
                      <a:r>
                        <a:rPr lang="en-US" sz="2800" dirty="0" smtClean="0"/>
                        <a:t>Poverty Reduction </a:t>
                      </a:r>
                      <a:endParaRPr lang="en-US" sz="2800" dirty="0"/>
                    </a:p>
                  </a:txBody>
                  <a:tcPr/>
                </a:tc>
                <a:tc>
                  <a:txBody>
                    <a:bodyPr/>
                    <a:lstStyle/>
                    <a:p>
                      <a:pPr algn="r"/>
                      <a:r>
                        <a:rPr lang="en-US" sz="2800" dirty="0" smtClean="0"/>
                        <a:t>Labour Exploitation </a:t>
                      </a:r>
                      <a:endParaRPr lang="en-US" sz="2800" dirty="0"/>
                    </a:p>
                  </a:txBody>
                  <a:tcPr/>
                </a:tc>
              </a:tr>
              <a:tr h="769040">
                <a:tc>
                  <a:txBody>
                    <a:bodyPr/>
                    <a:lstStyle/>
                    <a:p>
                      <a:pPr algn="l"/>
                      <a:r>
                        <a:rPr lang="en-US" sz="2800" dirty="0" smtClean="0"/>
                        <a:t>Increase Wages </a:t>
                      </a:r>
                      <a:endParaRPr lang="en-US" sz="2800" dirty="0"/>
                    </a:p>
                  </a:txBody>
                  <a:tcPr/>
                </a:tc>
                <a:tc>
                  <a:txBody>
                    <a:bodyPr/>
                    <a:lstStyle/>
                    <a:p>
                      <a:pPr algn="r"/>
                      <a:r>
                        <a:rPr lang="en-US" sz="2800" dirty="0" smtClean="0"/>
                        <a:t>Access to Critical Services </a:t>
                      </a:r>
                      <a:endParaRPr lang="en-US" sz="2800" dirty="0"/>
                    </a:p>
                  </a:txBody>
                  <a:tcPr/>
                </a:tc>
              </a:tr>
            </a:tbl>
          </a:graphicData>
        </a:graphic>
      </p:graphicFrame>
      <p:sp>
        <p:nvSpPr>
          <p:cNvPr id="3" name="Rectangle 2"/>
          <p:cNvSpPr/>
          <p:nvPr/>
        </p:nvSpPr>
        <p:spPr>
          <a:xfrm>
            <a:off x="838200" y="5370294"/>
            <a:ext cx="10515600" cy="646331"/>
          </a:xfrm>
          <a:prstGeom prst="rect">
            <a:avLst/>
          </a:prstGeom>
          <a:solidFill>
            <a:srgbClr val="FF0000"/>
          </a:solidFill>
        </p:spPr>
        <p:txBody>
          <a:bodyPr wrap="square">
            <a:spAutoFit/>
          </a:bodyPr>
          <a:lstStyle/>
          <a:p>
            <a:r>
              <a:rPr lang="en-US" b="1" dirty="0">
                <a:solidFill>
                  <a:schemeClr val="bg1"/>
                </a:solidFill>
              </a:rPr>
              <a:t>Mobility holds both opportunities and challenges for those moving, for the hosting population and those who are left behind</a:t>
            </a:r>
          </a:p>
        </p:txBody>
      </p:sp>
    </p:spTree>
    <p:extLst>
      <p:ext uri="{BB962C8B-B14F-4D97-AF65-F5344CB8AC3E}">
        <p14:creationId xmlns:p14="http://schemas.microsoft.com/office/powerpoint/2010/main" val="32257904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15507" y="341093"/>
            <a:ext cx="10058399" cy="369332"/>
          </a:xfrm>
          <a:prstGeom prst="rect">
            <a:avLst/>
          </a:prstGeom>
        </p:spPr>
        <p:txBody>
          <a:bodyPr wrap="square">
            <a:spAutoFit/>
          </a:bodyPr>
          <a:lstStyle/>
          <a:p>
            <a:r>
              <a:rPr lang="en-US" dirty="0" smtClean="0"/>
              <a:t>Afghanistan, The impact of climate change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507" y="1014984"/>
            <a:ext cx="10058400" cy="5396449"/>
          </a:xfrm>
          <a:prstGeom prst="rect">
            <a:avLst/>
          </a:prstGeom>
        </p:spPr>
      </p:pic>
    </p:spTree>
    <p:extLst>
      <p:ext uri="{BB962C8B-B14F-4D97-AF65-F5344CB8AC3E}">
        <p14:creationId xmlns:p14="http://schemas.microsoft.com/office/powerpoint/2010/main" val="26712060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617994532"/>
              </p:ext>
            </p:extLst>
          </p:nvPr>
        </p:nvGraphicFramePr>
        <p:xfrm>
          <a:off x="4190409" y="1435396"/>
          <a:ext cx="7112000" cy="4564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1010093" y="1996538"/>
            <a:ext cx="3200400" cy="112705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rPr>
              <a:t>Drought</a:t>
            </a:r>
            <a:endParaRPr lang="en-US" sz="2800" b="1" dirty="0">
              <a:effectLst>
                <a:outerShdw blurRad="38100" dist="38100" dir="2700000" algn="tl">
                  <a:srgbClr val="000000">
                    <a:alpha val="43137"/>
                  </a:srgbClr>
                </a:outerShdw>
              </a:effectLst>
            </a:endParaRPr>
          </a:p>
        </p:txBody>
      </p:sp>
      <p:sp>
        <p:nvSpPr>
          <p:cNvPr id="6" name="Right Arrow 5"/>
          <p:cNvSpPr/>
          <p:nvPr/>
        </p:nvSpPr>
        <p:spPr>
          <a:xfrm>
            <a:off x="1010093" y="4242390"/>
            <a:ext cx="3200400" cy="112705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rPr>
              <a:t>Flood</a:t>
            </a:r>
            <a:endParaRPr lang="en-US" sz="2800" b="1" dirty="0">
              <a:effectLst>
                <a:outerShdw blurRad="38100" dist="38100" dir="2700000" algn="tl">
                  <a:srgbClr val="000000">
                    <a:alpha val="43137"/>
                  </a:srgbClr>
                </a:outerShdw>
              </a:effectLst>
            </a:endParaRPr>
          </a:p>
        </p:txBody>
      </p:sp>
      <p:sp>
        <p:nvSpPr>
          <p:cNvPr id="7" name="Rectangle 6"/>
          <p:cNvSpPr/>
          <p:nvPr/>
        </p:nvSpPr>
        <p:spPr>
          <a:xfrm>
            <a:off x="0" y="416073"/>
            <a:ext cx="12192000" cy="461665"/>
          </a:xfrm>
          <a:prstGeom prst="rect">
            <a:avLst/>
          </a:prstGeom>
          <a:solidFill>
            <a:schemeClr val="accent2"/>
          </a:solidFill>
        </p:spPr>
        <p:txBody>
          <a:bodyPr wrap="square">
            <a:spAutoFit/>
          </a:bodyPr>
          <a:lstStyle/>
          <a:p>
            <a:r>
              <a:rPr lang="en-US" sz="2400" dirty="0" smtClean="0"/>
              <a:t>              The impact of climate Change in Afghanistan </a:t>
            </a:r>
            <a:endParaRPr lang="en-US" sz="2400" dirty="0"/>
          </a:p>
        </p:txBody>
      </p:sp>
    </p:spTree>
    <p:extLst>
      <p:ext uri="{BB962C8B-B14F-4D97-AF65-F5344CB8AC3E}">
        <p14:creationId xmlns:p14="http://schemas.microsoft.com/office/powerpoint/2010/main" val="27536532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80527586"/>
              </p:ext>
            </p:extLst>
          </p:nvPr>
        </p:nvGraphicFramePr>
        <p:xfrm>
          <a:off x="308345" y="740186"/>
          <a:ext cx="11628474" cy="23882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0" y="340076"/>
            <a:ext cx="12192000" cy="400110"/>
          </a:xfrm>
          <a:prstGeom prst="rect">
            <a:avLst/>
          </a:prstGeom>
          <a:solidFill>
            <a:schemeClr val="accent2"/>
          </a:solidFill>
        </p:spPr>
        <p:txBody>
          <a:bodyPr wrap="square">
            <a:spAutoFit/>
          </a:bodyPr>
          <a:lstStyle/>
          <a:p>
            <a:r>
              <a:rPr lang="en-US" sz="2000" b="1" dirty="0" smtClean="0"/>
              <a:t>Afghanistan</a:t>
            </a:r>
            <a:r>
              <a:rPr lang="en-US" sz="2000" dirty="0" smtClean="0"/>
              <a:t>: Future Risk Under Climate Change </a:t>
            </a:r>
            <a:endParaRPr lang="en-US" sz="2000" dirty="0"/>
          </a:p>
        </p:txBody>
      </p:sp>
      <p:sp>
        <p:nvSpPr>
          <p:cNvPr id="4" name="TextBox 3"/>
          <p:cNvSpPr txBox="1"/>
          <p:nvPr/>
        </p:nvSpPr>
        <p:spPr>
          <a:xfrm>
            <a:off x="355600" y="3441700"/>
            <a:ext cx="11607800" cy="923330"/>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en-US" dirty="0" smtClean="0"/>
              <a:t>Economic Migration due to decrease in agricultural activities |Distraction of agricultural land and Drought| </a:t>
            </a:r>
          </a:p>
          <a:p>
            <a:pPr marL="285750" indent="-285750">
              <a:buFont typeface="Arial" panose="020B0604020202020204" pitchFamily="34" charset="0"/>
              <a:buChar char="•"/>
            </a:pPr>
            <a:r>
              <a:rPr lang="en-US" dirty="0" smtClean="0"/>
              <a:t>Increase in temperature (1.5⁰C to 2.5⁰C) and growing season length, agricultural and crops production decreased due to lack of adaptation strategy. </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599" y="4603750"/>
            <a:ext cx="11618473" cy="1733550"/>
          </a:xfrm>
          <a:prstGeom prst="rect">
            <a:avLst/>
          </a:prstGeom>
        </p:spPr>
      </p:pic>
    </p:spTree>
    <p:extLst>
      <p:ext uri="{BB962C8B-B14F-4D97-AF65-F5344CB8AC3E}">
        <p14:creationId xmlns:p14="http://schemas.microsoft.com/office/powerpoint/2010/main" val="5261097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51466751"/>
              </p:ext>
            </p:extLst>
          </p:nvPr>
        </p:nvGraphicFramePr>
        <p:xfrm>
          <a:off x="322981" y="1223255"/>
          <a:ext cx="11361018" cy="5361380"/>
        </p:xfrm>
        <a:graphic>
          <a:graphicData uri="http://schemas.openxmlformats.org/drawingml/2006/table">
            <a:tbl>
              <a:tblPr firstRow="1" bandRow="1">
                <a:tableStyleId>{5C22544A-7EE6-4342-B048-85BDC9FD1C3A}</a:tableStyleId>
              </a:tblPr>
              <a:tblGrid>
                <a:gridCol w="3787006"/>
                <a:gridCol w="3787006"/>
                <a:gridCol w="3787006"/>
              </a:tblGrid>
              <a:tr h="376427">
                <a:tc>
                  <a:txBody>
                    <a:bodyPr/>
                    <a:lstStyle/>
                    <a:p>
                      <a:r>
                        <a:rPr lang="en-US" sz="2400" dirty="0" smtClean="0"/>
                        <a:t>Natural</a:t>
                      </a:r>
                      <a:r>
                        <a:rPr lang="en-US" sz="2400" baseline="0" dirty="0" smtClean="0"/>
                        <a:t> Occasion </a:t>
                      </a:r>
                      <a:endParaRPr lang="en-US" sz="2400" dirty="0"/>
                    </a:p>
                  </a:txBody>
                  <a:tcPr/>
                </a:tc>
                <a:tc>
                  <a:txBody>
                    <a:bodyPr/>
                    <a:lstStyle/>
                    <a:p>
                      <a:r>
                        <a:rPr lang="en-US" sz="2400" dirty="0" smtClean="0"/>
                        <a:t>Hazards </a:t>
                      </a:r>
                      <a:endParaRPr lang="en-US" sz="2400" dirty="0"/>
                    </a:p>
                  </a:txBody>
                  <a:tcPr/>
                </a:tc>
                <a:tc>
                  <a:txBody>
                    <a:bodyPr/>
                    <a:lstStyle/>
                    <a:p>
                      <a:r>
                        <a:rPr lang="en-US" sz="2400" dirty="0" smtClean="0"/>
                        <a:t>Policy Recommendation </a:t>
                      </a:r>
                      <a:endParaRPr lang="en-US" sz="2400" dirty="0"/>
                    </a:p>
                  </a:txBody>
                  <a:tcPr/>
                </a:tc>
              </a:tr>
              <a:tr h="1206629">
                <a:tc>
                  <a:txBody>
                    <a:bodyPr/>
                    <a:lstStyle/>
                    <a:p>
                      <a:r>
                        <a:rPr lang="en-US" sz="2000" dirty="0" smtClean="0"/>
                        <a:t>Slow onset </a:t>
                      </a:r>
                      <a:endParaRPr lang="en-US" sz="2000" dirty="0"/>
                    </a:p>
                  </a:txBody>
                  <a:tcPr/>
                </a:tc>
                <a:tc>
                  <a:txBody>
                    <a:bodyPr/>
                    <a:lstStyle/>
                    <a:p>
                      <a:r>
                        <a:rPr lang="en-US" sz="2000" dirty="0" smtClean="0"/>
                        <a:t>Soil gradually dries but access to irrigation allows people to continue planting </a:t>
                      </a:r>
                      <a:endParaRPr lang="en-US" sz="2000" dirty="0"/>
                    </a:p>
                  </a:txBody>
                  <a:tcPr/>
                </a:tc>
                <a:tc>
                  <a:txBody>
                    <a:bodyPr/>
                    <a:lstStyle/>
                    <a:p>
                      <a:pPr marL="285750" indent="-285750">
                        <a:buFont typeface="Arial" panose="020B0604020202020204" pitchFamily="34" charset="0"/>
                        <a:buChar char="•"/>
                      </a:pPr>
                      <a:r>
                        <a:rPr lang="en-US" sz="2000" dirty="0" smtClean="0"/>
                        <a:t>Stay and Adopt </a:t>
                      </a:r>
                      <a:endParaRPr lang="en-US" sz="2000" dirty="0"/>
                    </a:p>
                  </a:txBody>
                  <a:tcPr/>
                </a:tc>
              </a:tr>
              <a:tr h="928177">
                <a:tc>
                  <a:txBody>
                    <a:bodyPr/>
                    <a:lstStyle/>
                    <a:p>
                      <a:r>
                        <a:rPr lang="en-US" sz="2000" dirty="0" smtClean="0"/>
                        <a:t>Slow or repeated Sudden onset </a:t>
                      </a:r>
                      <a:endParaRPr lang="en-US" sz="2000" dirty="0"/>
                    </a:p>
                  </a:txBody>
                  <a:tcPr/>
                </a:tc>
                <a:tc>
                  <a:txBody>
                    <a:bodyPr/>
                    <a:lstStyle/>
                    <a:p>
                      <a:r>
                        <a:rPr lang="en-US" sz="2000" dirty="0" smtClean="0"/>
                        <a:t>Sea – Level</a:t>
                      </a:r>
                      <a:r>
                        <a:rPr lang="en-US" sz="2000" baseline="0" dirty="0" smtClean="0"/>
                        <a:t> rise coastal erosion inundate land and homes permanently </a:t>
                      </a:r>
                      <a:endParaRPr lang="en-US" sz="2000" dirty="0"/>
                    </a:p>
                  </a:txBody>
                  <a:tcPr/>
                </a:tc>
                <a:tc>
                  <a:txBody>
                    <a:bodyPr/>
                    <a:lstStyle/>
                    <a:p>
                      <a:pPr marL="285750" indent="-285750">
                        <a:buFont typeface="Arial" panose="020B0604020202020204" pitchFamily="34" charset="0"/>
                        <a:buChar char="•"/>
                      </a:pPr>
                      <a:r>
                        <a:rPr lang="en-US" sz="2000" dirty="0" smtClean="0"/>
                        <a:t>Migrate on a long – term basis</a:t>
                      </a:r>
                      <a:r>
                        <a:rPr lang="en-US" sz="2000" baseline="0" dirty="0" smtClean="0"/>
                        <a:t> </a:t>
                      </a:r>
                      <a:endParaRPr lang="en-US" sz="2000" dirty="0"/>
                    </a:p>
                  </a:txBody>
                  <a:tcPr/>
                </a:tc>
              </a:tr>
              <a:tr h="1485082">
                <a:tc>
                  <a:txBody>
                    <a:bodyPr/>
                    <a:lstStyle/>
                    <a:p>
                      <a:r>
                        <a:rPr lang="en-US" sz="2000" dirty="0" smtClean="0"/>
                        <a:t>Sudden Medium</a:t>
                      </a:r>
                      <a:r>
                        <a:rPr lang="en-US" sz="2000" baseline="0" dirty="0" smtClean="0"/>
                        <a:t> Onset </a:t>
                      </a:r>
                      <a:endParaRPr lang="en-US" sz="2000" dirty="0"/>
                    </a:p>
                  </a:txBody>
                  <a:tcPr/>
                </a:tc>
                <a:tc>
                  <a:txBody>
                    <a:bodyPr/>
                    <a:lstStyle/>
                    <a:p>
                      <a:r>
                        <a:rPr lang="en-US" sz="2000" dirty="0" smtClean="0"/>
                        <a:t>Drought or persistent</a:t>
                      </a:r>
                      <a:r>
                        <a:rPr lang="en-US" sz="2000" baseline="0" dirty="0" smtClean="0"/>
                        <a:t> heat waves  reduce crops yields and income, contributing to movement </a:t>
                      </a:r>
                      <a:endParaRPr lang="en-US" sz="2000" dirty="0"/>
                    </a:p>
                  </a:txBody>
                  <a:tcPr/>
                </a:tc>
                <a:tc>
                  <a:txBody>
                    <a:bodyPr/>
                    <a:lstStyle/>
                    <a:p>
                      <a:pPr marL="285750" indent="-285750">
                        <a:buFont typeface="Arial" panose="020B0604020202020204" pitchFamily="34" charset="0"/>
                        <a:buChar char="•"/>
                      </a:pPr>
                      <a:r>
                        <a:rPr lang="en-US" sz="2000" dirty="0" smtClean="0"/>
                        <a:t>Migrate</a:t>
                      </a:r>
                      <a:r>
                        <a:rPr lang="en-US" sz="2000" baseline="0" dirty="0" smtClean="0"/>
                        <a:t> on Cyclical temporary basis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t>Migrate on a long – term basis</a:t>
                      </a:r>
                      <a:r>
                        <a:rPr lang="en-US" sz="2000" baseline="0" dirty="0" smtClean="0"/>
                        <a:t> </a:t>
                      </a:r>
                      <a:endParaRPr lang="en-US" sz="2000" dirty="0" smtClean="0"/>
                    </a:p>
                    <a:p>
                      <a:endParaRPr lang="en-US" sz="2000" dirty="0"/>
                    </a:p>
                  </a:txBody>
                  <a:tcPr/>
                </a:tc>
              </a:tr>
              <a:tr h="1206629">
                <a:tc>
                  <a:txBody>
                    <a:bodyPr/>
                    <a:lstStyle/>
                    <a:p>
                      <a:r>
                        <a:rPr lang="en-US" sz="2000" dirty="0" smtClean="0"/>
                        <a:t>Sudden Onset </a:t>
                      </a:r>
                      <a:endParaRPr lang="en-US" sz="2000" dirty="0"/>
                    </a:p>
                  </a:txBody>
                  <a:tcPr/>
                </a:tc>
                <a:tc>
                  <a:txBody>
                    <a:bodyPr/>
                    <a:lstStyle/>
                    <a:p>
                      <a:r>
                        <a:rPr lang="en-US" sz="2000" dirty="0" smtClean="0"/>
                        <a:t>Flood, Storm or Cyclone</a:t>
                      </a:r>
                      <a:r>
                        <a:rPr lang="en-US" sz="2000" baseline="0" dirty="0" smtClean="0"/>
                        <a:t> temporarily displace people  until infrastructure is restored. </a:t>
                      </a:r>
                      <a:endParaRPr lang="en-US" sz="2000" dirty="0"/>
                    </a:p>
                  </a:txBody>
                  <a:tcPr/>
                </a:tc>
                <a:tc>
                  <a:txBody>
                    <a:bodyPr/>
                    <a:lstStyle/>
                    <a:p>
                      <a:pPr marL="285750" indent="-285750">
                        <a:buFont typeface="Arial" panose="020B0604020202020204" pitchFamily="34" charset="0"/>
                        <a:buChar char="•"/>
                      </a:pPr>
                      <a:r>
                        <a:rPr lang="en-US" sz="2000" dirty="0" smtClean="0"/>
                        <a:t>Displacement </a:t>
                      </a:r>
                      <a:endParaRPr lang="en-US" sz="2000" dirty="0"/>
                    </a:p>
                  </a:txBody>
                  <a:tcPr/>
                </a:tc>
              </a:tr>
            </a:tbl>
          </a:graphicData>
        </a:graphic>
      </p:graphicFrame>
      <p:sp>
        <p:nvSpPr>
          <p:cNvPr id="4" name="Rectangle 3"/>
          <p:cNvSpPr/>
          <p:nvPr/>
        </p:nvSpPr>
        <p:spPr>
          <a:xfrm>
            <a:off x="0" y="463034"/>
            <a:ext cx="12192000" cy="461665"/>
          </a:xfrm>
          <a:prstGeom prst="rect">
            <a:avLst/>
          </a:prstGeom>
          <a:solidFill>
            <a:schemeClr val="accent2"/>
          </a:solidFill>
        </p:spPr>
        <p:txBody>
          <a:bodyPr wrap="square">
            <a:spAutoFit/>
          </a:bodyPr>
          <a:lstStyle/>
          <a:p>
            <a:r>
              <a:rPr lang="en-US" sz="2400" dirty="0" smtClean="0"/>
              <a:t>    Possible </a:t>
            </a:r>
            <a:r>
              <a:rPr lang="en-US" sz="2400" dirty="0"/>
              <a:t>mobility responses to different climate </a:t>
            </a:r>
            <a:r>
              <a:rPr lang="en-US" sz="2400" dirty="0" smtClean="0"/>
              <a:t>hazards</a:t>
            </a:r>
            <a:endParaRPr lang="en-US" sz="2400" dirty="0"/>
          </a:p>
        </p:txBody>
      </p:sp>
    </p:spTree>
    <p:extLst>
      <p:ext uri="{BB962C8B-B14F-4D97-AF65-F5344CB8AC3E}">
        <p14:creationId xmlns:p14="http://schemas.microsoft.com/office/powerpoint/2010/main" val="4213301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63034"/>
            <a:ext cx="12192000" cy="461665"/>
          </a:xfrm>
          <a:prstGeom prst="rect">
            <a:avLst/>
          </a:prstGeom>
          <a:solidFill>
            <a:schemeClr val="accent2"/>
          </a:solidFill>
        </p:spPr>
        <p:txBody>
          <a:bodyPr wrap="square">
            <a:spAutoFit/>
          </a:bodyPr>
          <a:lstStyle/>
          <a:p>
            <a:r>
              <a:rPr lang="en-US" sz="2400" dirty="0" smtClean="0"/>
              <a:t>               Recommendations </a:t>
            </a:r>
            <a:endParaRPr lang="en-US" sz="2400" dirty="0"/>
          </a:p>
        </p:txBody>
      </p:sp>
      <p:sp>
        <p:nvSpPr>
          <p:cNvPr id="2" name="Rectangle 1"/>
          <p:cNvSpPr/>
          <p:nvPr/>
        </p:nvSpPr>
        <p:spPr>
          <a:xfrm>
            <a:off x="946299" y="1733107"/>
            <a:ext cx="10196622" cy="4401205"/>
          </a:xfrm>
          <a:prstGeom prst="rect">
            <a:avLst/>
          </a:prstGeom>
        </p:spPr>
        <p:txBody>
          <a:bodyPr wrap="square">
            <a:spAutoFit/>
          </a:bodyPr>
          <a:lstStyle/>
          <a:p>
            <a:pPr marL="285750" indent="-285750" algn="just">
              <a:buFont typeface="Arial" panose="020B0604020202020204" pitchFamily="34" charset="0"/>
              <a:buChar char="•"/>
            </a:pPr>
            <a:r>
              <a:rPr lang="en-US" sz="2800" dirty="0" smtClean="0"/>
              <a:t>Climate Change, especially the migration due to climate change is a global issue, the government will have to come up with a scientific solution </a:t>
            </a:r>
          </a:p>
          <a:p>
            <a:pPr marL="285750" indent="-285750" algn="just">
              <a:buFont typeface="Arial" panose="020B0604020202020204" pitchFamily="34" charset="0"/>
              <a:buChar char="•"/>
            </a:pPr>
            <a:r>
              <a:rPr lang="en-US" sz="2800" dirty="0" smtClean="0"/>
              <a:t>The problem pf climate change should be on the top priority and the government will have come up with a comprehensive policy</a:t>
            </a:r>
          </a:p>
          <a:p>
            <a:pPr marL="285750" indent="-285750" algn="just">
              <a:buFont typeface="Arial" panose="020B0604020202020204" pitchFamily="34" charset="0"/>
              <a:buChar char="•"/>
            </a:pPr>
            <a:r>
              <a:rPr lang="en-US" sz="2800" dirty="0" smtClean="0"/>
              <a:t>Climate Change migration is just similar to other displacement and mobility, so there should be equal behavior with these type of migrants </a:t>
            </a:r>
          </a:p>
          <a:p>
            <a:pPr marL="285750" indent="-285750" algn="just">
              <a:buFont typeface="Arial" panose="020B0604020202020204" pitchFamily="34" charset="0"/>
              <a:buChar char="•"/>
            </a:pPr>
            <a:r>
              <a:rPr lang="en-US" sz="2800" dirty="0" smtClean="0"/>
              <a:t>The government will have to support the private sector for adaptation. </a:t>
            </a:r>
            <a:endParaRPr lang="en-US" sz="2800" dirty="0"/>
          </a:p>
        </p:txBody>
      </p:sp>
    </p:spTree>
    <p:extLst>
      <p:ext uri="{BB962C8B-B14F-4D97-AF65-F5344CB8AC3E}">
        <p14:creationId xmlns:p14="http://schemas.microsoft.com/office/powerpoint/2010/main" val="1324271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14850" cy="6887059"/>
          </a:xfrm>
          <a:prstGeom prst="rect">
            <a:avLst/>
          </a:prstGeom>
        </p:spPr>
      </p:pic>
      <p:sp>
        <p:nvSpPr>
          <p:cNvPr id="5" name="Rectangle 4"/>
          <p:cNvSpPr/>
          <p:nvPr/>
        </p:nvSpPr>
        <p:spPr>
          <a:xfrm>
            <a:off x="5154748" y="3244334"/>
            <a:ext cx="6554652" cy="1323439"/>
          </a:xfrm>
          <a:prstGeom prst="rect">
            <a:avLst/>
          </a:prstGeom>
        </p:spPr>
        <p:txBody>
          <a:bodyPr wrap="square">
            <a:spAutoFit/>
          </a:bodyPr>
          <a:lstStyle/>
          <a:p>
            <a:r>
              <a:rPr lang="en-US" sz="4000" dirty="0" smtClean="0">
                <a:solidFill>
                  <a:srgbClr val="FF0000"/>
                </a:solidFill>
                <a:latin typeface="Berlin Sans FB Demi" panose="020E0802020502020306" pitchFamily="34" charset="0"/>
              </a:rPr>
              <a:t>Thanks!</a:t>
            </a:r>
          </a:p>
          <a:p>
            <a:r>
              <a:rPr lang="en-US" sz="4000" dirty="0" smtClean="0"/>
              <a:t>Sultan.javid@gmail.com</a:t>
            </a:r>
            <a:endParaRPr lang="en-US" sz="4000" dirty="0"/>
          </a:p>
        </p:txBody>
      </p:sp>
    </p:spTree>
    <p:extLst>
      <p:ext uri="{BB962C8B-B14F-4D97-AF65-F5344CB8AC3E}">
        <p14:creationId xmlns:p14="http://schemas.microsoft.com/office/powerpoint/2010/main" val="3601398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TotalTime>
  <Words>944</Words>
  <Application>Microsoft Office PowerPoint</Application>
  <PresentationFormat>Widescreen</PresentationFormat>
  <Paragraphs>110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Berlin Sans FB Demi</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 Sultan Ali Javid</dc:creator>
  <cp:lastModifiedBy>Eng Sultan Ali Javid</cp:lastModifiedBy>
  <cp:revision>57</cp:revision>
  <cp:lastPrinted>2018-07-09T04:23:19Z</cp:lastPrinted>
  <dcterms:created xsi:type="dcterms:W3CDTF">2018-06-27T20:21:24Z</dcterms:created>
  <dcterms:modified xsi:type="dcterms:W3CDTF">2018-07-09T06:42:26Z</dcterms:modified>
</cp:coreProperties>
</file>