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81" r:id="rId4"/>
    <p:sldId id="258" r:id="rId5"/>
    <p:sldId id="278" r:id="rId6"/>
    <p:sldId id="279" r:id="rId7"/>
    <p:sldId id="271" r:id="rId8"/>
    <p:sldId id="282" r:id="rId9"/>
    <p:sldId id="277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59" autoAdjust="0"/>
  </p:normalViewPr>
  <p:slideViewPr>
    <p:cSldViewPr>
      <p:cViewPr varScale="1">
        <p:scale>
          <a:sx n="59" d="100"/>
          <a:sy n="59" d="100"/>
        </p:scale>
        <p:origin x="-300" y="-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C9EB4-EDFF-4C6B-A831-403394135FA9}" type="datetimeFigureOut">
              <a:rPr lang="en-US" smtClean="0"/>
              <a:pPr/>
              <a:t>09-Jul-18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A0033-805E-4270-A01D-535D9CB87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IN" sz="120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2B563-3F33-4D1E-A651-C14CFF3CA880}" type="datetimeFigureOut">
              <a:rPr lang="en-IN" smtClean="0"/>
              <a:pPr/>
              <a:t>09-07-2018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  <p:sp useBgFill="1">
        <p:nvSpPr>
          <p:cNvPr id="7" name="Rounded Rectangle 6"/>
          <p:cNvSpPr/>
          <p:nvPr userDrawn="1"/>
        </p:nvSpPr>
        <p:spPr>
          <a:xfrm>
            <a:off x="189756" y="188640"/>
            <a:ext cx="11665296" cy="648072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8" name="Picture 7" descr="C:\FILES CANSA &amp; HBF\Secretariat\Logos\CANSA Logo\CAN-SouthAsia-Logo172.jpg">
            <a:extLst>
              <a:ext uri="{FF2B5EF4-FFF2-40B4-BE49-F238E27FC236}">
                <a16:creationId xmlns:a16="http://schemas.microsoft.com/office/drawing/2014/main" xmlns="" id="{F25A4C84-3C68-4CC1-83AB-622B449BEDA8}"/>
              </a:ext>
            </a:extLst>
          </p:cNvPr>
          <p:cNvPicPr/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42" t="18689" r="26100" b="25134"/>
          <a:stretch/>
        </p:blipFill>
        <p:spPr bwMode="auto">
          <a:xfrm>
            <a:off x="261764" y="5445224"/>
            <a:ext cx="1152128" cy="1152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772" y="404664"/>
            <a:ext cx="11449272" cy="2160240"/>
          </a:xfrm>
        </p:spPr>
        <p:txBody>
          <a:bodyPr>
            <a:normAutofit/>
          </a:bodyPr>
          <a:lstStyle/>
          <a:p>
            <a:r>
              <a:rPr lang="en-GB" b="1" dirty="0" smtClean="0"/>
              <a:t>Recap of Day 1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dirty="0" smtClean="0"/>
              <a:t>National Consultation to frame Climate Resilient and Carbon Neutral Agenda for Afghanistan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9000" y="5949280"/>
            <a:ext cx="7817558" cy="769640"/>
          </a:xfrm>
        </p:spPr>
        <p:txBody>
          <a:bodyPr>
            <a:normAutofit fontScale="70000" lnSpcReduction="20000"/>
          </a:bodyPr>
          <a:lstStyle/>
          <a:p>
            <a:r>
              <a:rPr lang="en-IN" b="1" dirty="0" smtClean="0">
                <a:solidFill>
                  <a:schemeClr val="tx1"/>
                </a:solidFill>
              </a:rPr>
              <a:t>Santosh Patnaik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CAN South Asia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566020" y="2996952"/>
            <a:ext cx="7817558" cy="769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09836" y="3068960"/>
            <a:ext cx="10153128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Hotel </a:t>
            </a:r>
            <a:r>
              <a:rPr lang="en-GB" sz="2400" dirty="0" smtClean="0">
                <a:latin typeface="+mj-lt"/>
                <a:ea typeface="+mj-ea"/>
                <a:cs typeface="+mj-cs"/>
              </a:rPr>
              <a:t>Kabul Star, Kabul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</a:t>
            </a:r>
            <a:r>
              <a:rPr kumimoji="0" lang="en-GB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-9</a:t>
            </a:r>
            <a:r>
              <a:rPr kumimoji="0" lang="en-GB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July 2018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Inaugural Session  </a:t>
            </a:r>
            <a:endParaRPr lang="en-US" b="1" dirty="0"/>
          </a:p>
        </p:txBody>
      </p:sp>
      <p:pic>
        <p:nvPicPr>
          <p:cNvPr id="2050" name="Picture 2" descr="E:\Afghanistan\Kabul_Training Workshop_8th-9th July\Photos\2.jpg"/>
          <p:cNvPicPr>
            <a:picLocks noChangeAspect="1" noChangeArrowheads="1"/>
          </p:cNvPicPr>
          <p:nvPr/>
        </p:nvPicPr>
        <p:blipFill>
          <a:blip r:embed="rId3" cstate="print"/>
          <a:srcRect l="7323" t="31731" b="-8794"/>
          <a:stretch>
            <a:fillRect/>
          </a:stretch>
        </p:blipFill>
        <p:spPr bwMode="auto">
          <a:xfrm flipH="1">
            <a:off x="542737" y="1916832"/>
            <a:ext cx="3247419" cy="3600399"/>
          </a:xfrm>
          <a:prstGeom prst="rect">
            <a:avLst/>
          </a:prstGeom>
          <a:noFill/>
        </p:spPr>
      </p:pic>
      <p:pic>
        <p:nvPicPr>
          <p:cNvPr id="2051" name="Picture 3" descr="E:\Afghanistan\Kabul_Training Workshop_8th-9th July\Photos\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5456"/>
          <a:stretch>
            <a:fillRect/>
          </a:stretch>
        </p:blipFill>
        <p:spPr bwMode="auto">
          <a:xfrm>
            <a:off x="4222204" y="1628800"/>
            <a:ext cx="3373835" cy="4525963"/>
          </a:xfrm>
          <a:prstGeom prst="rect">
            <a:avLst/>
          </a:prstGeom>
          <a:noFill/>
        </p:spPr>
      </p:pic>
      <p:pic>
        <p:nvPicPr>
          <p:cNvPr id="2052" name="Picture 4" descr="C:\Users\user\Documents\IMG_20180708_104455.jpg"/>
          <p:cNvPicPr>
            <a:picLocks noChangeAspect="1" noChangeArrowheads="1"/>
          </p:cNvPicPr>
          <p:nvPr/>
        </p:nvPicPr>
        <p:blipFill>
          <a:blip r:embed="rId5" cstate="print"/>
          <a:srcRect l="9597" t="8929" r="16741" b="10713"/>
          <a:stretch>
            <a:fillRect/>
          </a:stretch>
        </p:blipFill>
        <p:spPr bwMode="auto">
          <a:xfrm flipH="1">
            <a:off x="7822604" y="2636912"/>
            <a:ext cx="387243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Session 2 </a:t>
            </a:r>
            <a:endParaRPr lang="en-US" b="1" dirty="0"/>
          </a:p>
        </p:txBody>
      </p:sp>
      <p:pic>
        <p:nvPicPr>
          <p:cNvPr id="4098" name="Picture 2" descr="E:\Afghanistan\Kabul_Training Workshop_8th-9th July\Photos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836" y="1340768"/>
            <a:ext cx="4032448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244" y="116632"/>
            <a:ext cx="10969943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Session 3 - Impact of Climate Change on Agriculture Sector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0" y="1412776"/>
            <a:ext cx="11305256" cy="4608512"/>
          </a:xfrm>
        </p:spPr>
        <p:txBody>
          <a:bodyPr>
            <a:noAutofit/>
          </a:bodyPr>
          <a:lstStyle/>
          <a:p>
            <a:pPr algn="just">
              <a:buSzPct val="153000"/>
              <a:buFontTx/>
              <a:buChar char="-"/>
            </a:pPr>
            <a:r>
              <a:rPr lang="en-US" sz="2400" dirty="0" smtClean="0"/>
              <a:t>Ministry </a:t>
            </a:r>
            <a:r>
              <a:rPr lang="en-US" sz="2400" dirty="0" smtClean="0"/>
              <a:t>has devised a strategic focus as a solution to improve agriculture sector </a:t>
            </a:r>
          </a:p>
          <a:p>
            <a:pPr algn="just">
              <a:buSzPct val="153000"/>
              <a:buFontTx/>
              <a:buChar char="-"/>
            </a:pPr>
            <a:r>
              <a:rPr lang="en-US" sz="2400" dirty="0" smtClean="0"/>
              <a:t>Factors of production, commodity focus, support services, improve livelihoods and promote institutions </a:t>
            </a:r>
          </a:p>
          <a:p>
            <a:pPr algn="just">
              <a:buSzPct val="153000"/>
              <a:buNone/>
            </a:pPr>
            <a:r>
              <a:rPr lang="en-US" sz="2400" dirty="0" smtClean="0"/>
              <a:t>-   Strategic </a:t>
            </a:r>
            <a:r>
              <a:rPr lang="en-US" sz="2400" dirty="0" smtClean="0"/>
              <a:t>priorities have been identified in the sector </a:t>
            </a:r>
          </a:p>
          <a:p>
            <a:pPr>
              <a:buFont typeface="+mj-lt"/>
              <a:buAutoNum type="arabicPeriod"/>
            </a:pPr>
            <a:r>
              <a:rPr lang="en-US" sz="2000" dirty="0" smtClean="0"/>
              <a:t>Improving irrigation systems, increased wheat production</a:t>
            </a:r>
          </a:p>
          <a:p>
            <a:pPr>
              <a:buFont typeface="+mj-lt"/>
              <a:buAutoNum type="arabicPeriod"/>
            </a:pPr>
            <a:r>
              <a:rPr lang="en-US" sz="2000" dirty="0" smtClean="0"/>
              <a:t>Horticulture value-chain, livestock development</a:t>
            </a:r>
          </a:p>
          <a:p>
            <a:pPr>
              <a:buFont typeface="+mj-lt"/>
              <a:buAutoNum type="arabicPeriod"/>
            </a:pPr>
            <a:r>
              <a:rPr lang="en-US" sz="2000" dirty="0" smtClean="0"/>
              <a:t>Climate-sensitive natural resource management</a:t>
            </a:r>
          </a:p>
          <a:p>
            <a:pPr>
              <a:buFont typeface="+mj-lt"/>
              <a:buAutoNum type="arabicPeriod"/>
            </a:pPr>
            <a:r>
              <a:rPr lang="en-US" sz="2000" dirty="0" smtClean="0"/>
              <a:t>Food and nutrition security, and resilience building </a:t>
            </a:r>
          </a:p>
          <a:p>
            <a:pPr>
              <a:buFont typeface="+mj-lt"/>
              <a:buAutoNum type="arabicPeriod"/>
            </a:pPr>
            <a:r>
              <a:rPr lang="en-US" sz="2000" dirty="0" smtClean="0"/>
              <a:t>Institutional </a:t>
            </a:r>
            <a:r>
              <a:rPr lang="en-US" sz="2000" dirty="0" smtClean="0"/>
              <a:t>reform</a:t>
            </a:r>
          </a:p>
          <a:p>
            <a:pPr>
              <a:buFontTx/>
              <a:buChar char="-"/>
            </a:pPr>
            <a:r>
              <a:rPr lang="en-US" sz="2400" dirty="0" smtClean="0"/>
              <a:t>Agribusiness charter has been framed </a:t>
            </a:r>
          </a:p>
          <a:p>
            <a:pPr>
              <a:buFontTx/>
              <a:buChar char="-"/>
            </a:pPr>
            <a:r>
              <a:rPr lang="en-US" sz="2400" dirty="0" smtClean="0"/>
              <a:t>Promote Water, energy and food nexus </a:t>
            </a:r>
          </a:p>
          <a:p>
            <a:pPr algn="just">
              <a:buSzPct val="153000"/>
            </a:pPr>
            <a:endParaRPr lang="en-IN" sz="2400" dirty="0" smtClean="0"/>
          </a:p>
        </p:txBody>
      </p:sp>
      <p:pic>
        <p:nvPicPr>
          <p:cNvPr id="1026" name="Picture 2" descr="E:\Afghanistan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4452" y="3447568"/>
            <a:ext cx="5112568" cy="329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09441" y="485800"/>
            <a:ext cx="1096994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 smtClean="0"/>
              <a:t>The Liaison Office Environment and Natural Resource Dept (TLO ENR Dept)</a:t>
            </a:r>
            <a:br>
              <a:rPr lang="en-US" altLang="en-US" sz="3200" dirty="0" smtClean="0"/>
            </a:br>
            <a:r>
              <a:rPr lang="en-US" altLang="en-US" sz="3200" dirty="0" smtClean="0"/>
              <a:t>Recommendations to Government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09441" y="1855365"/>
            <a:ext cx="10969943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Increase </a:t>
            </a:r>
            <a:r>
              <a:rPr lang="en-US" altLang="en-US" dirty="0" smtClean="0"/>
              <a:t>interaction </a:t>
            </a:r>
            <a:r>
              <a:rPr lang="en-US" altLang="en-US" dirty="0" smtClean="0"/>
              <a:t>with communities regarding climate change and effective Community Based Forest Management</a:t>
            </a:r>
          </a:p>
          <a:p>
            <a:pPr eaLnBrk="1" hangingPunct="1"/>
            <a:r>
              <a:rPr lang="en-US" altLang="en-US" dirty="0" smtClean="0"/>
              <a:t>Strict rules and legal action against people involved in forest cutting, to prevent deforestation;</a:t>
            </a:r>
          </a:p>
          <a:p>
            <a:pPr eaLnBrk="1" hangingPunct="1"/>
            <a:r>
              <a:rPr lang="en-US" altLang="en-US" dirty="0" smtClean="0"/>
              <a:t>Introduce alternative energy sources with reasonable prices for fire wood (heating in winter, daily household consumption)</a:t>
            </a:r>
          </a:p>
          <a:p>
            <a:pPr eaLnBrk="1" hangingPunct="1"/>
            <a:r>
              <a:rPr lang="en-US" altLang="en-US" dirty="0" smtClean="0"/>
              <a:t>Increase reforestation and afforestation besides forest management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 smtClean="0"/>
              <a:t>Recommendations to TLO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Focus on community awareness and empowerment;</a:t>
            </a:r>
          </a:p>
          <a:p>
            <a:pPr eaLnBrk="1" hangingPunct="1"/>
            <a:r>
              <a:rPr lang="en-US" altLang="en-US" dirty="0" smtClean="0"/>
              <a:t>Expand community based nurseries and reforestation;</a:t>
            </a:r>
          </a:p>
          <a:p>
            <a:pPr eaLnBrk="1" hangingPunct="1"/>
            <a:r>
              <a:rPr lang="en-US" altLang="en-US" dirty="0" smtClean="0"/>
              <a:t>Increase/expand watersheds rehabilitation and management;</a:t>
            </a:r>
          </a:p>
          <a:p>
            <a:pPr eaLnBrk="1" hangingPunct="1"/>
            <a:r>
              <a:rPr lang="en-US" altLang="en-US" dirty="0" smtClean="0"/>
              <a:t>Identify challenges and problems rural communities are facing and propose viable recommendations to communities and policy makers for effective and sustainable responses.</a:t>
            </a:r>
          </a:p>
          <a:p>
            <a:pPr eaLnBrk="1" hangingPunct="1"/>
            <a:r>
              <a:rPr lang="en-US" altLang="en-US" dirty="0" smtClean="0"/>
              <a:t>Initiate long-term programs and sustainable solutions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Session 4: Climate Constrained Water Sector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796" y="1484784"/>
            <a:ext cx="10969943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Afghanistan Urban Water Supply and Sewerage Corporation (AUWSSC) </a:t>
            </a:r>
          </a:p>
          <a:p>
            <a:pPr>
              <a:buFontTx/>
              <a:buChar char="-"/>
            </a:pPr>
            <a:r>
              <a:rPr lang="en-US" dirty="0" smtClean="0"/>
              <a:t>Efforts to improve water supply is ongoing in </a:t>
            </a:r>
          </a:p>
          <a:p>
            <a:pPr>
              <a:buFontTx/>
              <a:buChar char="-"/>
            </a:pPr>
            <a:r>
              <a:rPr lang="en-US" dirty="0" smtClean="0"/>
              <a:t>Survey and design of projects with various donor agencies </a:t>
            </a:r>
          </a:p>
          <a:p>
            <a:pPr>
              <a:buFontTx/>
              <a:buChar char="-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creation and operation of wastewater treatment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plants is ongoing </a:t>
            </a:r>
          </a:p>
          <a:p>
            <a:pPr>
              <a:buFontTx/>
              <a:buChar char="-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Collection and use of biogas for various purposes </a:t>
            </a:r>
          </a:p>
          <a:p>
            <a:pPr>
              <a:buFontTx/>
              <a:buChar char="-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Reuse of sludge as fertilizer and reuse of water for irrigation 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Ministry of Rural Rehabilitation &amp; Development (MRRD)</a:t>
            </a:r>
            <a:br>
              <a:rPr lang="en-US" dirty="0" smtClean="0"/>
            </a:br>
            <a:r>
              <a:rPr lang="en-US" dirty="0" smtClean="0"/>
              <a:t>Rural Water Supply Sanitation &amp; Irrigation Program (</a:t>
            </a:r>
            <a:r>
              <a:rPr lang="en-US" dirty="0" err="1" smtClean="0"/>
              <a:t>RuWatSIP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Revision </a:t>
            </a:r>
            <a:r>
              <a:rPr lang="en-US" dirty="0" smtClean="0"/>
              <a:t>of WASH policy based on </a:t>
            </a:r>
            <a:r>
              <a:rPr lang="en-US" dirty="0" smtClean="0"/>
              <a:t>SDGs </a:t>
            </a:r>
            <a:r>
              <a:rPr lang="en-US" dirty="0" smtClean="0"/>
              <a:t>requirements</a:t>
            </a:r>
            <a:r>
              <a:rPr lang="en-US" dirty="0" smtClean="0"/>
              <a:t>.</a:t>
            </a:r>
          </a:p>
          <a:p>
            <a:pPr lvl="0">
              <a:buFontTx/>
              <a:buChar char="-"/>
            </a:pPr>
            <a:r>
              <a:rPr lang="en-US" dirty="0" smtClean="0"/>
              <a:t>ODF Afghanistan by 2025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9956" y="3717032"/>
            <a:ext cx="7513559" cy="1143000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302</Words>
  <Application>Microsoft Office PowerPoint</Application>
  <PresentationFormat>Custom</PresentationFormat>
  <Paragraphs>44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Recap of Day 1 National Consultation to frame Climate Resilient and Carbon Neutral Agenda for Afghanistan</vt:lpstr>
      <vt:lpstr>Inaugural Session  </vt:lpstr>
      <vt:lpstr>Session 2 </vt:lpstr>
      <vt:lpstr>Session 3 - Impact of Climate Change on Agriculture Sector </vt:lpstr>
      <vt:lpstr>The Liaison Office Environment and Natural Resource Dept (TLO ENR Dept) Recommendations to Government</vt:lpstr>
      <vt:lpstr>Recommendations to TLO</vt:lpstr>
      <vt:lpstr>Session 4: Climate Constrained Water Sector </vt:lpstr>
      <vt:lpstr>Slide 8</vt:lpstr>
      <vt:lpstr>Thank You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Science : Vulnerability of Afghanistan</dc:title>
  <dc:creator>Thiru</dc:creator>
  <cp:lastModifiedBy>Santosh</cp:lastModifiedBy>
  <cp:revision>77</cp:revision>
  <dcterms:created xsi:type="dcterms:W3CDTF">2018-07-04T10:11:04Z</dcterms:created>
  <dcterms:modified xsi:type="dcterms:W3CDTF">2018-07-09T03:00:12Z</dcterms:modified>
</cp:coreProperties>
</file>