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sldx" ContentType="application/vnd.openxmlformats-officedocument.presentationml.slide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3" r:id="rId2"/>
    <p:sldId id="286" r:id="rId3"/>
    <p:sldId id="287" r:id="rId4"/>
    <p:sldId id="288" r:id="rId5"/>
    <p:sldId id="289" r:id="rId6"/>
    <p:sldId id="275" r:id="rId7"/>
    <p:sldId id="276" r:id="rId8"/>
    <p:sldId id="277" r:id="rId9"/>
    <p:sldId id="279" r:id="rId10"/>
    <p:sldId id="284" r:id="rId11"/>
    <p:sldId id="285" r:id="rId12"/>
    <p:sldId id="292" r:id="rId13"/>
    <p:sldId id="293" r:id="rId14"/>
    <p:sldId id="298" r:id="rId15"/>
    <p:sldId id="294" r:id="rId16"/>
    <p:sldId id="295" r:id="rId17"/>
    <p:sldId id="296" r:id="rId18"/>
    <p:sldId id="301" r:id="rId19"/>
    <p:sldId id="302" r:id="rId20"/>
    <p:sldId id="30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400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8.xlsx"/><Relationship Id="rId2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1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2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3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4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5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6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a-IR" dirty="0"/>
              <a:t>رطوبت </a:t>
            </a:r>
            <a:r>
              <a:rPr lang="fa-IR" dirty="0" smtClean="0"/>
              <a:t>نسبی  پایین بند قرغه  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30"/>
              <c:layout/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trendline>
            <c:trendlineType val="linear"/>
            <c:dispRSqr val="0"/>
            <c:dispEq val="0"/>
          </c:trendline>
          <c:xVal>
            <c:numRef>
              <c:f>'Payin-i-Paghman'!$A$6:$A$36</c:f>
              <c:numCache>
                <c:formatCode>General</c:formatCode>
                <c:ptCount val="31"/>
                <c:pt idx="0">
                  <c:v>1979.0</c:v>
                </c:pt>
                <c:pt idx="1">
                  <c:v>1980.0</c:v>
                </c:pt>
                <c:pt idx="2">
                  <c:v>1981.0</c:v>
                </c:pt>
                <c:pt idx="3">
                  <c:v>1982.0</c:v>
                </c:pt>
                <c:pt idx="4">
                  <c:v>1983.0</c:v>
                </c:pt>
                <c:pt idx="5">
                  <c:v>1984.0</c:v>
                </c:pt>
                <c:pt idx="6">
                  <c:v>1985.0</c:v>
                </c:pt>
                <c:pt idx="7">
                  <c:v>1986.0</c:v>
                </c:pt>
                <c:pt idx="8">
                  <c:v>1987.0</c:v>
                </c:pt>
                <c:pt idx="9">
                  <c:v>1988.0</c:v>
                </c:pt>
                <c:pt idx="10">
                  <c:v>1989.0</c:v>
                </c:pt>
                <c:pt idx="11">
                  <c:v>1990.0</c:v>
                </c:pt>
                <c:pt idx="12">
                  <c:v>1991.0</c:v>
                </c:pt>
                <c:pt idx="13">
                  <c:v>1992.0</c:v>
                </c:pt>
                <c:pt idx="14">
                  <c:v>1993.0</c:v>
                </c:pt>
                <c:pt idx="15">
                  <c:v>1994.0</c:v>
                </c:pt>
                <c:pt idx="16">
                  <c:v>1995.0</c:v>
                </c:pt>
                <c:pt idx="17">
                  <c:v>1996.0</c:v>
                </c:pt>
                <c:pt idx="18">
                  <c:v>1997.0</c:v>
                </c:pt>
                <c:pt idx="19">
                  <c:v>1998.0</c:v>
                </c:pt>
                <c:pt idx="20">
                  <c:v>1999.0</c:v>
                </c:pt>
                <c:pt idx="21">
                  <c:v>2000.0</c:v>
                </c:pt>
                <c:pt idx="22">
                  <c:v>2001.0</c:v>
                </c:pt>
                <c:pt idx="23">
                  <c:v>2002.0</c:v>
                </c:pt>
                <c:pt idx="24">
                  <c:v>2003.0</c:v>
                </c:pt>
                <c:pt idx="25">
                  <c:v>2004.0</c:v>
                </c:pt>
                <c:pt idx="26">
                  <c:v>2005.0</c:v>
                </c:pt>
                <c:pt idx="27">
                  <c:v>2006.0</c:v>
                </c:pt>
                <c:pt idx="28">
                  <c:v>2007.0</c:v>
                </c:pt>
                <c:pt idx="29">
                  <c:v>2008.0</c:v>
                </c:pt>
                <c:pt idx="30">
                  <c:v>2009.0</c:v>
                </c:pt>
              </c:numCache>
            </c:numRef>
          </c:xVal>
          <c:yVal>
            <c:numRef>
              <c:f>'Payin-i-Paghman'!$N$6:$N$36</c:f>
              <c:numCache>
                <c:formatCode>0</c:formatCode>
                <c:ptCount val="31"/>
                <c:pt idx="0">
                  <c:v>56.08109619815668</c:v>
                </c:pt>
                <c:pt idx="1">
                  <c:v>58.10773461253243</c:v>
                </c:pt>
                <c:pt idx="2">
                  <c:v>58.85966986687146</c:v>
                </c:pt>
                <c:pt idx="3">
                  <c:v>59.33204870711725</c:v>
                </c:pt>
                <c:pt idx="4">
                  <c:v>59.37601619303634</c:v>
                </c:pt>
                <c:pt idx="5">
                  <c:v>57.73605626622174</c:v>
                </c:pt>
                <c:pt idx="6">
                  <c:v>53.31117793138759</c:v>
                </c:pt>
                <c:pt idx="7">
                  <c:v>55.0080821812596</c:v>
                </c:pt>
                <c:pt idx="8">
                  <c:v>54.04527393753201</c:v>
                </c:pt>
                <c:pt idx="9">
                  <c:v>54.71809677419355</c:v>
                </c:pt>
                <c:pt idx="10">
                  <c:v>56.54354781105991</c:v>
                </c:pt>
                <c:pt idx="11">
                  <c:v>55.30270174091143</c:v>
                </c:pt>
                <c:pt idx="12">
                  <c:v>58.32029237071172</c:v>
                </c:pt>
                <c:pt idx="13">
                  <c:v>57.99625710666172</c:v>
                </c:pt>
                <c:pt idx="14">
                  <c:v>55.94669169226827</c:v>
                </c:pt>
                <c:pt idx="15">
                  <c:v>56.8170576036866</c:v>
                </c:pt>
                <c:pt idx="16">
                  <c:v>57.14980325140807</c:v>
                </c:pt>
                <c:pt idx="17">
                  <c:v>59.01976464590285</c:v>
                </c:pt>
                <c:pt idx="18">
                  <c:v>58.81509210189451</c:v>
                </c:pt>
                <c:pt idx="19">
                  <c:v>57.3275513312852</c:v>
                </c:pt>
                <c:pt idx="20">
                  <c:v>56.31674897593444</c:v>
                </c:pt>
                <c:pt idx="21">
                  <c:v>52.02015841675937</c:v>
                </c:pt>
                <c:pt idx="22">
                  <c:v>52.04486738351249</c:v>
                </c:pt>
                <c:pt idx="23">
                  <c:v>52.34873246287763</c:v>
                </c:pt>
                <c:pt idx="24">
                  <c:v>55.41682770097285</c:v>
                </c:pt>
                <c:pt idx="25">
                  <c:v>52.06147540477074</c:v>
                </c:pt>
                <c:pt idx="26">
                  <c:v>54.17240092165898</c:v>
                </c:pt>
                <c:pt idx="27">
                  <c:v>53.76843119559652</c:v>
                </c:pt>
                <c:pt idx="28">
                  <c:v>57.89350947260623</c:v>
                </c:pt>
                <c:pt idx="29">
                  <c:v>52.88406825485105</c:v>
                </c:pt>
                <c:pt idx="30">
                  <c:v>53.31087058371732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8758712"/>
        <c:axId val="2118761272"/>
      </c:scatterChart>
      <c:valAx>
        <c:axId val="21187587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a-IR"/>
                  <a:t>سالها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8761272"/>
        <c:crosses val="autoZero"/>
        <c:crossBetween val="midCat"/>
      </c:valAx>
      <c:valAx>
        <c:axId val="211876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fa-IR"/>
                  <a:t>رطوبت نسبی </a:t>
                </a:r>
              </a:p>
            </c:rich>
          </c:tx>
          <c:layout/>
          <c:overlay val="0"/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87587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PH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yVal>
            <c:numRef>
              <c:f>Sheet3!$D$11:$H$11</c:f>
              <c:numCache>
                <c:formatCode>General</c:formatCode>
                <c:ptCount val="5"/>
                <c:pt idx="0">
                  <c:v>7.763999999999998</c:v>
                </c:pt>
                <c:pt idx="1">
                  <c:v>7.534</c:v>
                </c:pt>
                <c:pt idx="2">
                  <c:v>7.774</c:v>
                </c:pt>
                <c:pt idx="3">
                  <c:v>7.359999999999998</c:v>
                </c:pt>
                <c:pt idx="4">
                  <c:v>9.166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8849736"/>
        <c:axId val="2118855496"/>
      </c:scatterChart>
      <c:valAx>
        <c:axId val="21188497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a-IR"/>
                  <a:t>نمبر محلات</a:t>
                </a:r>
                <a:r>
                  <a:rPr lang="fa-IR" baseline="0"/>
                  <a:t> نمونه گیری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8855496"/>
        <c:crosses val="autoZero"/>
        <c:crossBetween val="midCat"/>
      </c:valAx>
      <c:valAx>
        <c:axId val="211885549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PH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8849736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gradFill flip="none" rotWithShape="1">
      <a:gsLst>
        <a:gs pos="0">
          <a:schemeClr val="bg2"/>
        </a:gs>
        <a:gs pos="17999">
          <a:srgbClr val="FEE7F2"/>
        </a:gs>
        <a:gs pos="36000">
          <a:srgbClr val="92D050"/>
        </a:gs>
        <a:gs pos="61000">
          <a:srgbClr val="FBA97D"/>
        </a:gs>
        <a:gs pos="82001">
          <a:srgbClr val="FFFF00"/>
        </a:gs>
        <a:gs pos="100000">
          <a:srgbClr val="FEE7F2"/>
        </a:gs>
      </a:gsLst>
      <a:lin ang="5400000" scaled="0"/>
      <a:tileRect/>
    </a:gra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EC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yVal>
            <c:numRef>
              <c:f>Sheet3!$D$12:$H$12</c:f>
              <c:numCache>
                <c:formatCode>General</c:formatCode>
                <c:ptCount val="5"/>
                <c:pt idx="0">
                  <c:v>51.9</c:v>
                </c:pt>
                <c:pt idx="1">
                  <c:v>53.8</c:v>
                </c:pt>
                <c:pt idx="2">
                  <c:v>56.4</c:v>
                </c:pt>
                <c:pt idx="3">
                  <c:v>55.4</c:v>
                </c:pt>
                <c:pt idx="4">
                  <c:v>110.0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9127304"/>
        <c:axId val="2118827656"/>
      </c:scatterChart>
      <c:valAx>
        <c:axId val="20291273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a-IR"/>
                  <a:t>محلات</a:t>
                </a:r>
                <a:r>
                  <a:rPr lang="fa-IR" baseline="0"/>
                  <a:t> نموه گیری </a:t>
                </a:r>
              </a:p>
              <a:p>
                <a:pPr>
                  <a:defRPr/>
                </a:pPr>
                <a:r>
                  <a:rPr lang="fa-IR" baseline="0"/>
                  <a:t>1.چشمه نزدیک ستیشن برف سنج </a:t>
                </a:r>
              </a:p>
              <a:p>
                <a:pPr>
                  <a:defRPr/>
                </a:pPr>
                <a:r>
                  <a:rPr lang="fa-IR" baseline="0"/>
                  <a:t>2.  به فاصله 200 متری از ستیشن برف سنج</a:t>
                </a:r>
              </a:p>
              <a:p>
                <a:pPr>
                  <a:defRPr/>
                </a:pPr>
                <a:r>
                  <a:rPr lang="fa-IR" baseline="0"/>
                  <a:t>3.دره پغمان به فاصله 500 متری از ستیشن برف سنج </a:t>
                </a:r>
              </a:p>
              <a:p>
                <a:pPr>
                  <a:defRPr/>
                </a:pPr>
                <a:r>
                  <a:rPr lang="fa-IR" baseline="0"/>
                  <a:t>4. 4. ققه فاصله 1 کیلومتری از ستیشن </a:t>
                </a:r>
              </a:p>
              <a:p>
                <a:pPr>
                  <a:defRPr/>
                </a:pPr>
                <a:r>
                  <a:rPr lang="fa-IR" baseline="0"/>
                  <a:t>5. ستیشن قلعه مللک </a:t>
                </a:r>
                <a:endParaRPr lang="en-US"/>
              </a:p>
            </c:rich>
          </c:tx>
          <c:layout/>
          <c:overlay val="0"/>
        </c:title>
        <c:majorTickMark val="none"/>
        <c:minorTickMark val="none"/>
        <c:tickLblPos val="nextTo"/>
        <c:crossAx val="2118827656"/>
        <c:crosses val="autoZero"/>
        <c:crossBetween val="midCat"/>
      </c:valAx>
      <c:valAx>
        <c:axId val="21188276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EC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029127304"/>
        <c:crosses val="autoZero"/>
        <c:crossBetween val="midCat"/>
      </c:valAx>
      <c:spPr>
        <a:gradFill>
          <a:gsLst>
            <a:gs pos="0">
              <a:schemeClr val="tx2">
                <a:lumMod val="60000"/>
                <a:lumOff val="40000"/>
              </a:schemeClr>
            </a:gs>
            <a:gs pos="37910">
              <a:srgbClr val="00B0F0"/>
            </a:gs>
            <a:gs pos="13000">
              <a:srgbClr val="FFFF00"/>
            </a:gs>
            <a:gs pos="22000">
              <a:schemeClr val="accent6">
                <a:lumMod val="40000"/>
                <a:lumOff val="60000"/>
              </a:schemeClr>
            </a:gs>
            <a:gs pos="58000">
              <a:schemeClr val="accent3">
                <a:lumMod val="20000"/>
                <a:lumOff val="80000"/>
              </a:schemeClr>
            </a:gs>
            <a:gs pos="67000">
              <a:schemeClr val="accent2">
                <a:lumMod val="40000"/>
                <a:lumOff val="60000"/>
              </a:schemeClr>
            </a:gs>
            <a:gs pos="69000">
              <a:schemeClr val="accent2">
                <a:lumMod val="40000"/>
                <a:lumOff val="60000"/>
              </a:schemeClr>
            </a:gs>
            <a:gs pos="82001">
              <a:srgbClr val="FFFF00"/>
            </a:gs>
            <a:gs pos="100000">
              <a:srgbClr val="FF0000"/>
            </a:gs>
          </a:gsLst>
          <a:lin ang="5400000" scaled="0"/>
        </a:gradFill>
      </c:spPr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chemeClr val="tx2">
            <a:lumMod val="60000"/>
            <a:lumOff val="40000"/>
          </a:schemeClr>
        </a:gs>
        <a:gs pos="37910">
          <a:srgbClr val="00B0F0"/>
        </a:gs>
        <a:gs pos="13000">
          <a:schemeClr val="tx2">
            <a:lumMod val="60000"/>
            <a:lumOff val="40000"/>
          </a:schemeClr>
        </a:gs>
        <a:gs pos="22000">
          <a:schemeClr val="accent6">
            <a:lumMod val="40000"/>
            <a:lumOff val="60000"/>
          </a:schemeClr>
        </a:gs>
        <a:gs pos="58000">
          <a:schemeClr val="accent3">
            <a:lumMod val="20000"/>
            <a:lumOff val="80000"/>
          </a:schemeClr>
        </a:gs>
        <a:gs pos="67000">
          <a:schemeClr val="accent2">
            <a:lumMod val="40000"/>
            <a:lumOff val="60000"/>
          </a:schemeClr>
        </a:gs>
        <a:gs pos="69000">
          <a:schemeClr val="accent2">
            <a:lumMod val="40000"/>
            <a:lumOff val="60000"/>
          </a:schemeClr>
        </a:gs>
        <a:gs pos="82001">
          <a:srgbClr val="FFFF00"/>
        </a:gs>
        <a:gs pos="100000">
          <a:srgbClr val="FFC000"/>
        </a:gs>
      </a:gsLst>
      <a:lin ang="5400000" scaled="0"/>
    </a:gra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Elevation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val>
            <c:numRef>
              <c:f>Sheet3!$D$6:$H$6</c:f>
              <c:numCache>
                <c:formatCode>General</c:formatCode>
                <c:ptCount val="5"/>
                <c:pt idx="0">
                  <c:v>2753.0</c:v>
                </c:pt>
                <c:pt idx="1">
                  <c:v>2742.0</c:v>
                </c:pt>
                <c:pt idx="2">
                  <c:v>2624.0</c:v>
                </c:pt>
                <c:pt idx="3">
                  <c:v>2611.0</c:v>
                </c:pt>
                <c:pt idx="4">
                  <c:v>2162.0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9078552"/>
        <c:axId val="2029075560"/>
      </c:lineChart>
      <c:catAx>
        <c:axId val="2029078552"/>
        <c:scaling>
          <c:orientation val="minMax"/>
        </c:scaling>
        <c:delete val="0"/>
        <c:axPos val="b"/>
        <c:majorTickMark val="none"/>
        <c:minorTickMark val="none"/>
        <c:tickLblPos val="nextTo"/>
        <c:crossAx val="2029075560"/>
        <c:crosses val="autoZero"/>
        <c:auto val="1"/>
        <c:lblAlgn val="ctr"/>
        <c:lblOffset val="100"/>
        <c:noMultiLvlLbl val="0"/>
      </c:catAx>
      <c:valAx>
        <c:axId val="20290755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a-IR"/>
                  <a:t>ارتفاع</a:t>
                </a:r>
                <a:r>
                  <a:rPr lang="fa-IR" baseline="0"/>
                  <a:t> از سطح بحر  به متر 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527777777777778"/>
              <c:y val="0.29304243219597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029078552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</c:spPr>
    </c:plotArea>
    <c:plotVisOnly val="1"/>
    <c:dispBlanksAs val="gap"/>
    <c:showDLblsOverMax val="0"/>
  </c:chart>
  <c:spPr>
    <a:gradFill>
      <a:gsLst>
        <a:gs pos="0">
          <a:schemeClr val="tx2">
            <a:lumMod val="60000"/>
            <a:lumOff val="40000"/>
          </a:schemeClr>
        </a:gs>
        <a:gs pos="37910">
          <a:srgbClr val="00B0F0"/>
        </a:gs>
        <a:gs pos="13000">
          <a:srgbClr val="FFFF00"/>
        </a:gs>
        <a:gs pos="22000">
          <a:schemeClr val="accent6">
            <a:lumMod val="40000"/>
            <a:lumOff val="60000"/>
          </a:schemeClr>
        </a:gs>
        <a:gs pos="58000">
          <a:schemeClr val="accent3">
            <a:lumMod val="20000"/>
            <a:lumOff val="80000"/>
          </a:schemeClr>
        </a:gs>
        <a:gs pos="67000">
          <a:schemeClr val="accent2">
            <a:lumMod val="40000"/>
            <a:lumOff val="60000"/>
          </a:schemeClr>
        </a:gs>
        <a:gs pos="69000">
          <a:schemeClr val="accent2">
            <a:lumMod val="40000"/>
            <a:lumOff val="60000"/>
          </a:schemeClr>
        </a:gs>
        <a:gs pos="82001">
          <a:srgbClr val="FFFF00"/>
        </a:gs>
        <a:gs pos="100000">
          <a:srgbClr val="FF0000"/>
        </a:gs>
      </a:gsLst>
      <a:lin ang="5400000" scaled="0"/>
    </a:gra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Amonia NH4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yVal>
            <c:numRef>
              <c:f>Sheet3!$D$15:$H$15</c:f>
              <c:numCache>
                <c:formatCode>General</c:formatCode>
                <c:ptCount val="5"/>
                <c:pt idx="0">
                  <c:v>0.02</c:v>
                </c:pt>
                <c:pt idx="1">
                  <c:v>0.14</c:v>
                </c:pt>
                <c:pt idx="2">
                  <c:v>0.006</c:v>
                </c:pt>
                <c:pt idx="3">
                  <c:v>0.02</c:v>
                </c:pt>
                <c:pt idx="4">
                  <c:v>0.01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8882088"/>
        <c:axId val="2118887976"/>
      </c:scatterChart>
      <c:valAx>
        <c:axId val="21188820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a-IR"/>
                  <a:t>نمبر</a:t>
                </a:r>
                <a:r>
                  <a:rPr lang="fa-IR" baseline="0"/>
                  <a:t> نقاط نمونه گیری </a:t>
                </a:r>
                <a:endParaRPr lang="en-US"/>
              </a:p>
            </c:rich>
          </c:tx>
          <c:layout/>
          <c:overlay val="0"/>
        </c:title>
        <c:majorTickMark val="none"/>
        <c:minorTickMark val="none"/>
        <c:tickLblPos val="nextTo"/>
        <c:crossAx val="2118887976"/>
        <c:crosses val="autoZero"/>
        <c:crossBetween val="midCat"/>
      </c:valAx>
      <c:valAx>
        <c:axId val="21188879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a-IR"/>
                  <a:t>امونیا </a:t>
                </a:r>
                <a:r>
                  <a:rPr lang="en-US"/>
                  <a:t>NH4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8882088"/>
        <c:crosses val="autoZero"/>
        <c:crossBetween val="midCat"/>
      </c:valAx>
    </c:plotArea>
    <c:plotVisOnly val="1"/>
    <c:dispBlanksAs val="gap"/>
    <c:showDLblsOverMax val="0"/>
  </c:chart>
  <c:spPr>
    <a:gradFill>
      <a:gsLst>
        <a:gs pos="0">
          <a:schemeClr val="tx2">
            <a:lumMod val="60000"/>
            <a:lumOff val="40000"/>
          </a:schemeClr>
        </a:gs>
        <a:gs pos="13000">
          <a:srgbClr val="F8B049"/>
        </a:gs>
        <a:gs pos="21001">
          <a:schemeClr val="tx2">
            <a:lumMod val="60000"/>
            <a:lumOff val="40000"/>
          </a:schemeClr>
        </a:gs>
        <a:gs pos="58000">
          <a:schemeClr val="accent3">
            <a:lumMod val="20000"/>
            <a:lumOff val="80000"/>
          </a:schemeClr>
        </a:gs>
        <a:gs pos="67000">
          <a:schemeClr val="accent2">
            <a:lumMod val="40000"/>
            <a:lumOff val="60000"/>
          </a:schemeClr>
        </a:gs>
        <a:gs pos="69000">
          <a:schemeClr val="accent2">
            <a:lumMod val="40000"/>
            <a:lumOff val="60000"/>
          </a:schemeClr>
        </a:gs>
        <a:gs pos="82001">
          <a:schemeClr val="accent3"/>
        </a:gs>
        <a:gs pos="100000">
          <a:srgbClr val="92D050"/>
        </a:gs>
      </a:gsLst>
      <a:lin ang="5400000" scaled="0"/>
    </a:gradFill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Nitrite (NO2-)</a:t>
            </a:r>
            <a:r>
              <a:rPr lang="en-US" baseline="0"/>
              <a:t> </a:t>
            </a:r>
            <a:endParaRPr lang="en-US"/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yVal>
            <c:numRef>
              <c:f>Sheet3!$D$16:$H$16</c:f>
              <c:numCache>
                <c:formatCode>General</c:formatCode>
                <c:ptCount val="5"/>
                <c:pt idx="0">
                  <c:v>0.02</c:v>
                </c:pt>
                <c:pt idx="1">
                  <c:v>0.006</c:v>
                </c:pt>
                <c:pt idx="2">
                  <c:v>0.023</c:v>
                </c:pt>
                <c:pt idx="3">
                  <c:v>0.011</c:v>
                </c:pt>
                <c:pt idx="4">
                  <c:v>0.018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0292392"/>
        <c:axId val="2030286888"/>
      </c:scatterChart>
      <c:valAx>
        <c:axId val="20302923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Point of Sampling 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crossAx val="2030286888"/>
        <c:crosses val="autoZero"/>
        <c:crossBetween val="midCat"/>
      </c:valAx>
      <c:valAx>
        <c:axId val="20302868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NO2 ;mg/l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03029239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chemeClr val="tx2">
            <a:lumMod val="60000"/>
            <a:lumOff val="40000"/>
          </a:schemeClr>
        </a:gs>
        <a:gs pos="37910">
          <a:schemeClr val="accent6">
            <a:lumMod val="40000"/>
            <a:lumOff val="60000"/>
          </a:schemeClr>
        </a:gs>
        <a:gs pos="13000">
          <a:srgbClr val="FF0000"/>
        </a:gs>
        <a:gs pos="22000">
          <a:schemeClr val="accent6">
            <a:lumMod val="40000"/>
            <a:lumOff val="60000"/>
          </a:schemeClr>
        </a:gs>
        <a:gs pos="58000">
          <a:schemeClr val="accent3">
            <a:lumMod val="20000"/>
            <a:lumOff val="80000"/>
          </a:schemeClr>
        </a:gs>
        <a:gs pos="67000">
          <a:schemeClr val="accent2">
            <a:lumMod val="40000"/>
            <a:lumOff val="60000"/>
          </a:schemeClr>
        </a:gs>
        <a:gs pos="69000">
          <a:schemeClr val="accent2">
            <a:lumMod val="40000"/>
            <a:lumOff val="60000"/>
          </a:schemeClr>
        </a:gs>
        <a:gs pos="82001">
          <a:srgbClr val="FFFF00"/>
        </a:gs>
        <a:gs pos="100000">
          <a:srgbClr val="FFFF00"/>
        </a:gs>
      </a:gsLst>
      <a:lin ang="5400000" scaled="0"/>
    </a:gradFill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Nitrate</a:t>
            </a:r>
            <a:r>
              <a:rPr lang="en-US" baseline="0"/>
              <a:t> (NO3-)</a:t>
            </a:r>
            <a:endParaRPr lang="en-US"/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yVal>
            <c:numRef>
              <c:f>Sheet3!$D$17:$H$17</c:f>
              <c:numCache>
                <c:formatCode>General</c:formatCode>
                <c:ptCount val="5"/>
                <c:pt idx="0">
                  <c:v>0.4</c:v>
                </c:pt>
                <c:pt idx="1">
                  <c:v>0.4</c:v>
                </c:pt>
                <c:pt idx="2">
                  <c:v>0.3</c:v>
                </c:pt>
                <c:pt idx="3">
                  <c:v>0.3</c:v>
                </c:pt>
                <c:pt idx="4">
                  <c:v>0.4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0250456"/>
        <c:axId val="2030244936"/>
      </c:scatterChart>
      <c:valAx>
        <c:axId val="2030250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Point of Sampling 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crossAx val="2030244936"/>
        <c:crosses val="autoZero"/>
        <c:crossBetween val="midCat"/>
      </c:valAx>
      <c:valAx>
        <c:axId val="20302449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NO3-; mg/l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030250456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chemeClr val="tx2">
            <a:lumMod val="60000"/>
            <a:lumOff val="40000"/>
          </a:schemeClr>
        </a:gs>
        <a:gs pos="37910">
          <a:srgbClr val="00B0F0"/>
        </a:gs>
        <a:gs pos="13000">
          <a:srgbClr val="FFFF00"/>
        </a:gs>
        <a:gs pos="22000">
          <a:schemeClr val="accent6">
            <a:lumMod val="40000"/>
            <a:lumOff val="60000"/>
          </a:schemeClr>
        </a:gs>
        <a:gs pos="58000">
          <a:schemeClr val="accent3">
            <a:lumMod val="20000"/>
            <a:lumOff val="80000"/>
          </a:schemeClr>
        </a:gs>
        <a:gs pos="67000">
          <a:schemeClr val="accent2">
            <a:lumMod val="40000"/>
            <a:lumOff val="60000"/>
          </a:schemeClr>
        </a:gs>
        <a:gs pos="69000">
          <a:schemeClr val="accent2">
            <a:lumMod val="40000"/>
            <a:lumOff val="60000"/>
          </a:schemeClr>
        </a:gs>
        <a:gs pos="82001">
          <a:srgbClr val="FFFF00"/>
        </a:gs>
        <a:gs pos="100000">
          <a:srgbClr val="FF0000"/>
        </a:gs>
      </a:gsLst>
      <a:lin ang="5400000" scaled="0"/>
    </a:gradFill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Potassium (K+)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yVal>
            <c:numRef>
              <c:f>Sheet3!$D$19:$H$19</c:f>
              <c:numCache>
                <c:formatCode>General</c:formatCode>
                <c:ptCount val="5"/>
                <c:pt idx="0">
                  <c:v>0.8</c:v>
                </c:pt>
                <c:pt idx="1">
                  <c:v>1.2</c:v>
                </c:pt>
                <c:pt idx="2">
                  <c:v>1.0</c:v>
                </c:pt>
                <c:pt idx="3">
                  <c:v>0.9</c:v>
                </c:pt>
                <c:pt idx="4">
                  <c:v>0.4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9577192"/>
        <c:axId val="2118945800"/>
      </c:scatterChart>
      <c:valAx>
        <c:axId val="21195771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Point of Sampling 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crossAx val="2118945800"/>
        <c:crosses val="autoZero"/>
        <c:crossBetween val="midCat"/>
      </c:valAx>
      <c:valAx>
        <c:axId val="21189458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K+; mg/l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957719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chemeClr val="accent3"/>
        </a:gs>
        <a:gs pos="30000">
          <a:schemeClr val="accent6">
            <a:lumMod val="40000"/>
            <a:lumOff val="60000"/>
          </a:schemeClr>
        </a:gs>
        <a:gs pos="62000">
          <a:srgbClr val="BA0066"/>
        </a:gs>
        <a:gs pos="64000">
          <a:srgbClr val="FF0000"/>
        </a:gs>
        <a:gs pos="100000">
          <a:srgbClr val="FF8200"/>
        </a:gs>
      </a:gsLst>
      <a:lin ang="5400000" scaled="1"/>
    </a:gra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Sulfate(SO4) 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yVal>
            <c:numRef>
              <c:f>Sheet3!$E$14:$I$14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6.0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9603848"/>
        <c:axId val="2119609368"/>
      </c:scatterChart>
      <c:valAx>
        <c:axId val="2119603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Point of Sampling </a:t>
                </a:r>
              </a:p>
            </c:rich>
          </c:tx>
          <c:layout>
            <c:manualLayout>
              <c:xMode val="edge"/>
              <c:yMode val="edge"/>
              <c:x val="0.396514873140858"/>
              <c:y val="0.878680373286673"/>
            </c:manualLayout>
          </c:layout>
          <c:overlay val="0"/>
        </c:title>
        <c:majorTickMark val="none"/>
        <c:minorTickMark val="none"/>
        <c:tickLblPos val="nextTo"/>
        <c:crossAx val="2119609368"/>
        <c:crosses val="autoZero"/>
        <c:crossBetween val="midCat"/>
      </c:valAx>
      <c:valAx>
        <c:axId val="21196093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SO4 ;mg/l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960384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86252">
          <a:srgbClr val="FFC000"/>
        </a:gs>
        <a:gs pos="0">
          <a:schemeClr val="tx2">
            <a:lumMod val="20000"/>
            <a:lumOff val="80000"/>
          </a:schemeClr>
        </a:gs>
        <a:gs pos="30000">
          <a:schemeClr val="accent6">
            <a:lumMod val="40000"/>
            <a:lumOff val="60000"/>
          </a:schemeClr>
        </a:gs>
        <a:gs pos="62000">
          <a:schemeClr val="tx2">
            <a:lumMod val="40000"/>
            <a:lumOff val="60000"/>
          </a:schemeClr>
        </a:gs>
        <a:gs pos="72000">
          <a:schemeClr val="tx2">
            <a:lumMod val="60000"/>
            <a:lumOff val="40000"/>
          </a:schemeClr>
        </a:gs>
        <a:gs pos="100000">
          <a:srgbClr val="FFFF00"/>
        </a:gs>
      </a:gsLst>
      <a:lin ang="5400000" scaled="1"/>
    </a:gradFill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Fluride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4154900896009"/>
          <c:y val="0.290602216389618"/>
          <c:w val="0.630787175309983"/>
          <c:h val="0.454726839700593"/>
        </c:manualLayout>
      </c:layout>
      <c:scatterChart>
        <c:scatterStyle val="smoothMarker"/>
        <c:varyColors val="0"/>
        <c:ser>
          <c:idx val="0"/>
          <c:order val="0"/>
          <c:yVal>
            <c:numRef>
              <c:f>Sheet3!$E$15:$I$15</c:f>
              <c:numCache>
                <c:formatCode>General</c:formatCode>
                <c:ptCount val="5"/>
                <c:pt idx="0">
                  <c:v>1.18</c:v>
                </c:pt>
                <c:pt idx="1">
                  <c:v>1.18</c:v>
                </c:pt>
                <c:pt idx="2">
                  <c:v>1.01</c:v>
                </c:pt>
                <c:pt idx="3">
                  <c:v>1.12</c:v>
                </c:pt>
                <c:pt idx="4">
                  <c:v>0.0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9642152"/>
        <c:axId val="2119647640"/>
      </c:scatterChart>
      <c:valAx>
        <c:axId val="21196421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Point of Sampling 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crossAx val="2119647640"/>
        <c:crosses val="autoZero"/>
        <c:crossBetween val="midCat"/>
      </c:valAx>
      <c:valAx>
        <c:axId val="21196476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F;mg/l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9642152"/>
        <c:crosses val="autoZero"/>
        <c:crossBetween val="midCat"/>
      </c:valAx>
      <c:spPr>
        <a:gradFill>
          <a:gsLst>
            <a:gs pos="0">
              <a:srgbClr val="FFFF00"/>
            </a:gs>
            <a:gs pos="30000">
              <a:schemeClr val="accent6">
                <a:lumMod val="40000"/>
                <a:lumOff val="60000"/>
              </a:schemeClr>
            </a:gs>
            <a:gs pos="62000">
              <a:schemeClr val="accent3"/>
            </a:gs>
            <a:gs pos="72000">
              <a:schemeClr val="tx2">
                <a:lumMod val="60000"/>
                <a:lumOff val="40000"/>
              </a:schemeClr>
            </a:gs>
            <a:gs pos="100000">
              <a:srgbClr val="FF8200"/>
            </a:gs>
          </a:gsLst>
          <a:lin ang="5400000" scaled="1"/>
        </a:gradFill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rgbClr val="FFFF00"/>
        </a:gs>
        <a:gs pos="30000">
          <a:schemeClr val="accent6">
            <a:lumMod val="40000"/>
            <a:lumOff val="60000"/>
          </a:schemeClr>
        </a:gs>
        <a:gs pos="62000">
          <a:schemeClr val="accent3"/>
        </a:gs>
        <a:gs pos="72000">
          <a:schemeClr val="tx2">
            <a:lumMod val="60000"/>
            <a:lumOff val="40000"/>
          </a:schemeClr>
        </a:gs>
        <a:gs pos="100000">
          <a:srgbClr val="FF8200"/>
        </a:gs>
      </a:gsLst>
      <a:lin ang="5400000" scaled="1"/>
    </a:gradFill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Manganese (Mn)</a:t>
            </a:r>
          </a:p>
        </c:rich>
      </c:tx>
      <c:layout>
        <c:manualLayout>
          <c:xMode val="edge"/>
          <c:yMode val="edge"/>
          <c:x val="0.24226086322543"/>
          <c:y val="0.0416666666666667"/>
        </c:manualLayout>
      </c:layout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yVal>
            <c:numRef>
              <c:f>Sheet3!$E$16:$I$16</c:f>
              <c:numCache>
                <c:formatCode>General</c:formatCode>
                <c:ptCount val="5"/>
                <c:pt idx="0">
                  <c:v>0.0</c:v>
                </c:pt>
                <c:pt idx="1">
                  <c:v>0.0</c:v>
                </c:pt>
                <c:pt idx="2">
                  <c:v>0.5</c:v>
                </c:pt>
                <c:pt idx="3">
                  <c:v>0.2</c:v>
                </c:pt>
                <c:pt idx="4">
                  <c:v>0.7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8932168"/>
        <c:axId val="2118929224"/>
      </c:scatterChart>
      <c:valAx>
        <c:axId val="21189321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Point of Sampling 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crossAx val="2118929224"/>
        <c:crosses val="autoZero"/>
        <c:crossBetween val="midCat"/>
      </c:valAx>
      <c:valAx>
        <c:axId val="211892922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Mn;mg/l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893216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86252">
          <a:srgbClr val="00B050"/>
        </a:gs>
        <a:gs pos="0">
          <a:srgbClr val="FFC000"/>
        </a:gs>
        <a:gs pos="30000">
          <a:schemeClr val="accent6">
            <a:lumMod val="40000"/>
            <a:lumOff val="60000"/>
          </a:schemeClr>
        </a:gs>
        <a:gs pos="62000">
          <a:schemeClr val="bg1">
            <a:lumMod val="75000"/>
          </a:schemeClr>
        </a:gs>
        <a:gs pos="72000">
          <a:schemeClr val="tx2">
            <a:lumMod val="20000"/>
            <a:lumOff val="80000"/>
          </a:schemeClr>
        </a:gs>
        <a:gs pos="100000">
          <a:srgbClr val="FFFF00"/>
        </a:gs>
      </a:gsLst>
      <a:lin ang="5400000" scaled="1"/>
    </a:gra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Cyanide (CN)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yVal>
            <c:numRef>
              <c:f>Sheet3!$E$17:$I$17</c:f>
              <c:numCache>
                <c:formatCode>General</c:formatCode>
                <c:ptCount val="5"/>
                <c:pt idx="0">
                  <c:v>0.0</c:v>
                </c:pt>
                <c:pt idx="1">
                  <c:v>0.002</c:v>
                </c:pt>
                <c:pt idx="2">
                  <c:v>0.001</c:v>
                </c:pt>
                <c:pt idx="3">
                  <c:v>0.002</c:v>
                </c:pt>
                <c:pt idx="4">
                  <c:v>0.001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9005944"/>
        <c:axId val="2119011432"/>
      </c:scatterChart>
      <c:valAx>
        <c:axId val="21190059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Point of Sampling 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crossAx val="2119011432"/>
        <c:crosses val="autoZero"/>
        <c:crossBetween val="midCat"/>
      </c:valAx>
      <c:valAx>
        <c:axId val="211901143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CN;mg/l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9005944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rgbClr val="FF0000"/>
        </a:gs>
        <a:gs pos="30000">
          <a:schemeClr val="accent6">
            <a:lumMod val="40000"/>
            <a:lumOff val="60000"/>
          </a:schemeClr>
        </a:gs>
        <a:gs pos="62000">
          <a:schemeClr val="tx2">
            <a:lumMod val="40000"/>
            <a:lumOff val="60000"/>
          </a:schemeClr>
        </a:gs>
        <a:gs pos="72000">
          <a:schemeClr val="tx2">
            <a:lumMod val="60000"/>
            <a:lumOff val="40000"/>
          </a:schemeClr>
        </a:gs>
        <a:gs pos="100000">
          <a:srgbClr val="00B050"/>
        </a:gs>
      </a:gsLst>
      <a:lin ang="5400000" scaled="1"/>
    </a:gra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Total Desolve</a:t>
            </a:r>
            <a:r>
              <a:rPr lang="en-US" baseline="0"/>
              <a:t> Solic (TDS)</a:t>
            </a:r>
            <a:endParaRPr lang="en-US"/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yVal>
            <c:numRef>
              <c:f>Sheet3!$E$18:$I$18</c:f>
              <c:numCache>
                <c:formatCode>General</c:formatCode>
                <c:ptCount val="5"/>
                <c:pt idx="0">
                  <c:v>52.0</c:v>
                </c:pt>
                <c:pt idx="1">
                  <c:v>54.0</c:v>
                </c:pt>
                <c:pt idx="2">
                  <c:v>56.0</c:v>
                </c:pt>
                <c:pt idx="3">
                  <c:v>56.0</c:v>
                </c:pt>
                <c:pt idx="4">
                  <c:v>110.0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9722184"/>
        <c:axId val="2119727400"/>
      </c:scatterChart>
      <c:valAx>
        <c:axId val="2119722184"/>
        <c:scaling>
          <c:orientation val="minMax"/>
        </c:scaling>
        <c:delete val="0"/>
        <c:axPos val="b"/>
        <c:title>
          <c:layout/>
          <c:overlay val="0"/>
        </c:title>
        <c:majorTickMark val="none"/>
        <c:minorTickMark val="none"/>
        <c:tickLblPos val="nextTo"/>
        <c:crossAx val="2119727400"/>
        <c:crosses val="autoZero"/>
        <c:crossBetween val="midCat"/>
      </c:valAx>
      <c:valAx>
        <c:axId val="21197274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TDS;mg/l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9722184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rgbClr val="FC9FCB"/>
        </a:gs>
        <a:gs pos="13000">
          <a:srgbClr val="F8B049"/>
        </a:gs>
        <a:gs pos="21001">
          <a:srgbClr val="F8B049"/>
        </a:gs>
        <a:gs pos="58000">
          <a:schemeClr val="accent3">
            <a:lumMod val="20000"/>
            <a:lumOff val="80000"/>
          </a:schemeClr>
        </a:gs>
        <a:gs pos="67000">
          <a:schemeClr val="accent2">
            <a:lumMod val="40000"/>
            <a:lumOff val="60000"/>
          </a:schemeClr>
        </a:gs>
        <a:gs pos="69000">
          <a:schemeClr val="accent2">
            <a:lumMod val="40000"/>
            <a:lumOff val="60000"/>
          </a:schemeClr>
        </a:gs>
        <a:gs pos="82001">
          <a:schemeClr val="accent2">
            <a:lumMod val="20000"/>
            <a:lumOff val="80000"/>
          </a:schemeClr>
        </a:gs>
        <a:gs pos="100000">
          <a:srgbClr val="F8B049"/>
        </a:gs>
      </a:gsLst>
      <a:lin ang="5400000" scaled="0"/>
    </a:gradFill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a-IR" sz="1600" dirty="0"/>
              <a:t>سطح آبهای </a:t>
            </a:r>
            <a:r>
              <a:rPr lang="fa-IR" sz="1600" dirty="0" smtClean="0"/>
              <a:t>زیرزمینی در بعضی چاه ها مربوط </a:t>
            </a:r>
            <a:r>
              <a:rPr lang="fa-IR" sz="1600" baseline="0" dirty="0" smtClean="0"/>
              <a:t>دریای چمچه مست </a:t>
            </a:r>
            <a:r>
              <a:rPr lang="fa-IR" sz="1600" dirty="0" smtClean="0"/>
              <a:t> </a:t>
            </a:r>
            <a:r>
              <a:rPr lang="fa-IR" sz="1600" dirty="0"/>
              <a:t>بین سالهای 2007 </a:t>
            </a:r>
            <a:r>
              <a:rPr lang="fa-IR" sz="1600" dirty="0" smtClean="0"/>
              <a:t>- 2030</a:t>
            </a:r>
            <a:endParaRPr lang="en-US" sz="16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2007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Sheet3!$I$21:$O$21</c:f>
              <c:numCache>
                <c:formatCode>General</c:formatCode>
                <c:ptCount val="7"/>
                <c:pt idx="0">
                  <c:v>14.75</c:v>
                </c:pt>
                <c:pt idx="1">
                  <c:v>19.35</c:v>
                </c:pt>
                <c:pt idx="2">
                  <c:v>8.700000000000001</c:v>
                </c:pt>
                <c:pt idx="3">
                  <c:v>2.8</c:v>
                </c:pt>
                <c:pt idx="4">
                  <c:v>22.3</c:v>
                </c:pt>
                <c:pt idx="5">
                  <c:v>4.9</c:v>
                </c:pt>
                <c:pt idx="6">
                  <c:v>2.5</c:v>
                </c:pt>
              </c:numCache>
            </c:numRef>
          </c:val>
        </c:ser>
        <c:ser>
          <c:idx val="1"/>
          <c:order val="1"/>
          <c:tx>
            <c:v>2017</c:v>
          </c:tx>
          <c:invertIfNegative val="0"/>
          <c:val>
            <c:numRef>
              <c:f>Sheet3!$I$22:$O$22</c:f>
              <c:numCache>
                <c:formatCode>General</c:formatCode>
                <c:ptCount val="7"/>
                <c:pt idx="0">
                  <c:v>29.05</c:v>
                </c:pt>
                <c:pt idx="1">
                  <c:v>26.91</c:v>
                </c:pt>
                <c:pt idx="2">
                  <c:v>21.43</c:v>
                </c:pt>
                <c:pt idx="3">
                  <c:v>11.31</c:v>
                </c:pt>
                <c:pt idx="4">
                  <c:v>27.55</c:v>
                </c:pt>
                <c:pt idx="5">
                  <c:v>10.89</c:v>
                </c:pt>
                <c:pt idx="6">
                  <c:v>9.66</c:v>
                </c:pt>
              </c:numCache>
            </c:numRef>
          </c:val>
        </c:ser>
        <c:ser>
          <c:idx val="2"/>
          <c:order val="2"/>
          <c:tx>
            <c:v>2030 بدون افزایش نفوس </c:v>
          </c:tx>
          <c:invertIfNegative val="0"/>
          <c:val>
            <c:numRef>
              <c:f>Sheet3!$I$23:$O$23</c:f>
              <c:numCache>
                <c:formatCode>General</c:formatCode>
                <c:ptCount val="7"/>
                <c:pt idx="0">
                  <c:v>43.35</c:v>
                </c:pt>
                <c:pt idx="1">
                  <c:v>34.47</c:v>
                </c:pt>
                <c:pt idx="2">
                  <c:v>34.16000000000001</c:v>
                </c:pt>
                <c:pt idx="3">
                  <c:v>19.82</c:v>
                </c:pt>
                <c:pt idx="4">
                  <c:v>32.8</c:v>
                </c:pt>
                <c:pt idx="5">
                  <c:v>16.88</c:v>
                </c:pt>
                <c:pt idx="6">
                  <c:v>16.82</c:v>
                </c:pt>
              </c:numCache>
            </c:numRef>
          </c:val>
        </c:ser>
        <c:ser>
          <c:idx val="3"/>
          <c:order val="3"/>
          <c:tx>
            <c:v>2030 با درنظرداشت افزایش نفوس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Sheet3!$I$24:$O$24</c:f>
              <c:numCache>
                <c:formatCode>General</c:formatCode>
                <c:ptCount val="7"/>
                <c:pt idx="0">
                  <c:v>86.7</c:v>
                </c:pt>
                <c:pt idx="1">
                  <c:v>68.94000000000002</c:v>
                </c:pt>
                <c:pt idx="2">
                  <c:v>68.32</c:v>
                </c:pt>
                <c:pt idx="3">
                  <c:v>39.64</c:v>
                </c:pt>
                <c:pt idx="4">
                  <c:v>65.6</c:v>
                </c:pt>
                <c:pt idx="5">
                  <c:v>33.76000000000001</c:v>
                </c:pt>
                <c:pt idx="6">
                  <c:v>33.64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9788280"/>
        <c:axId val="2119791416"/>
      </c:barChart>
      <c:catAx>
        <c:axId val="2119788280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9791416"/>
        <c:crosses val="autoZero"/>
        <c:auto val="1"/>
        <c:lblAlgn val="ctr"/>
        <c:lblOffset val="100"/>
        <c:noMultiLvlLbl val="0"/>
      </c:catAx>
      <c:valAx>
        <c:axId val="211979141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a-IR"/>
                  <a:t>سطح </a:t>
                </a:r>
                <a:r>
                  <a:rPr lang="fa-IR" baseline="0"/>
                  <a:t>آبهای زیرزمینی به متر 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5"/>
              <c:y val="0.17873724117818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11978828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spPr>
    <a:gradFill>
      <a:gsLst>
        <a:gs pos="0">
          <a:schemeClr val="accent1"/>
        </a:gs>
        <a:gs pos="0">
          <a:srgbClr val="66008F"/>
        </a:gs>
        <a:gs pos="1000">
          <a:schemeClr val="tx2">
            <a:lumMod val="60000"/>
            <a:lumOff val="40000"/>
          </a:schemeClr>
        </a:gs>
        <a:gs pos="15000">
          <a:srgbClr val="92D050"/>
        </a:gs>
        <a:gs pos="26000">
          <a:schemeClr val="tx2">
            <a:lumMod val="20000"/>
            <a:lumOff val="80000"/>
          </a:schemeClr>
        </a:gs>
      </a:gsLst>
      <a:lin ang="5400000" scaled="0"/>
    </a:gradFill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600"/>
            </a:pPr>
            <a:r>
              <a:rPr lang="fa-IR" sz="3600"/>
              <a:t>تعداد</a:t>
            </a:r>
            <a:r>
              <a:rPr lang="fa-IR" sz="3600" baseline="0"/>
              <a:t> مشتریان آبرسانی شهر کابل بین سالهای 1386 و 1395</a:t>
            </a:r>
            <a:endParaRPr lang="en-US" sz="36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'گراف تعداد مشترکین نظربه سال'!$E$4</c:f>
              <c:strCache>
                <c:ptCount val="1"/>
                <c:pt idx="0">
                  <c:v>سال</c:v>
                </c:pt>
              </c:strCache>
            </c:strRef>
          </c:tx>
          <c:invertIfNegative val="0"/>
          <c:cat>
            <c:numLit>
              <c:formatCode>General</c:formatCode>
              <c:ptCount val="10"/>
              <c:pt idx="0">
                <c:v>1386.0</c:v>
              </c:pt>
              <c:pt idx="1">
                <c:v>1387.0</c:v>
              </c:pt>
              <c:pt idx="2">
                <c:v>1388.0</c:v>
              </c:pt>
              <c:pt idx="3">
                <c:v>1389.0</c:v>
              </c:pt>
              <c:pt idx="4">
                <c:v>1390.0</c:v>
              </c:pt>
              <c:pt idx="5">
                <c:v>1391.0</c:v>
              </c:pt>
              <c:pt idx="6">
                <c:v>1392.0</c:v>
              </c:pt>
              <c:pt idx="7">
                <c:v>1393.0</c:v>
              </c:pt>
              <c:pt idx="8">
                <c:v>1394.0</c:v>
              </c:pt>
              <c:pt idx="9">
                <c:v>1395.0</c:v>
              </c:pt>
            </c:numLit>
          </c:cat>
          <c:val>
            <c:numRef>
              <c:f>'گراف تعداد مشترکین نظربه سال'!$E$5:$E$14</c:f>
              <c:numCache>
                <c:formatCode>General</c:formatCode>
                <c:ptCount val="10"/>
                <c:pt idx="0">
                  <c:v>1386.0</c:v>
                </c:pt>
                <c:pt idx="1">
                  <c:v>1387.0</c:v>
                </c:pt>
                <c:pt idx="2">
                  <c:v>1388.0</c:v>
                </c:pt>
                <c:pt idx="3">
                  <c:v>1389.0</c:v>
                </c:pt>
                <c:pt idx="4">
                  <c:v>1390.0</c:v>
                </c:pt>
                <c:pt idx="5">
                  <c:v>1391.0</c:v>
                </c:pt>
                <c:pt idx="6">
                  <c:v>1392.0</c:v>
                </c:pt>
                <c:pt idx="7">
                  <c:v>1393.0</c:v>
                </c:pt>
                <c:pt idx="8">
                  <c:v>1394.0</c:v>
                </c:pt>
                <c:pt idx="9">
                  <c:v>1395.0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D-41D0-8AC7-DFAF79710817}"/>
            </c:ext>
          </c:extLst>
        </c:ser>
        <c:ser>
          <c:idx val="1"/>
          <c:order val="1"/>
          <c:tx>
            <c:strRef>
              <c:f>'گراف تعداد مشترکین نظربه سال'!$F$4</c:f>
              <c:strCache>
                <c:ptCount val="1"/>
                <c:pt idx="0">
                  <c:v>تعداد مشترکین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trendline>
            <c:trendlineType val="linear"/>
            <c:dispRSqr val="0"/>
            <c:dispEq val="0"/>
          </c:trendline>
          <c:cat>
            <c:numLit>
              <c:formatCode>General</c:formatCode>
              <c:ptCount val="10"/>
              <c:pt idx="0">
                <c:v>1386.0</c:v>
              </c:pt>
              <c:pt idx="1">
                <c:v>1387.0</c:v>
              </c:pt>
              <c:pt idx="2">
                <c:v>1388.0</c:v>
              </c:pt>
              <c:pt idx="3">
                <c:v>1389.0</c:v>
              </c:pt>
              <c:pt idx="4">
                <c:v>1390.0</c:v>
              </c:pt>
              <c:pt idx="5">
                <c:v>1391.0</c:v>
              </c:pt>
              <c:pt idx="6">
                <c:v>1392.0</c:v>
              </c:pt>
              <c:pt idx="7">
                <c:v>1393.0</c:v>
              </c:pt>
              <c:pt idx="8">
                <c:v>1394.0</c:v>
              </c:pt>
              <c:pt idx="9">
                <c:v>1395.0</c:v>
              </c:pt>
            </c:numLit>
          </c:cat>
          <c:val>
            <c:numRef>
              <c:f>'گراف تعداد مشترکین نظربه سال'!$F$5:$F$14</c:f>
              <c:numCache>
                <c:formatCode>General</c:formatCode>
                <c:ptCount val="10"/>
                <c:pt idx="0">
                  <c:v>50300.0</c:v>
                </c:pt>
                <c:pt idx="1">
                  <c:v>52000.0</c:v>
                </c:pt>
                <c:pt idx="2">
                  <c:v>60000.0</c:v>
                </c:pt>
                <c:pt idx="3">
                  <c:v>87500.0</c:v>
                </c:pt>
                <c:pt idx="4">
                  <c:v>98700.0</c:v>
                </c:pt>
                <c:pt idx="5">
                  <c:v>103400.0</c:v>
                </c:pt>
                <c:pt idx="6">
                  <c:v>123700.0</c:v>
                </c:pt>
                <c:pt idx="7">
                  <c:v>134560.0</c:v>
                </c:pt>
                <c:pt idx="8">
                  <c:v>145700.0</c:v>
                </c:pt>
                <c:pt idx="9">
                  <c:v>147800.0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D-41D0-8AC7-DFAF79710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9810056"/>
        <c:axId val="2119812888"/>
      </c:barChart>
      <c:catAx>
        <c:axId val="211981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19812888"/>
        <c:crosses val="autoZero"/>
        <c:auto val="1"/>
        <c:lblAlgn val="ctr"/>
        <c:lblOffset val="100"/>
        <c:noMultiLvlLbl val="0"/>
      </c:catAx>
      <c:valAx>
        <c:axId val="21198128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fa-IR" sz="1800"/>
                  <a:t>تعدد مشتریان </a:t>
                </a:r>
                <a:endParaRPr lang="en-US" sz="18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98100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spPr>
    <a:gradFill>
      <a:gsLst>
        <a:gs pos="0">
          <a:srgbClr val="000082"/>
        </a:gs>
        <a:gs pos="0">
          <a:srgbClr val="66008F"/>
        </a:gs>
        <a:gs pos="1000">
          <a:srgbClr val="BA0066"/>
        </a:gs>
        <a:gs pos="15000">
          <a:srgbClr val="FF0000"/>
        </a:gs>
        <a:gs pos="26000">
          <a:srgbClr val="FF8200"/>
        </a:gs>
      </a:gsLst>
      <a:lin ang="5400000" scaled="0"/>
    </a:gra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PM</a:t>
            </a:r>
            <a:r>
              <a:rPr lang="en-US" baseline="0"/>
              <a:t> 10 and PM2.5 along Chamcha mast river basin 2016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Sheet2!$C$19</c:f>
              <c:strCache>
                <c:ptCount val="1"/>
                <c:pt idx="0">
                  <c:v>Polytechnic</c:v>
                </c:pt>
              </c:strCache>
            </c:strRef>
          </c:tx>
          <c:val>
            <c:numRef>
              <c:f>Sheet2!$C$20:$C$37</c:f>
              <c:numCache>
                <c:formatCode>General</c:formatCode>
                <c:ptCount val="18"/>
                <c:pt idx="4">
                  <c:v>289.8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Sheet2!$D$19</c:f>
              <c:strCache>
                <c:ptCount val="1"/>
                <c:pt idx="0">
                  <c:v>standard </c:v>
                </c:pt>
              </c:strCache>
            </c:strRef>
          </c:tx>
          <c:val>
            <c:numRef>
              <c:f>Sheet2!$D$20:$D$37</c:f>
              <c:numCache>
                <c:formatCode>General</c:formatCode>
                <c:ptCount val="18"/>
                <c:pt idx="0">
                  <c:v>35.0</c:v>
                </c:pt>
                <c:pt idx="1">
                  <c:v>35.0</c:v>
                </c:pt>
                <c:pt idx="2">
                  <c:v>35.0</c:v>
                </c:pt>
                <c:pt idx="3">
                  <c:v>35.0</c:v>
                </c:pt>
                <c:pt idx="4">
                  <c:v>35.0</c:v>
                </c:pt>
                <c:pt idx="5">
                  <c:v>35.0</c:v>
                </c:pt>
                <c:pt idx="6">
                  <c:v>35.0</c:v>
                </c:pt>
                <c:pt idx="7">
                  <c:v>35.0</c:v>
                </c:pt>
                <c:pt idx="8">
                  <c:v>35.0</c:v>
                </c:pt>
                <c:pt idx="9">
                  <c:v>35.0</c:v>
                </c:pt>
                <c:pt idx="10">
                  <c:v>35.0</c:v>
                </c:pt>
                <c:pt idx="11">
                  <c:v>35.0</c:v>
                </c:pt>
                <c:pt idx="12">
                  <c:v>35.0</c:v>
                </c:pt>
                <c:pt idx="13">
                  <c:v>35.0</c:v>
                </c:pt>
                <c:pt idx="14">
                  <c:v>35.0</c:v>
                </c:pt>
                <c:pt idx="15">
                  <c:v>35.0</c:v>
                </c:pt>
                <c:pt idx="16">
                  <c:v>35.0</c:v>
                </c:pt>
                <c:pt idx="17">
                  <c:v>35.0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Sheet2!$E$19</c:f>
              <c:strCache>
                <c:ptCount val="1"/>
                <c:pt idx="0">
                  <c:v>PM2.5-2016</c:v>
                </c:pt>
              </c:strCache>
            </c:strRef>
          </c:tx>
          <c:val>
            <c:numRef>
              <c:f>Sheet2!$E$20:$E$37</c:f>
              <c:numCache>
                <c:formatCode>General</c:formatCode>
                <c:ptCount val="18"/>
                <c:pt idx="0">
                  <c:v>32.0</c:v>
                </c:pt>
                <c:pt idx="1">
                  <c:v>0.0</c:v>
                </c:pt>
                <c:pt idx="2">
                  <c:v>0.0</c:v>
                </c:pt>
                <c:pt idx="3">
                  <c:v>36.0</c:v>
                </c:pt>
                <c:pt idx="4">
                  <c:v>46.0</c:v>
                </c:pt>
                <c:pt idx="5">
                  <c:v>39.0</c:v>
                </c:pt>
                <c:pt idx="6">
                  <c:v>35.0</c:v>
                </c:pt>
                <c:pt idx="7">
                  <c:v>30.0</c:v>
                </c:pt>
                <c:pt idx="8">
                  <c:v>25.0</c:v>
                </c:pt>
                <c:pt idx="9">
                  <c:v>31.0</c:v>
                </c:pt>
                <c:pt idx="10">
                  <c:v>45.0</c:v>
                </c:pt>
                <c:pt idx="11">
                  <c:v>52.0</c:v>
                </c:pt>
                <c:pt idx="12">
                  <c:v>38.0</c:v>
                </c:pt>
                <c:pt idx="13">
                  <c:v>42.0</c:v>
                </c:pt>
                <c:pt idx="14">
                  <c:v>25.0</c:v>
                </c:pt>
                <c:pt idx="15">
                  <c:v>23.0</c:v>
                </c:pt>
                <c:pt idx="16">
                  <c:v>13.0</c:v>
                </c:pt>
                <c:pt idx="17">
                  <c:v>1.0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Sheet2!$F$19</c:f>
              <c:strCache>
                <c:ptCount val="1"/>
                <c:pt idx="0">
                  <c:v>Standard</c:v>
                </c:pt>
              </c:strCache>
            </c:strRef>
          </c:tx>
          <c:val>
            <c:numRef>
              <c:f>Sheet2!$F$20:$F$37</c:f>
              <c:numCache>
                <c:formatCode>General</c:formatCode>
                <c:ptCount val="18"/>
                <c:pt idx="0">
                  <c:v>150.0</c:v>
                </c:pt>
                <c:pt idx="1">
                  <c:v>150.0</c:v>
                </c:pt>
                <c:pt idx="2">
                  <c:v>150.0</c:v>
                </c:pt>
                <c:pt idx="3">
                  <c:v>150.0</c:v>
                </c:pt>
                <c:pt idx="4">
                  <c:v>150.0</c:v>
                </c:pt>
                <c:pt idx="5">
                  <c:v>150.0</c:v>
                </c:pt>
                <c:pt idx="6">
                  <c:v>150.0</c:v>
                </c:pt>
                <c:pt idx="7">
                  <c:v>150.0</c:v>
                </c:pt>
                <c:pt idx="8">
                  <c:v>150.0</c:v>
                </c:pt>
                <c:pt idx="9">
                  <c:v>150.0</c:v>
                </c:pt>
                <c:pt idx="10">
                  <c:v>150.0</c:v>
                </c:pt>
                <c:pt idx="11">
                  <c:v>150.0</c:v>
                </c:pt>
                <c:pt idx="12">
                  <c:v>150.0</c:v>
                </c:pt>
                <c:pt idx="13">
                  <c:v>150.0</c:v>
                </c:pt>
                <c:pt idx="14">
                  <c:v>150.0</c:v>
                </c:pt>
                <c:pt idx="15">
                  <c:v>150.0</c:v>
                </c:pt>
                <c:pt idx="16">
                  <c:v>150.0</c:v>
                </c:pt>
                <c:pt idx="17">
                  <c:v>150.0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Sheet2!$G$19</c:f>
              <c:strCache>
                <c:ptCount val="1"/>
                <c:pt idx="0">
                  <c:v>PM10-2016</c:v>
                </c:pt>
              </c:strCache>
            </c:strRef>
          </c:tx>
          <c:val>
            <c:numRef>
              <c:f>Sheet2!$G$20:$G$37</c:f>
              <c:numCache>
                <c:formatCode>General</c:formatCode>
                <c:ptCount val="18"/>
                <c:pt idx="0">
                  <c:v>155.0</c:v>
                </c:pt>
                <c:pt idx="1">
                  <c:v>75.0</c:v>
                </c:pt>
                <c:pt idx="2">
                  <c:v>0.5</c:v>
                </c:pt>
                <c:pt idx="3">
                  <c:v>155.0</c:v>
                </c:pt>
                <c:pt idx="4">
                  <c:v>215.0</c:v>
                </c:pt>
                <c:pt idx="5">
                  <c:v>105.0</c:v>
                </c:pt>
                <c:pt idx="6">
                  <c:v>175.0</c:v>
                </c:pt>
                <c:pt idx="7">
                  <c:v>180.0</c:v>
                </c:pt>
                <c:pt idx="8">
                  <c:v>155.0</c:v>
                </c:pt>
                <c:pt idx="9">
                  <c:v>205.0</c:v>
                </c:pt>
                <c:pt idx="10">
                  <c:v>205.0</c:v>
                </c:pt>
                <c:pt idx="11">
                  <c:v>210.0</c:v>
                </c:pt>
                <c:pt idx="12">
                  <c:v>210.0</c:v>
                </c:pt>
                <c:pt idx="13">
                  <c:v>215.0</c:v>
                </c:pt>
                <c:pt idx="14">
                  <c:v>205.0</c:v>
                </c:pt>
                <c:pt idx="15">
                  <c:v>161.0</c:v>
                </c:pt>
                <c:pt idx="16">
                  <c:v>121.0</c:v>
                </c:pt>
                <c:pt idx="17">
                  <c:v>105.0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9094744"/>
        <c:axId val="2119097720"/>
      </c:lineChart>
      <c:catAx>
        <c:axId val="2119094744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9097720"/>
        <c:crosses val="autoZero"/>
        <c:auto val="1"/>
        <c:lblAlgn val="ctr"/>
        <c:lblOffset val="100"/>
        <c:noMultiLvlLbl val="0"/>
      </c:catAx>
      <c:valAx>
        <c:axId val="21190977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µg/m3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9094744"/>
        <c:crosses val="autoZero"/>
        <c:crossBetween val="between"/>
      </c:valAx>
      <c:sp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0"/>
          <a:tileRect/>
        </a:gradFill>
      </c:spPr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86667">
          <a:schemeClr val="bg2"/>
        </a:gs>
        <a:gs pos="0">
          <a:schemeClr val="bg2"/>
        </a:gs>
        <a:gs pos="50000">
          <a:schemeClr val="accent1">
            <a:tint val="44500"/>
            <a:satMod val="160000"/>
          </a:schemeClr>
        </a:gs>
        <a:gs pos="49000">
          <a:schemeClr val="bg2"/>
        </a:gs>
      </a:gsLst>
      <a:lin ang="5400000" scaled="0"/>
    </a:gradFill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0.77586</cdr:x>
      <cdr:y>0.55556</cdr:y>
    </cdr:from>
    <cdr:to>
      <cdr:x>0.98276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29000" y="1905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5772C-C41B-40B9-A2D7-0EFC419B6E25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89339-1050-4F12-9755-6252E9DC2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89339-1050-4F12-9755-6252E9DC2F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86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F00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ayed.sharif@eirp.af.or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oleObject" Target="../embeddings/oleObject1.bin"/><Relationship Id="rId5" Type="http://schemas.openxmlformats.org/officeDocument/2006/relationships/package" Target="../embeddings/Microsoft_Office_PowerPoint_Slide11.sldx"/><Relationship Id="rId6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6" Type="http://schemas.openxmlformats.org/officeDocument/2006/relationships/chart" Target="../charts/chart6.xml"/><Relationship Id="rId7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4" Type="http://schemas.openxmlformats.org/officeDocument/2006/relationships/chart" Target="../charts/chart10.xml"/><Relationship Id="rId5" Type="http://schemas.openxmlformats.org/officeDocument/2006/relationships/chart" Target="../charts/chart11.xml"/><Relationship Id="rId6" Type="http://schemas.openxmlformats.org/officeDocument/2006/relationships/chart" Target="../charts/chart12.xml"/><Relationship Id="rId7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chart" Target="../charts/chart16.xml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  <a:gradFill>
            <a:gsLst>
              <a:gs pos="0">
                <a:schemeClr val="tx2">
                  <a:lumMod val="40000"/>
                  <a:lumOff val="60000"/>
                </a:schemeClr>
              </a:gs>
              <a:gs pos="30000">
                <a:schemeClr val="accent1">
                  <a:lumMod val="20000"/>
                  <a:lumOff val="80000"/>
                </a:schemeClr>
              </a:gs>
              <a:gs pos="64999">
                <a:schemeClr val="accent5">
                  <a:lumMod val="20000"/>
                  <a:lumOff val="80000"/>
                </a:schemeClr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fa-IR" b="1" dirty="0" smtClean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تحقیقات پیرامون «</a:t>
            </a:r>
            <a:r>
              <a:rPr lang="x-none" b="1" dirty="0" smtClean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تغییر </a:t>
            </a:r>
            <a:r>
              <a:rPr lang="x-none" b="1" dirty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اقلیم بالای منابع آبی حوزه دریای </a:t>
            </a:r>
            <a:endParaRPr lang="fa-IR" b="1" dirty="0" smtClean="0"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</a:endParaRPr>
          </a:p>
          <a:p>
            <a:pPr marL="0" indent="0" algn="ctr" rtl="1">
              <a:buNone/>
            </a:pPr>
            <a:r>
              <a:rPr lang="x-none" b="1" dirty="0" smtClean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چمچه مست</a:t>
            </a:r>
            <a:r>
              <a:rPr lang="fa-IR" b="1" dirty="0" smtClean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»</a:t>
            </a:r>
            <a:r>
              <a:rPr lang="x-none" b="1" dirty="0" smtClean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(</a:t>
            </a:r>
            <a:r>
              <a:rPr lang="x-none" b="1" dirty="0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شاخه بالائی حوزه دریای کابل)</a:t>
            </a:r>
            <a:endParaRPr lang="en-US" dirty="0"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</a:endParaRPr>
          </a:p>
          <a:p>
            <a:pPr marL="0" indent="0" algn="r" rtl="1">
              <a:buNone/>
            </a:pPr>
            <a:r>
              <a:rPr lang="x-none" dirty="0"/>
              <a:t> </a:t>
            </a:r>
            <a:endParaRPr lang="en-US" dirty="0"/>
          </a:p>
          <a:p>
            <a:pPr marL="0" indent="0" algn="r" rtl="1">
              <a:buNone/>
            </a:pPr>
            <a:r>
              <a:rPr lang="x-none" dirty="0">
                <a:gradFill>
                  <a:gsLst>
                    <a:gs pos="0">
                      <a:srgbClr val="FF0000"/>
                    </a:gs>
                    <a:gs pos="30000">
                      <a:srgbClr val="FF0000"/>
                    </a:gs>
                    <a:gs pos="64999">
                      <a:schemeClr val="tx1"/>
                    </a:gs>
                    <a:gs pos="89999">
                      <a:schemeClr val="accent1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پوهاند دوکتور محمد قاسم صدیقی استاد پوهنتون پولی تخنیک کابل </a:t>
            </a:r>
            <a:endParaRPr lang="en-US" dirty="0">
              <a:gradFill>
                <a:gsLst>
                  <a:gs pos="0">
                    <a:srgbClr val="FF0000"/>
                  </a:gs>
                  <a:gs pos="30000">
                    <a:srgbClr val="FF0000"/>
                  </a:gs>
                  <a:gs pos="64999">
                    <a:schemeClr val="tx1"/>
                  </a:gs>
                  <a:gs pos="89999">
                    <a:schemeClr val="accent1"/>
                  </a:gs>
                  <a:gs pos="100000">
                    <a:srgbClr val="FF8200"/>
                  </a:gs>
                </a:gsLst>
                <a:lin ang="5400000" scaled="0"/>
              </a:gradFill>
            </a:endParaRPr>
          </a:p>
          <a:p>
            <a:pPr marL="0" indent="0" algn="r" rtl="1">
              <a:buNone/>
            </a:pPr>
            <a:r>
              <a:rPr lang="en-US" dirty="0">
                <a:gradFill>
                  <a:gsLst>
                    <a:gs pos="0">
                      <a:srgbClr val="FF0000"/>
                    </a:gs>
                    <a:gs pos="30000">
                      <a:srgbClr val="FF0000"/>
                    </a:gs>
                    <a:gs pos="64999">
                      <a:schemeClr val="tx1"/>
                    </a:gs>
                    <a:gs pos="89999">
                      <a:schemeClr val="accent1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0700047368,</a:t>
            </a:r>
            <a:r>
              <a:rPr lang="en-US" u="sng" dirty="0">
                <a:gradFill>
                  <a:gsLst>
                    <a:gs pos="0">
                      <a:srgbClr val="FF0000"/>
                    </a:gs>
                    <a:gs pos="30000">
                      <a:srgbClr val="FF0000"/>
                    </a:gs>
                    <a:gs pos="64999">
                      <a:schemeClr val="tx1"/>
                    </a:gs>
                    <a:gs pos="89999">
                      <a:schemeClr val="accent1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seddeqy@kpu.edu.af</a:t>
            </a:r>
            <a:endParaRPr lang="en-US" dirty="0">
              <a:gradFill>
                <a:gsLst>
                  <a:gs pos="0">
                    <a:srgbClr val="FF0000"/>
                  </a:gs>
                  <a:gs pos="30000">
                    <a:srgbClr val="FF0000"/>
                  </a:gs>
                  <a:gs pos="64999">
                    <a:schemeClr val="tx1"/>
                  </a:gs>
                  <a:gs pos="89999">
                    <a:schemeClr val="accent1"/>
                  </a:gs>
                  <a:gs pos="100000">
                    <a:srgbClr val="FF8200"/>
                  </a:gs>
                </a:gsLst>
                <a:lin ang="5400000" scaled="0"/>
              </a:gradFill>
            </a:endParaRPr>
          </a:p>
          <a:p>
            <a:pPr marL="0" indent="0" algn="r" rtl="1">
              <a:buNone/>
            </a:pPr>
            <a:r>
              <a:rPr lang="fa-IR" dirty="0">
                <a:gradFill>
                  <a:gsLst>
                    <a:gs pos="0">
                      <a:srgbClr val="FFFF00"/>
                    </a:gs>
                    <a:gs pos="30000">
                      <a:srgbClr val="FF0000"/>
                    </a:gs>
                    <a:gs pos="64999">
                      <a:schemeClr val="tx1"/>
                    </a:gs>
                    <a:gs pos="89999">
                      <a:srgbClr val="0070C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پوهندوی محمد نسیم نسیمی استاد پوهنتون پولی تخنیک کابل </a:t>
            </a:r>
            <a:endParaRPr lang="en-US" dirty="0">
              <a:gradFill>
                <a:gsLst>
                  <a:gs pos="0">
                    <a:srgbClr val="FFFF00"/>
                  </a:gs>
                  <a:gs pos="30000">
                    <a:srgbClr val="FF0000"/>
                  </a:gs>
                  <a:gs pos="64999">
                    <a:schemeClr val="tx1"/>
                  </a:gs>
                  <a:gs pos="89999">
                    <a:srgbClr val="0070C0"/>
                  </a:gs>
                  <a:gs pos="100000">
                    <a:srgbClr val="FF8200"/>
                  </a:gs>
                </a:gsLst>
                <a:lin ang="5400000" scaled="0"/>
              </a:gradFill>
            </a:endParaRPr>
          </a:p>
          <a:p>
            <a:pPr marL="0" indent="0" algn="r" rtl="1">
              <a:buNone/>
            </a:pPr>
            <a:r>
              <a:rPr lang="en-US" dirty="0">
                <a:gradFill>
                  <a:gsLst>
                    <a:gs pos="0">
                      <a:srgbClr val="FFFF00"/>
                    </a:gs>
                    <a:gs pos="30000">
                      <a:srgbClr val="FF0000"/>
                    </a:gs>
                    <a:gs pos="64999">
                      <a:schemeClr val="tx1"/>
                    </a:gs>
                    <a:gs pos="89999">
                      <a:srgbClr val="0070C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0744340060</a:t>
            </a:r>
            <a:r>
              <a:rPr lang="en-US" u="sng" dirty="0">
                <a:gradFill>
                  <a:gsLst>
                    <a:gs pos="0">
                      <a:srgbClr val="FFFF00"/>
                    </a:gs>
                    <a:gs pos="30000">
                      <a:srgbClr val="FF0000"/>
                    </a:gs>
                    <a:gs pos="64999">
                      <a:schemeClr val="tx1"/>
                    </a:gs>
                    <a:gs pos="89999">
                      <a:srgbClr val="0070C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,mnnasimi@kpu.edu.af</a:t>
            </a:r>
            <a:endParaRPr lang="en-US" dirty="0">
              <a:gradFill>
                <a:gsLst>
                  <a:gs pos="0">
                    <a:srgbClr val="FFFF00"/>
                  </a:gs>
                  <a:gs pos="30000">
                    <a:srgbClr val="FF0000"/>
                  </a:gs>
                  <a:gs pos="64999">
                    <a:schemeClr val="tx1"/>
                  </a:gs>
                  <a:gs pos="89999">
                    <a:srgbClr val="0070C0"/>
                  </a:gs>
                  <a:gs pos="100000">
                    <a:srgbClr val="FF8200"/>
                  </a:gs>
                </a:gsLst>
                <a:lin ang="5400000" scaled="0"/>
              </a:gradFill>
            </a:endParaRPr>
          </a:p>
          <a:p>
            <a:pPr marL="0" indent="0" algn="r" rtl="1">
              <a:buNone/>
            </a:pPr>
            <a:r>
              <a:rPr lang="fa-IR" dirty="0">
                <a:gradFill>
                  <a:gsLst>
                    <a:gs pos="0">
                      <a:srgbClr val="FFFF00"/>
                    </a:gs>
                    <a:gs pos="30000">
                      <a:srgbClr val="FF0000"/>
                    </a:gs>
                    <a:gs pos="64999">
                      <a:schemeClr val="tx1"/>
                    </a:gs>
                    <a:gs pos="89999">
                      <a:srgbClr val="0070C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پوهنیار انجنیرسید شریف شبیر انجنیر ارشد اداره خوراکه و زراعت ملل </a:t>
            </a:r>
            <a:r>
              <a:rPr lang="fa-IR" dirty="0" smtClean="0">
                <a:gradFill>
                  <a:gsLst>
                    <a:gs pos="0">
                      <a:srgbClr val="FFFF00"/>
                    </a:gs>
                    <a:gs pos="30000">
                      <a:srgbClr val="FF0000"/>
                    </a:gs>
                    <a:gs pos="64999">
                      <a:schemeClr val="tx1"/>
                    </a:gs>
                    <a:gs pos="89999">
                      <a:srgbClr val="0070C0"/>
                    </a:gs>
                    <a:gs pos="100000">
                      <a:srgbClr val="FF8200"/>
                    </a:gs>
                  </a:gsLst>
                  <a:lin ang="5400000" scaled="0"/>
                </a:gradFill>
              </a:rPr>
              <a:t>متحد و مشاور تخنیکی وزارت انرژی و آب  </a:t>
            </a:r>
            <a:endParaRPr lang="en-US" dirty="0">
              <a:gradFill>
                <a:gsLst>
                  <a:gs pos="0">
                    <a:srgbClr val="FFFF00"/>
                  </a:gs>
                  <a:gs pos="30000">
                    <a:srgbClr val="FF0000"/>
                  </a:gs>
                  <a:gs pos="64999">
                    <a:schemeClr val="tx1"/>
                  </a:gs>
                  <a:gs pos="89999">
                    <a:srgbClr val="0070C0"/>
                  </a:gs>
                  <a:gs pos="100000">
                    <a:srgbClr val="FF8200"/>
                  </a:gs>
                </a:gsLst>
                <a:lin ang="5400000" scaled="0"/>
              </a:gradFill>
            </a:endParaRPr>
          </a:p>
          <a:p>
            <a:pPr marL="0" indent="0" algn="r" rtl="1">
              <a:buNone/>
            </a:pPr>
            <a:r>
              <a:rPr lang="en-US" dirty="0"/>
              <a:t>S0799346026, </a:t>
            </a:r>
            <a:r>
              <a:rPr lang="en-US" u="sng" dirty="0">
                <a:hlinkClick r:id="rId2"/>
              </a:rPr>
              <a:t>sayed.sharif@eirp.af.org</a:t>
            </a:r>
            <a:r>
              <a:rPr lang="en-US" dirty="0"/>
              <a:t> ; </a:t>
            </a:r>
            <a:r>
              <a:rPr lang="en-US" u="sng" dirty="0"/>
              <a:t>sayed.sharif@fao.org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15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15400" cy="3429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20108"/>
              </p:ext>
            </p:extLst>
          </p:nvPr>
        </p:nvGraphicFramePr>
        <p:xfrm>
          <a:off x="76200" y="3275013"/>
          <a:ext cx="8915400" cy="358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Slide" r:id="rId5" imgW="4570533" imgH="3427427" progId="PowerPoint.Slide.12">
                  <p:embed/>
                </p:oleObj>
              </mc:Choice>
              <mc:Fallback>
                <p:oleObj name="Slide" r:id="rId5" imgW="4570533" imgH="3427427" progId="PowerPoint.Slide.12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3275013"/>
                        <a:ext cx="8915400" cy="3582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81400" y="381000"/>
            <a:ext cx="398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DEM CHAMCAHMAST SUB RIVER BASIN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3505200"/>
            <a:ext cx="5268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RESEARCH AREA OF CHMACHAMAST SU RIVER BASIN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935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روش تحقیق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x-none" dirty="0" smtClean="0"/>
              <a:t>در </a:t>
            </a:r>
            <a:r>
              <a:rPr lang="x-none" dirty="0"/>
              <a:t>تحقیق</a:t>
            </a:r>
            <a:r>
              <a:rPr lang="fa-IR" dirty="0"/>
              <a:t> ساحه مورد مطالعه </a:t>
            </a:r>
            <a:r>
              <a:rPr lang="x-none" dirty="0"/>
              <a:t>از روشهای ذیل استفاده شده است:       </a:t>
            </a:r>
            <a:endParaRPr lang="en-US" dirty="0"/>
          </a:p>
          <a:p>
            <a:pPr marL="0" lvl="0" indent="0" algn="r" rtl="1">
              <a:buNone/>
            </a:pPr>
            <a:r>
              <a:rPr lang="x-none" dirty="0"/>
              <a:t>مطالعات کتابخانه ای</a:t>
            </a:r>
            <a:endParaRPr lang="en-US" dirty="0"/>
          </a:p>
          <a:p>
            <a:pPr marL="0" lvl="0" indent="0" algn="r" rtl="1">
              <a:buNone/>
            </a:pPr>
            <a:r>
              <a:rPr lang="x-none" dirty="0"/>
              <a:t>مشاهدات </a:t>
            </a:r>
            <a:r>
              <a:rPr lang="fa-IR" dirty="0"/>
              <a:t>ومطالعات</a:t>
            </a:r>
            <a:r>
              <a:rPr lang="x-none" dirty="0"/>
              <a:t> ساحوی </a:t>
            </a:r>
            <a:endParaRPr lang="en-US" dirty="0"/>
          </a:p>
          <a:p>
            <a:pPr marL="0" lvl="0" indent="0" algn="r" rtl="1">
              <a:buNone/>
            </a:pPr>
            <a:r>
              <a:rPr lang="x-none" dirty="0"/>
              <a:t>تجارب لابرتواری نظربه نمونه گیری از ساحه مورد مطالعه </a:t>
            </a:r>
            <a:endParaRPr lang="en-US" dirty="0"/>
          </a:p>
          <a:p>
            <a:pPr marL="0" lvl="0" indent="0" algn="r" rtl="1">
              <a:buNone/>
            </a:pPr>
            <a:r>
              <a:rPr lang="x-none" dirty="0"/>
              <a:t>مصاحبه با اهالی منطقه</a:t>
            </a:r>
            <a:endParaRPr lang="en-US" dirty="0"/>
          </a:p>
          <a:p>
            <a:pPr marL="0" indent="0" algn="r">
              <a:buNone/>
            </a:pPr>
            <a:r>
              <a:rPr lang="x-none" dirty="0"/>
              <a:t>پرساختن پرسشنامه ها توسط اهالی منطقه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532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اهداف تحقیق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dirty="0" smtClean="0"/>
              <a:t>هدف </a:t>
            </a:r>
            <a:r>
              <a:rPr lang="fa-IR" dirty="0"/>
              <a:t>اصلی تحقیق ما ارزیابی تغییرات اقلیم واثرات منفی ان بالای منابع ابهای سطحی و زیرزمینی حوزه فرعی دریای چمچه مست از ستیشن برف سنج پغمان الی گذرگاه ، محل اتصال دریای چمچه مست با دریای میدان شهر می باشد. علت و عوامل کمبود آبهای سطحی و زیرزمینی وکیفیت آن جستجو گردیده  و راه بیرون رفت از معضلات پیشنهاد گردیده است. جستجوی این عوامل نیازبه  تحقیقات دربخش های متیورولوژیکی ،  هایدرولوژیکی ، هایدروجیولوجیکی ، اقتصادی واجتماعی دارد ، چنین تحقیقات در زمینه انجام گردیده و نتایج سودمند ارایه گردیده است.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3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اهمیت تحقیق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x-none" b="1" dirty="0"/>
              <a:t>اهمیت تحقیق</a:t>
            </a:r>
            <a:endParaRPr lang="en-US" b="1" dirty="0"/>
          </a:p>
          <a:p>
            <a:pPr marL="0" indent="0" algn="r" rtl="1">
              <a:buNone/>
            </a:pPr>
            <a:r>
              <a:rPr lang="fa-IR" dirty="0"/>
              <a:t>با دانستن اثرات منفی تغییر اقلیم بالای منابع آب می توان تدابیرتوافق پذیری </a:t>
            </a:r>
            <a:r>
              <a:rPr lang="fa-IR" dirty="0" smtClean="0"/>
              <a:t>را درمنطقه مورد مطالعه  </a:t>
            </a:r>
            <a:r>
              <a:rPr lang="fa-IR" dirty="0"/>
              <a:t>اتخاذ کرد، ذخیره آبهای زیرزمینی را با استفاده از روش های مناسب غنا بخشید و آبهای سطحی و زیرزمینی  را از ملوثیت جلوگیری کرد. .بانظرداشت تدابیر علمی و تخنیکی و عملی نمودن آن ، می تواند اقتصاد ملی کشور رشد نموده و مدیریت منابع اب انکشاف یافته و وضعیت محیط زیست در امتداد مسیر دریا بهبود یافته و کیفیت سطح زنده گی باشنده گان ساحه مورد مطالعه ارتقاء یابد.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949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Seddeqy\AppData\Local\Temp\Rar$DI13.0423\Qargha H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380" y="90904"/>
            <a:ext cx="8695239" cy="667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172200"/>
            <a:ext cx="9144000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dirty="0" smtClean="0"/>
              <a:t>نمای از بند قرغه شامل حوزه فرعی دریای چمچه مست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2051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0373988"/>
              </p:ext>
            </p:extLst>
          </p:nvPr>
        </p:nvGraphicFramePr>
        <p:xfrm>
          <a:off x="152400" y="17813"/>
          <a:ext cx="8991600" cy="2877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25730" y="2633063"/>
            <a:ext cx="9144000" cy="457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/>
              <a:t>رطوبت نسبی در ستیشن پایین بند قرغه بین سالهای 1975 الی 2015 که در حدود 6.71 فیصد کاهش را نشان می دهد </a:t>
            </a:r>
            <a:endParaRPr lang="en-US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22" y="3070471"/>
            <a:ext cx="9098478" cy="310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/>
              <a:t>سرعت وزش باد اوسط سالانه  در ستیشن پایین بند قرغه  ، بین سالهای 2013 الی 2016 که در حدود یک فیصد </a:t>
            </a:r>
            <a:r>
              <a:rPr lang="fa-IR" sz="1400" dirty="0" smtClean="0"/>
              <a:t>کاهش </a:t>
            </a:r>
            <a:r>
              <a:rPr lang="fa-IR" sz="1600" dirty="0" smtClean="0"/>
              <a:t>را نشان می دهد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8350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2667000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30678" y="2590800"/>
            <a:ext cx="9113322" cy="457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bg1"/>
                </a:solidFill>
              </a:rPr>
              <a:t>د</a:t>
            </a:r>
            <a:r>
              <a:rPr lang="fa-IR" sz="1200" dirty="0" smtClean="0">
                <a:solidFill>
                  <a:schemeClr val="bg1"/>
                </a:solidFill>
              </a:rPr>
              <a:t>رجه حرارت اعظمی ، متوسط و اصغری ستیشن هایدرومتیورولوژی پایین بند قرغه </a:t>
            </a:r>
            <a:endParaRPr lang="fa-IR" sz="1100" dirty="0" smtClean="0">
              <a:solidFill>
                <a:schemeClr val="bg1"/>
              </a:solidFill>
            </a:endParaRPr>
          </a:p>
          <a:p>
            <a:pPr algn="ctr"/>
            <a:r>
              <a:rPr lang="fa-IR" sz="1100" dirty="0" smtClean="0">
                <a:solidFill>
                  <a:schemeClr val="bg1"/>
                </a:solidFill>
              </a:rPr>
              <a:t> که درجه حرارت اعظمی +0.2 درجه سانتی گرید و حرارت متوسط +0.5 درجه سانتی گرید وحرارت اصغری حدود +2.5 درجه سانتی گرید  بین سالهای </a:t>
            </a:r>
            <a:r>
              <a:rPr lang="fa-IR" sz="1050" dirty="0" smtClean="0">
                <a:solidFill>
                  <a:schemeClr val="bg1"/>
                </a:solidFill>
              </a:rPr>
              <a:t>1975 و </a:t>
            </a:r>
            <a:r>
              <a:rPr lang="fa-IR" sz="1100" dirty="0" smtClean="0">
                <a:solidFill>
                  <a:schemeClr val="bg1"/>
                </a:solidFill>
              </a:rPr>
              <a:t>2010</a:t>
            </a:r>
            <a:r>
              <a:rPr lang="fa-IR" sz="1400" dirty="0" smtClean="0">
                <a:solidFill>
                  <a:schemeClr val="bg1"/>
                </a:solidFill>
              </a:rPr>
              <a:t> </a:t>
            </a:r>
            <a:r>
              <a:rPr lang="fa-IR" sz="1100" dirty="0" smtClean="0">
                <a:solidFill>
                  <a:schemeClr val="bg1"/>
                </a:solidFill>
              </a:rPr>
              <a:t>افزایش بعمل آمده است </a:t>
            </a:r>
            <a:r>
              <a:rPr lang="fa-IR" sz="1200" dirty="0" smtClean="0">
                <a:solidFill>
                  <a:schemeClr val="bg1"/>
                </a:solidFill>
              </a:rPr>
              <a:t>. 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77" y="3124201"/>
            <a:ext cx="9189523" cy="3077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019800"/>
            <a:ext cx="9176657" cy="762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/>
              <a:t>اوسط بارنده گی بین سالهای 1979 الی 2015  ستیشن هایدرومتیورولوژی بند قرغه که در حدود 30 فیصد کاهش را نشان می دهد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22882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" y="21771"/>
            <a:ext cx="8913421" cy="3407229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>
            <a:noFill/>
          </a:ln>
          <a:effectLst/>
          <a:ex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888" y="3571220"/>
            <a:ext cx="8571512" cy="2625519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>
            <a:noFill/>
          </a:ln>
          <a:effectLst/>
          <a:extLst/>
        </p:spPr>
      </p:pic>
      <p:sp>
        <p:nvSpPr>
          <p:cNvPr id="2" name="TextBox 1"/>
          <p:cNvSpPr txBox="1"/>
          <p:nvPr/>
        </p:nvSpPr>
        <p:spPr>
          <a:xfrm>
            <a:off x="2438400" y="426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3888" y="30480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b="1" dirty="0"/>
              <a:t>جریان سطحی (</a:t>
            </a:r>
            <a:r>
              <a:rPr lang="en-US" sz="1400" b="1" dirty="0"/>
              <a:t>Runoff</a:t>
            </a:r>
            <a:r>
              <a:rPr lang="fa-IR" sz="1400" b="1" dirty="0"/>
              <a:t>) به مقایسه سال 2009  حدود  20 فیصد کاهش را نشان می دهد ، مقدار جریان </a:t>
            </a:r>
            <a:r>
              <a:rPr lang="en-US" sz="1400" b="1" dirty="0"/>
              <a:t> </a:t>
            </a:r>
            <a:r>
              <a:rPr lang="fa-IR" sz="1400" b="1" dirty="0"/>
              <a:t>اعظمی دریای چمچه مست در قسمت ستیشن هایدرومتیورولوژی قلعه ملک واقع پغمان حدود </a:t>
            </a:r>
            <a:r>
              <a:rPr lang="en-US" sz="1400" b="1" dirty="0"/>
              <a:t>30</a:t>
            </a:r>
            <a:r>
              <a:rPr lang="fa-IR" sz="1400" b="1" dirty="0"/>
              <a:t>فیصد بین سالهای 2009 الی 2016 کاهش بعمل آمده است</a:t>
            </a:r>
            <a:r>
              <a:rPr lang="en-US" sz="1400" b="1" dirty="0"/>
              <a:t>.</a:t>
            </a:r>
            <a:r>
              <a:rPr lang="fa-IR" sz="1400" b="1" dirty="0"/>
              <a:t> </a:t>
            </a:r>
            <a:endParaRPr lang="en-US" sz="1400" b="1" dirty="0"/>
          </a:p>
        </p:txBody>
      </p:sp>
      <p:sp>
        <p:nvSpPr>
          <p:cNvPr id="6" name="Rectangle 5"/>
          <p:cNvSpPr/>
          <p:nvPr/>
        </p:nvSpPr>
        <p:spPr>
          <a:xfrm>
            <a:off x="457200" y="6196739"/>
            <a:ext cx="7428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600" b="1" dirty="0"/>
              <a:t>فشار هوا در ستیشن برف سنج پغمان که یک میلی بار نظر به سال </a:t>
            </a:r>
            <a:r>
              <a:rPr lang="fa-IR" sz="1600" b="1" dirty="0" smtClean="0"/>
              <a:t>2013 </a:t>
            </a:r>
            <a:r>
              <a:rPr lang="fa-IR" sz="1600" b="1" dirty="0"/>
              <a:t>افزایش صورت گرفته که درنتیجه تبخیر بیشتر می گردد 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70333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251517"/>
              </p:ext>
            </p:extLst>
          </p:nvPr>
        </p:nvGraphicFramePr>
        <p:xfrm>
          <a:off x="4648200" y="2057400"/>
          <a:ext cx="4495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1287635"/>
              </p:ext>
            </p:extLst>
          </p:nvPr>
        </p:nvGraphicFramePr>
        <p:xfrm>
          <a:off x="4524065" y="0"/>
          <a:ext cx="4619935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3230143"/>
              </p:ext>
            </p:extLst>
          </p:nvPr>
        </p:nvGraphicFramePr>
        <p:xfrm>
          <a:off x="4648200" y="4267200"/>
          <a:ext cx="4461164" cy="2318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1936928"/>
              </p:ext>
            </p:extLst>
          </p:nvPr>
        </p:nvGraphicFramePr>
        <p:xfrm>
          <a:off x="13855" y="0"/>
          <a:ext cx="451021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6506833"/>
              </p:ext>
            </p:extLst>
          </p:nvPr>
        </p:nvGraphicFramePr>
        <p:xfrm>
          <a:off x="34636" y="2209800"/>
          <a:ext cx="4572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821315"/>
              </p:ext>
            </p:extLst>
          </p:nvPr>
        </p:nvGraphicFramePr>
        <p:xfrm>
          <a:off x="76200" y="4419600"/>
          <a:ext cx="45720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71600" y="6400800"/>
            <a:ext cx="6304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 smtClean="0"/>
              <a:t>مقدار امونیا، نایرایت ، نایتریت  از نورم ستندرت خیلی پایین و قابل شرب می باشد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835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0655132"/>
              </p:ext>
            </p:extLst>
          </p:nvPr>
        </p:nvGraphicFramePr>
        <p:xfrm>
          <a:off x="0" y="76200"/>
          <a:ext cx="44196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569646"/>
              </p:ext>
            </p:extLst>
          </p:nvPr>
        </p:nvGraphicFramePr>
        <p:xfrm>
          <a:off x="4495800" y="76200"/>
          <a:ext cx="43434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615460"/>
              </p:ext>
            </p:extLst>
          </p:nvPr>
        </p:nvGraphicFramePr>
        <p:xfrm>
          <a:off x="0" y="2057400"/>
          <a:ext cx="44196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1182637"/>
              </p:ext>
            </p:extLst>
          </p:nvPr>
        </p:nvGraphicFramePr>
        <p:xfrm>
          <a:off x="4495800" y="1752600"/>
          <a:ext cx="42672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980821"/>
              </p:ext>
            </p:extLst>
          </p:nvPr>
        </p:nvGraphicFramePr>
        <p:xfrm>
          <a:off x="0" y="4191000"/>
          <a:ext cx="44196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0362380"/>
              </p:ext>
            </p:extLst>
          </p:nvPr>
        </p:nvGraphicFramePr>
        <p:xfrm>
          <a:off x="4495800" y="3962400"/>
          <a:ext cx="4267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1612" y="6324600"/>
            <a:ext cx="7407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dirty="0" smtClean="0"/>
              <a:t>مقدار پوتاسیم ، فلوراید ، سلفیت ، منگنیز ، سیاناید و </a:t>
            </a:r>
            <a:r>
              <a:rPr lang="en-US" dirty="0" smtClean="0"/>
              <a:t>TDS</a:t>
            </a:r>
            <a:r>
              <a:rPr lang="fa-IR" dirty="0" smtClean="0"/>
              <a:t> از نورم مجازی ستندرد پایین می باشد.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948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7999">
              <a:srgbClr val="FEE7F2"/>
            </a:gs>
            <a:gs pos="36000">
              <a:srgbClr val="FAC77D"/>
            </a:gs>
            <a:gs pos="61000">
              <a:schemeClr val="accent6">
                <a:lumMod val="20000"/>
                <a:lumOff val="80000"/>
              </a:schemeClr>
            </a:gs>
            <a:gs pos="99000">
              <a:srgbClr val="FBD49C"/>
            </a:gs>
            <a:gs pos="100000">
              <a:srgbClr val="FF00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1203" y="5921829"/>
            <a:ext cx="88342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 smtClean="0">
                <a:gradFill flip="none" rotWithShape="1">
                  <a:gsLst>
                    <a:gs pos="0">
                      <a:schemeClr val="accent1"/>
                    </a:gs>
                    <a:gs pos="30000">
                      <a:srgbClr val="66008F"/>
                    </a:gs>
                    <a:gs pos="62000">
                      <a:srgbClr val="BA0066"/>
                    </a:gs>
                    <a:gs pos="64000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  <a:tileRect/>
                </a:gradFill>
              </a:rPr>
              <a:t>درمسیر دریای چمچه مست الی گذرگاه  سطح آبهای زیرزمینی درسال 2017درحدود 50 فیصد به مقایسه سال 2007 کاهش یافته ، بادرنظرداشت افزایش نفوس در سال 2030 میلادی سطح آبهای زیرزمینی در چاه نمبر اول به عمق 86 متری رسیده که اصلا آب وجود ندارد. </a:t>
            </a:r>
            <a:endParaRPr lang="en-US" dirty="0">
              <a:gradFill flip="none" rotWithShape="1">
                <a:gsLst>
                  <a:gs pos="0">
                    <a:schemeClr val="accent1"/>
                  </a:gs>
                  <a:gs pos="30000">
                    <a:srgbClr val="66008F"/>
                  </a:gs>
                  <a:gs pos="62000">
                    <a:srgbClr val="BA0066"/>
                  </a:gs>
                  <a:gs pos="64000">
                    <a:srgbClr val="FF0000"/>
                  </a:gs>
                  <a:gs pos="100000">
                    <a:srgbClr val="FF8200"/>
                  </a:gs>
                </a:gsLst>
                <a:lin ang="5400000" scaled="1"/>
                <a:tileRect/>
              </a:gra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6107831"/>
              </p:ext>
            </p:extLst>
          </p:nvPr>
        </p:nvGraphicFramePr>
        <p:xfrm>
          <a:off x="85601" y="0"/>
          <a:ext cx="9005455" cy="5867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4961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rgbClr val="FF3399"/>
            </a:gs>
            <a:gs pos="21000">
              <a:schemeClr val="accent1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584412812"/>
              </p:ext>
            </p:extLst>
          </p:nvPr>
        </p:nvGraphicFramePr>
        <p:xfrm>
          <a:off x="0" y="0"/>
          <a:ext cx="899160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0649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925" y="228600"/>
            <a:ext cx="2505075" cy="447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6370" y="382979"/>
            <a:ext cx="24163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52358"/>
              </p:ext>
            </p:extLst>
          </p:nvPr>
        </p:nvGraphicFramePr>
        <p:xfrm>
          <a:off x="2809875" y="304800"/>
          <a:ext cx="6334125" cy="4400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397" y="4675662"/>
            <a:ext cx="4419600" cy="218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80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یافته ها بخش متیورولوژی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r" rtl="1">
              <a:buNone/>
            </a:pPr>
            <a:r>
              <a:rPr lang="fa-IR" b="1" dirty="0"/>
              <a:t>. بخش متیورولوژی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افزایش حرارت به </a:t>
            </a:r>
            <a:r>
              <a:rPr lang="fa-IR" dirty="0" smtClean="0"/>
              <a:t>اندازه </a:t>
            </a:r>
            <a:r>
              <a:rPr lang="en-US" dirty="0"/>
              <a:t>+</a:t>
            </a:r>
            <a:r>
              <a:rPr lang="en-US" dirty="0" smtClean="0"/>
              <a:t>0.5</a:t>
            </a:r>
            <a:r>
              <a:rPr lang="en-US" baseline="30000" dirty="0" smtClean="0"/>
              <a:t>0</a:t>
            </a:r>
            <a:r>
              <a:rPr lang="en-US" dirty="0" smtClean="0"/>
              <a:t>C</a:t>
            </a:r>
            <a:r>
              <a:rPr lang="fa-IR" dirty="0" smtClean="0"/>
              <a:t> به مقایسه سال 1979</a:t>
            </a:r>
            <a:endParaRPr lang="en-US" dirty="0"/>
          </a:p>
          <a:p>
            <a:pPr marL="0" indent="0" algn="r" rtl="1">
              <a:buNone/>
            </a:pPr>
            <a:r>
              <a:rPr lang="en-US" dirty="0"/>
              <a:t>-</a:t>
            </a:r>
            <a:r>
              <a:rPr lang="fa-IR" dirty="0"/>
              <a:t>  کاهش رطوبت نسبی به اندازه </a:t>
            </a:r>
            <a:r>
              <a:rPr lang="fa-IR" dirty="0" smtClean="0"/>
              <a:t>6.7 فیصد به مقایسه 1979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افزایش فشار هوا در ارتفاعات پایین </a:t>
            </a:r>
            <a:r>
              <a:rPr lang="fa-IR" dirty="0" smtClean="0"/>
              <a:t>ترحدود 1 میلی بار به مقایسه سال 1913</a:t>
            </a:r>
            <a:endParaRPr lang="en-US" dirty="0" smtClean="0"/>
          </a:p>
          <a:p>
            <a:pPr marL="0" indent="0" algn="r" rtl="1">
              <a:buNone/>
            </a:pPr>
            <a:r>
              <a:rPr lang="fa-IR" dirty="0" smtClean="0"/>
              <a:t>-  کاهش بارنده گی به اندازه 30 فیصد به مقایسه سال 1979</a:t>
            </a:r>
            <a:endParaRPr lang="en-US" dirty="0" smtClean="0"/>
          </a:p>
          <a:p>
            <a:pPr marL="0" indent="0" algn="r" rtl="1">
              <a:buNone/>
            </a:pPr>
            <a:r>
              <a:rPr lang="fa-IR" dirty="0" smtClean="0"/>
              <a:t>- </a:t>
            </a:r>
            <a:r>
              <a:rPr lang="fa-IR" dirty="0"/>
              <a:t>افزایش در شدت بارنده گی و کاهش در مدت بارنده گی </a:t>
            </a:r>
            <a:r>
              <a:rPr lang="fa-IR" dirty="0" smtClean="0"/>
              <a:t>حدود 13 فیصد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 کاهش باد های موسمی حدود </a:t>
            </a:r>
            <a:r>
              <a:rPr lang="fa-IR" dirty="0" smtClean="0"/>
              <a:t>1 </a:t>
            </a:r>
            <a:r>
              <a:rPr lang="fa-IR" dirty="0"/>
              <a:t>فیصد و افزایش طوفان ها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کاهش مقدار تشعشعات افتابی حدود 5 فیصد 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کاهش مقدار نقطه شبنم حدود 18.75 فیصد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افزایش حرارت خاک و آب حدود 1درجه سانتی گرید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 کاهش ضخامت برف و کاهش زمان ذوب شدن برف و از بین رفتن یخچالها در قسمت علیای دره </a:t>
            </a:r>
            <a:r>
              <a:rPr lang="fa-IR" dirty="0" smtClean="0"/>
              <a:t>پغمان به مقایسه سال 1979 حدود 40 فیصد 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 </a:t>
            </a:r>
            <a:endParaRPr lang="en-US" dirty="0"/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038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یافته های هایدرولوژیکی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fa-IR" dirty="0" smtClean="0"/>
              <a:t>- کاهش </a:t>
            </a:r>
            <a:r>
              <a:rPr lang="fa-IR" dirty="0"/>
              <a:t>مقدار جریان </a:t>
            </a:r>
            <a:r>
              <a:rPr lang="fa-IR" dirty="0" smtClean="0"/>
              <a:t>دریای چمچه مست  </a:t>
            </a:r>
            <a:r>
              <a:rPr lang="fa-IR" dirty="0"/>
              <a:t>به مقایسه </a:t>
            </a:r>
            <a:r>
              <a:rPr lang="fa-IR" dirty="0" smtClean="0"/>
              <a:t>سال 1979  </a:t>
            </a:r>
            <a:r>
              <a:rPr lang="fa-IR" dirty="0"/>
              <a:t>حدود 30 </a:t>
            </a:r>
            <a:r>
              <a:rPr lang="fa-IR" dirty="0" smtClean="0"/>
              <a:t>فیصد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  افزایش نا همگون نوسانات سطح اب در فصل بهار.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 کاهش در آبهای جاری </a:t>
            </a:r>
            <a:r>
              <a:rPr lang="fa-IR" dirty="0" smtClean="0"/>
              <a:t>سطحی </a:t>
            </a:r>
            <a:r>
              <a:rPr lang="en-US" dirty="0" smtClean="0"/>
              <a:t>Runoff </a:t>
            </a:r>
            <a:r>
              <a:rPr lang="fa-IR" dirty="0" smtClean="0"/>
              <a:t>حدود 20 فیصد به مقایسه 2009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افزایش سیلاب ها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افزایش گل آلوده گی درفصل </a:t>
            </a:r>
            <a:r>
              <a:rPr lang="fa-IR" dirty="0" smtClean="0"/>
              <a:t>بهارحدود 25 فیصد به مقایسه سال 1980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470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یافته های هایدروجیولوجیکی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سطح آبهای زیرزمینی در سال 2030 به طبقات خشک خواهد رسید .</a:t>
            </a:r>
          </a:p>
          <a:p>
            <a:pPr algn="r" rtl="1"/>
            <a:r>
              <a:rPr lang="en-US" dirty="0" smtClean="0"/>
              <a:t>PH </a:t>
            </a:r>
            <a:r>
              <a:rPr lang="fa-IR" dirty="0" smtClean="0"/>
              <a:t> آبهای  سطحی و زیرزمینی  از ستیشن برف سنج پغمان الی ستیشن هایدرومتیورولوژی قلعه ملک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55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324600"/>
          </a:xfrm>
        </p:spPr>
        <p:txBody>
          <a:bodyPr>
            <a:normAutofit fontScale="62500" lnSpcReduction="20000"/>
          </a:bodyPr>
          <a:lstStyle/>
          <a:p>
            <a:pPr algn="r" rtl="1"/>
            <a:r>
              <a:rPr lang="x-none" b="1" dirty="0"/>
              <a:t>راه های حل:</a:t>
            </a:r>
            <a:endParaRPr lang="en-US" dirty="0"/>
          </a:p>
          <a:p>
            <a:pPr algn="r" rtl="1"/>
            <a:r>
              <a:rPr lang="fa-IR" b="1" dirty="0"/>
              <a:t>1. </a:t>
            </a:r>
            <a:r>
              <a:rPr lang="x-none" b="1" dirty="0"/>
              <a:t>کوتاه مدت</a:t>
            </a:r>
            <a:endParaRPr lang="en-US" dirty="0"/>
          </a:p>
          <a:p>
            <a:pPr algn="r" rtl="1"/>
            <a:r>
              <a:rPr lang="x-none" b="1" dirty="0"/>
              <a:t>    </a:t>
            </a:r>
            <a:r>
              <a:rPr lang="x-none" dirty="0"/>
              <a:t>ارتقاء اگاهی عامه جهت صرفه جوئی در آب از طریق مدارس، مکاتب و مساجد به کمک وزارت های ذیدخل و ذیربط   </a:t>
            </a:r>
            <a:endParaRPr lang="en-US" dirty="0"/>
          </a:p>
          <a:p>
            <a:pPr algn="r" rtl="1"/>
            <a:r>
              <a:rPr lang="x-none" dirty="0"/>
              <a:t>دخیل ساختن آب و حفاظت از آن در نصاب تعلیمی کشوراز طریق  دولت </a:t>
            </a:r>
            <a:endParaRPr lang="en-US" dirty="0"/>
          </a:p>
          <a:p>
            <a:pPr algn="r" rtl="1"/>
            <a:r>
              <a:rPr lang="x-none" dirty="0"/>
              <a:t>صرفه جوئی اب توسط مردم  و حفاظت از منابع آب  توسط دولت </a:t>
            </a:r>
            <a:endParaRPr lang="fa-IR" dirty="0" smtClean="0"/>
          </a:p>
          <a:p>
            <a:pPr algn="r" rtl="1"/>
            <a:r>
              <a:rPr lang="fa-IR" dirty="0" smtClean="0"/>
              <a:t>جمع آوری آبهای باران طور تحمیلی در هر خانوار </a:t>
            </a:r>
            <a:endParaRPr lang="en-US" dirty="0"/>
          </a:p>
          <a:p>
            <a:pPr algn="r" rtl="1"/>
            <a:r>
              <a:rPr lang="x-none" dirty="0"/>
              <a:t>تهیه ماستر پلان آبهای زیرزمینی وزارت های ذیربط </a:t>
            </a:r>
            <a:endParaRPr lang="en-US" dirty="0"/>
          </a:p>
          <a:p>
            <a:pPr algn="r" rtl="1"/>
            <a:r>
              <a:rPr lang="x-none" dirty="0"/>
              <a:t>اعمار بندهای  زیرزمینی </a:t>
            </a:r>
            <a:endParaRPr lang="en-US" dirty="0"/>
          </a:p>
          <a:p>
            <a:pPr algn="r" rtl="1"/>
            <a:r>
              <a:rPr lang="x-none" dirty="0"/>
              <a:t>انکشاف منابع آبهای سطحی (اعمار بند های کوچک ذخیره وی جدید و بازسازی زیربناهای موجوده  درمسیر دریای چمچه مست و میدان شهر) </a:t>
            </a:r>
            <a:endParaRPr lang="en-US" dirty="0"/>
          </a:p>
          <a:p>
            <a:pPr algn="r" rtl="1"/>
            <a:r>
              <a:rPr lang="x-none" dirty="0"/>
              <a:t>افزایش مالیات برای بخش سکتور خصوصی استخراج کننده آبهای زیرزمینی و سطحی </a:t>
            </a:r>
            <a:endParaRPr lang="en-US" dirty="0"/>
          </a:p>
          <a:p>
            <a:pPr algn="r" rtl="1"/>
            <a:r>
              <a:rPr lang="x-none" dirty="0"/>
              <a:t>نصب میتر ها در منابع استخراج از آبهای زیرزمینی و سطحی بخش سکتور خصوصی </a:t>
            </a:r>
            <a:endParaRPr lang="en-US" dirty="0"/>
          </a:p>
          <a:p>
            <a:pPr algn="r" rtl="1"/>
            <a:r>
              <a:rPr lang="x-none" dirty="0"/>
              <a:t>جذب سکتور خصوصی جهت سرمایه گذاری بالای انکشاف منابع آب و مدیریت آن </a:t>
            </a:r>
            <a:endParaRPr lang="en-US" dirty="0"/>
          </a:p>
          <a:p>
            <a:pPr algn="r" rtl="1"/>
            <a:r>
              <a:rPr lang="x-none" dirty="0"/>
              <a:t>اعمار بند های ذخیره و آبگردان به مقاصد مختلف  </a:t>
            </a:r>
            <a:endParaRPr lang="en-US" dirty="0"/>
          </a:p>
          <a:p>
            <a:pPr algn="r" rtl="1"/>
            <a:r>
              <a:rPr lang="fa-IR" dirty="0"/>
              <a:t>کنترول جدی وممانعت ازحفاری چاه های خودسر در ساحه تحت مطالعه،</a:t>
            </a:r>
            <a:endParaRPr lang="en-US" dirty="0"/>
          </a:p>
          <a:p>
            <a:pPr algn="r" rtl="1"/>
            <a:r>
              <a:rPr lang="fa-IR" dirty="0"/>
              <a:t>جلوگیری جدی از ورود آبهای بدرفت مربوط ارگانهای دولتی ، غیر دولتی  و یا شخصی که بدون تصفیه به منابع آبی ، گودال ها ساحه تحت مطالعه </a:t>
            </a:r>
            <a:endParaRPr lang="en-US" dirty="0"/>
          </a:p>
          <a:p>
            <a:pPr algn="r" rtl="1"/>
            <a:r>
              <a:rPr lang="fa-IR" dirty="0"/>
              <a:t>ایجاد و تقویت سیستم کنترول و کیفیت آب  به منظور نظارت دوام دار از کیفیت آب اشامیدنی </a:t>
            </a:r>
            <a:endParaRPr lang="en-US" dirty="0"/>
          </a:p>
          <a:p>
            <a:pPr algn="r" rtl="1"/>
            <a:r>
              <a:rPr lang="fa-IR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21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9067800" cy="6477000"/>
          </a:xfrm>
        </p:spPr>
        <p:txBody>
          <a:bodyPr>
            <a:normAutofit fontScale="62500" lnSpcReduction="20000"/>
          </a:bodyPr>
          <a:lstStyle/>
          <a:p>
            <a:pPr marL="0" indent="0" algn="r" rtl="1">
              <a:buNone/>
            </a:pPr>
            <a:r>
              <a:rPr lang="fa-IR" b="1" dirty="0"/>
              <a:t>2. درازمدت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 تاکید و تمرکز تحقیقات علمی روی مسئله آب و منابع آن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ایجاد کمیسون نظارت از تطبیق قوانین و مقررات آب 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 ایجاد کمربند سبز در شهر کابل بخصوص در کوه های قرغه  و اطراف آن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جابجاساختن نفوس در ساحات پلانی مطابق به ماستر پلان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ارتقای ظرفیت متخصصین رشته آب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پیگیری فیصله های کنفرانسهای گذشته در رابطه به آب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استفاده از تجارب کشور های همسایه و کشور های  در حال انکشاف و توسعه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داشتن پالیسی واحد و جامع برای تامین آب آشامیدنی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انکشاف منابع آب بخصوص آبهای سطحی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انسجام و هماهنگی بیشتر بین ادارات ذیربط و ذیدخل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بوجود آمدن صلح سراسری در کشور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 کنترول مهاجرت از قریه جات به داخل شهر در صورت تامین صلح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 تطبیق تمام قوانین نافذه کشور بخصوص قانون آب و مقرره های آن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بازنگری در قوانین و مقرره های مربوط سکتور آب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تقویت روش های مشارکتی بین ادارات  و سکتور های آب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 جلوگیری از منابع ملوث کننده آبهای زیرزمینی و سطحی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استفاده مجدد از آبهای فاضلاب برای زراعت و مقاصد دیگر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جمع آوری آبهای باران شدید و انتقال  آن به آبهای زیرزمینی 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</a:t>
            </a:r>
            <a:r>
              <a:rPr lang="x-none" dirty="0"/>
              <a:t>تثبیت محل و تاسیس ستیشن های هایدرومتیورولوژی در ارتفاعات بلند حوزه دریای چمچه مست ،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206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r" rtl="1">
              <a:buNone/>
            </a:pPr>
            <a:r>
              <a:rPr lang="x-none" dirty="0"/>
              <a:t>جائیکه تحت پوشش کدام ستیشن وجود نداشته  به منظور بررسی تاثیر تغیر اقلیم در حوزه .</a:t>
            </a:r>
            <a:endParaRPr lang="en-US" dirty="0"/>
          </a:p>
          <a:p>
            <a:pPr marL="0" indent="0" algn="r" rtl="1">
              <a:buNone/>
            </a:pPr>
            <a:r>
              <a:rPr lang="x-none" dirty="0"/>
              <a:t>- </a:t>
            </a:r>
            <a:r>
              <a:rPr lang="fa-IR" dirty="0"/>
              <a:t>پرساختن خلای  25 سال ارقام هایدرومتیورولوژی از طریق روش  های تجربی</a:t>
            </a:r>
            <a:endParaRPr lang="en-US" dirty="0"/>
          </a:p>
          <a:p>
            <a:pPr marL="0" indent="0" algn="r" rtl="1">
              <a:buNone/>
            </a:pPr>
            <a:r>
              <a:rPr lang="fa-IR" dirty="0"/>
              <a:t>-  </a:t>
            </a:r>
            <a:r>
              <a:rPr lang="x-none" dirty="0"/>
              <a:t>انجام سروی برای ترتیب  فهرست یخچالهای موجوده وساحات تحت پوشش برف دایمی و تاسیس </a:t>
            </a:r>
            <a:endParaRPr lang="en-US" dirty="0"/>
          </a:p>
          <a:p>
            <a:pPr marL="0" indent="0" algn="r" rtl="1">
              <a:buNone/>
            </a:pPr>
            <a:r>
              <a:rPr lang="x-none" dirty="0"/>
              <a:t>      سیستم های نظارتی در آن  ساحات </a:t>
            </a:r>
            <a:endParaRPr lang="en-US" dirty="0"/>
          </a:p>
          <a:p>
            <a:pPr marL="0" indent="0" algn="r" rtl="1">
              <a:buNone/>
            </a:pPr>
            <a:r>
              <a:rPr lang="x-none" dirty="0"/>
              <a:t>- تعیین پوتانسیل دریاها بصورت دقیق و تعیین حقابه های جدید</a:t>
            </a:r>
            <a:endParaRPr lang="en-US" dirty="0"/>
          </a:p>
          <a:p>
            <a:pPr marL="0" indent="0" algn="r" rtl="1">
              <a:buNone/>
            </a:pPr>
            <a:r>
              <a:rPr lang="x-none" dirty="0"/>
              <a:t>- تحقیقات بیشتر در مورد کمیت و کیفیت آبهای زیرزمینی تمام حوزه های آبی کشور، بخصوص حوزه</a:t>
            </a:r>
            <a:endParaRPr lang="en-US" dirty="0"/>
          </a:p>
          <a:p>
            <a:pPr marL="0" indent="0" algn="r" rtl="1">
              <a:buNone/>
            </a:pPr>
            <a:r>
              <a:rPr lang="x-none" dirty="0"/>
              <a:t>     آبی کابل  </a:t>
            </a:r>
            <a:endParaRPr lang="en-US" dirty="0"/>
          </a:p>
          <a:p>
            <a:pPr marL="0" indent="0" algn="r" rtl="1">
              <a:buNone/>
            </a:pPr>
            <a:r>
              <a:rPr lang="x-none" dirty="0"/>
              <a:t>- انکشاف ارقام و معلومات در باره منابع آب و  شریک ساختن  آن  بین موسسات دولتی و غیردولتی </a:t>
            </a:r>
            <a:endParaRPr lang="en-US" dirty="0"/>
          </a:p>
          <a:p>
            <a:pPr marL="0" indent="0" algn="r" rtl="1">
              <a:buNone/>
            </a:pPr>
            <a:r>
              <a:rPr lang="x-none" dirty="0"/>
              <a:t>-  مدیریت حوزه ابگیر در ساحات بالائی و سبز ساختن نشیبی ها به شیوه یک پارچه ازطریق </a:t>
            </a:r>
            <a:r>
              <a:rPr lang="x-none" dirty="0" smtClean="0"/>
              <a:t>برنامه</a:t>
            </a:r>
            <a:r>
              <a:rPr lang="fa-IR" dirty="0" smtClean="0"/>
              <a:t> </a:t>
            </a:r>
            <a:r>
              <a:rPr lang="x-none" dirty="0" smtClean="0"/>
              <a:t>    </a:t>
            </a:r>
            <a:r>
              <a:rPr lang="x-none" dirty="0"/>
              <a:t>های درازمدت مردم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178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</TotalTime>
  <Words>1499</Words>
  <Application>Microsoft Macintosh PowerPoint</Application>
  <PresentationFormat>On-screen Show (4:3)</PresentationFormat>
  <Paragraphs>153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Slide</vt:lpstr>
      <vt:lpstr>PowerPoint Presentation</vt:lpstr>
      <vt:lpstr>PowerPoint Presentation</vt:lpstr>
      <vt:lpstr>روش تحقیق </vt:lpstr>
      <vt:lpstr>اهداف تحقیق </vt:lpstr>
      <vt:lpstr>اهمیت تحقیق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یافته ها بخش متیورولوژی </vt:lpstr>
      <vt:lpstr>یافته های هایدرولوژیکی </vt:lpstr>
      <vt:lpstr>یافته های هایدروجیولوجیکی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Seddeqy</dc:creator>
  <cp:lastModifiedBy>Senashia Ekanayake</cp:lastModifiedBy>
  <cp:revision>73</cp:revision>
  <dcterms:created xsi:type="dcterms:W3CDTF">2006-08-16T00:00:00Z</dcterms:created>
  <dcterms:modified xsi:type="dcterms:W3CDTF">2018-07-09T18:23:52Z</dcterms:modified>
</cp:coreProperties>
</file>